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60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61" r:id="rId15"/>
    <p:sldId id="272" r:id="rId16"/>
    <p:sldId id="274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63" r:id="rId29"/>
    <p:sldId id="277" r:id="rId30"/>
    <p:sldId id="278" r:id="rId31"/>
    <p:sldId id="291" r:id="rId32"/>
    <p:sldId id="293" r:id="rId33"/>
    <p:sldId id="295" r:id="rId34"/>
    <p:sldId id="292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6051-D83D-0A44-B556-A7456D914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4CC70-A685-AA44-9994-6AFD231F2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DB76-6DA8-3148-8568-67164206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2257-FE77-A040-940C-EBECA69AC2A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D3EF6-679C-8E4D-97AB-0F35623C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37E9C-8B3E-1A4D-A073-C574D187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594-861B-F545-9863-2CBB423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1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D951-E550-D44F-B792-76E0CC99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784A0-0232-2C4F-89FD-B4F84FC87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13D3-E560-C647-825E-2ACFCB68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2257-FE77-A040-940C-EBECA69AC2A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4EE9-120C-274B-AB0A-0E6D4A01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AAE7-CCC8-C445-8229-2B9B515C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594-861B-F545-9863-2CBB423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2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463CF-A657-7045-98F2-5E54DE863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52ED0-15A5-E843-BC5E-6F3E67D59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30803-95E8-9849-B5E1-665CD486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2257-FE77-A040-940C-EBECA69AC2A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2E67-9F29-8840-8AAC-953ADD73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840EF-F3DB-6147-924F-EB92073E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594-861B-F545-9863-2CBB423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C355-78BF-7B48-8350-B8A60781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1CCB-129A-D645-98C4-FACC7840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9037-A8AD-E14D-99F7-AD86BC3A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2257-FE77-A040-940C-EBECA69AC2A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A119-DA00-9046-AD40-5A0F8CF8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1082E-6A2E-1B43-BFE4-117FF5C6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594-861B-F545-9863-2CBB423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15DF-207C-994A-BB0C-AC253616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F42CC-F554-5A45-935A-3EBFF78F0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BDB54-A982-7A4D-B7EE-8B4B9C1A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2257-FE77-A040-940C-EBECA69AC2A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3E8E-5990-D443-B028-856DDF76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49AFA-F587-A04E-8B7B-6C57CBA8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594-861B-F545-9863-2CBB423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4F9D-2C5D-1F41-9EBD-61500F11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7C99-B1F1-D04D-A600-9985F2B65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5E2A3-CC42-6D48-B074-A38271F5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22C2-C745-AA4A-B0ED-810F4DD5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2257-FE77-A040-940C-EBECA69AC2A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CE560-47D4-A542-9A4D-258C005A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093DB-41ED-9E46-B713-BB2A5D4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594-861B-F545-9863-2CBB423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9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576E-F8D8-1A4D-ABB7-4D67E2C6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AB792-A8CD-574F-B0D6-2FA27435B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F2FB2-2547-7346-A62D-4DF7A28A1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3BDA8-5B24-AC40-829F-4EE89E457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D2B07-3C25-5142-964C-D12B4D491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26609-CC49-3F4D-93EF-FE727088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2257-FE77-A040-940C-EBECA69AC2A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CD106-66E6-E649-B8AC-F131414A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D4D42-042A-A54E-82E8-82A21B05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594-861B-F545-9863-2CBB423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5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DD96-F8A3-5840-BD07-1E4E8B29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E5A99-5722-3348-A42A-7D114C92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2257-FE77-A040-940C-EBECA69AC2A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29672-84E0-0544-A69E-F3B88CD6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A7AB2-CBA0-FF49-81C4-38FD055A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594-861B-F545-9863-2CBB423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84351-F5C9-EC44-9ED5-7DE0104E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2257-FE77-A040-940C-EBECA69AC2A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920F6-644D-4344-9190-5E79F5BF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4A7E7-A171-844E-8E07-E134211C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594-861B-F545-9863-2CBB423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8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4510-CDA9-E046-941F-BCAC13C1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DB60-C120-184D-BBF7-1B50F8A0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0624D-BFB6-8C44-BF9D-FF3B8161F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C8602-6A84-774C-A455-1A94A0AC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2257-FE77-A040-940C-EBECA69AC2A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4A227-C4B9-0F4E-B975-4540716C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3F620-C56F-8E44-B780-8E9705E7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594-861B-F545-9863-2CBB423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4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78B3-52BB-E043-B1AC-253FC287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F73C0-D2FD-C846-8A12-77CAE05ED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13F57-AC2C-B94C-B042-DABFFA7DE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7F346-D7D5-1F4E-811F-58248730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2257-FE77-A040-940C-EBECA69AC2A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559D1-765C-584D-96B1-5F730E5A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8CF76-1E34-484F-A79D-9920D69C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E594-861B-F545-9863-2CBB423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2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90CEA-6213-DA4F-9B5B-47777670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9111D-43A8-2949-AD2B-BCE99978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FC1C-9261-0B45-B6E0-58225A529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E2257-FE77-A040-940C-EBECA69AC2A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96BC-5FC3-A748-973E-D01338CEA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4A5F-D91F-6944-A9EA-08097FA6C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E594-861B-F545-9863-2CBB423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1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1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41.png"/><Relationship Id="rId2" Type="http://schemas.openxmlformats.org/officeDocument/2006/relationships/image" Target="../media/image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18.png"/><Relationship Id="rId5" Type="http://schemas.openxmlformats.org/officeDocument/2006/relationships/image" Target="../media/image36.png"/><Relationship Id="rId15" Type="http://schemas.openxmlformats.org/officeDocument/2006/relationships/image" Target="../media/image39.png"/><Relationship Id="rId10" Type="http://schemas.openxmlformats.org/officeDocument/2006/relationships/image" Target="../media/image17.png"/><Relationship Id="rId4" Type="http://schemas.openxmlformats.org/officeDocument/2006/relationships/image" Target="../media/image35.png"/><Relationship Id="rId9" Type="http://schemas.openxmlformats.org/officeDocument/2006/relationships/image" Target="../media/image16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9760-2853-1440-A13D-2EFADB6FA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8F133-7F83-7541-B320-41A25E7BF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5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E5AC40-C770-0043-9F8A-46BE9CED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6" y="1481792"/>
            <a:ext cx="5743775" cy="3894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/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55FC4E-901D-F249-8E72-C502CAD7A94F}"/>
              </a:ext>
            </a:extLst>
          </p:cNvPr>
          <p:cNvSpPr txBox="1"/>
          <p:nvPr/>
        </p:nvSpPr>
        <p:spPr>
          <a:xfrm>
            <a:off x="548716" y="457199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Linear Regression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CB0D52-E706-0347-A3DD-B2BE857FCD12}"/>
              </a:ext>
            </a:extLst>
          </p:cNvPr>
          <p:cNvGrpSpPr/>
          <p:nvPr/>
        </p:nvGrpSpPr>
        <p:grpSpPr>
          <a:xfrm>
            <a:off x="7463417" y="1981530"/>
            <a:ext cx="476028" cy="3335200"/>
            <a:chOff x="7463417" y="1981530"/>
            <a:chExt cx="476028" cy="3335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A4F313-9AFA-F549-A353-5E49C3B92339}"/>
                </a:ext>
              </a:extLst>
            </p:cNvPr>
            <p:cNvSpPr/>
            <p:nvPr/>
          </p:nvSpPr>
          <p:spPr>
            <a:xfrm>
              <a:off x="7463417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22E788-9EAF-1F46-A41A-2804EF73CD96}"/>
              </a:ext>
            </a:extLst>
          </p:cNvPr>
          <p:cNvGrpSpPr/>
          <p:nvPr/>
        </p:nvGrpSpPr>
        <p:grpSpPr>
          <a:xfrm>
            <a:off x="9229460" y="2041008"/>
            <a:ext cx="476028" cy="3335200"/>
            <a:chOff x="7463417" y="1981530"/>
            <a:chExt cx="476028" cy="3335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C68C4E-8EF9-2A42-97C3-6802FAD76888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51B029-2539-AF43-94FF-CB98C9B25C29}"/>
              </a:ext>
            </a:extLst>
          </p:cNvPr>
          <p:cNvGrpSpPr/>
          <p:nvPr/>
        </p:nvGrpSpPr>
        <p:grpSpPr>
          <a:xfrm>
            <a:off x="9942475" y="2041008"/>
            <a:ext cx="466410" cy="3335200"/>
            <a:chOff x="7463417" y="1981530"/>
            <a:chExt cx="466410" cy="3335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6D5CD6-86F0-0D4E-BA30-FE774126815A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/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04766F-7806-1143-B7E4-7FB03401B1D3}"/>
                  </a:ext>
                </a:extLst>
              </p:cNvPr>
              <p:cNvSpPr txBox="1"/>
              <p:nvPr/>
            </p:nvSpPr>
            <p:spPr>
              <a:xfrm>
                <a:off x="7842991" y="3425177"/>
                <a:ext cx="1387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04766F-7806-1143-B7E4-7FB03401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991" y="3425177"/>
                <a:ext cx="138768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9B57963-33DF-EF4C-8025-E79AB7E0F084}"/>
              </a:ext>
            </a:extLst>
          </p:cNvPr>
          <p:cNvGrpSpPr/>
          <p:nvPr/>
        </p:nvGrpSpPr>
        <p:grpSpPr>
          <a:xfrm>
            <a:off x="8227535" y="2008754"/>
            <a:ext cx="475001" cy="3335200"/>
            <a:chOff x="7463417" y="1981530"/>
            <a:chExt cx="475001" cy="3335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AC5059-DBB5-0642-AA20-4AE54A108C23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805B70-228C-CB40-AD92-085472A898E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805B70-228C-CB40-AD92-085472A89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6968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EFC224-FFAD-724E-900E-A3242DE9BEC8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EFC224-FFAD-724E-900E-A3242DE9B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968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F49CED-EF47-BF4C-B5CE-F16B0621F239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F49CED-EF47-BF4C-B5CE-F16B0621F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69680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F500F4-09FB-1F4A-872C-3DC1B3504686}"/>
              </a:ext>
            </a:extLst>
          </p:cNvPr>
          <p:cNvSpPr txBox="1"/>
          <p:nvPr/>
        </p:nvSpPr>
        <p:spPr>
          <a:xfrm>
            <a:off x="7555187" y="321092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7BCB7-798F-074D-B299-3C4D6F0F9E02}"/>
              </a:ext>
            </a:extLst>
          </p:cNvPr>
          <p:cNvSpPr txBox="1"/>
          <p:nvPr/>
        </p:nvSpPr>
        <p:spPr>
          <a:xfrm>
            <a:off x="9313535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980C8-5734-F645-B4C1-6F98B03BEE83}"/>
              </a:ext>
            </a:extLst>
          </p:cNvPr>
          <p:cNvSpPr txBox="1"/>
          <p:nvPr/>
        </p:nvSpPr>
        <p:spPr>
          <a:xfrm>
            <a:off x="10062157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702C74-BF63-AB4E-89AB-4E9BA39EC019}"/>
              </a:ext>
            </a:extLst>
          </p:cNvPr>
          <p:cNvSpPr txBox="1"/>
          <p:nvPr/>
        </p:nvSpPr>
        <p:spPr>
          <a:xfrm>
            <a:off x="8327236" y="318345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D904EC-84C3-DD46-BFAA-223436D67168}"/>
                  </a:ext>
                </a:extLst>
              </p:cNvPr>
              <p:cNvSpPr txBox="1"/>
              <p:nvPr/>
            </p:nvSpPr>
            <p:spPr>
              <a:xfrm>
                <a:off x="548716" y="1020127"/>
                <a:ext cx="63964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Goal is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given the data (x, y).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D904EC-84C3-DD46-BFAA-223436D6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6" y="1020127"/>
                <a:ext cx="6396495" cy="461665"/>
              </a:xfrm>
              <a:prstGeom prst="rect">
                <a:avLst/>
              </a:prstGeom>
              <a:blipFill>
                <a:blip r:embed="rId18"/>
                <a:stretch>
                  <a:fillRect l="-1386" t="-5263" r="-19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24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E5AC40-C770-0043-9F8A-46BE9CED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6" y="1481792"/>
            <a:ext cx="5743775" cy="3894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/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55FC4E-901D-F249-8E72-C502CAD7A94F}"/>
              </a:ext>
            </a:extLst>
          </p:cNvPr>
          <p:cNvSpPr txBox="1"/>
          <p:nvPr/>
        </p:nvSpPr>
        <p:spPr>
          <a:xfrm>
            <a:off x="548716" y="457199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Linear Regression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CB0D52-E706-0347-A3DD-B2BE857FCD12}"/>
              </a:ext>
            </a:extLst>
          </p:cNvPr>
          <p:cNvGrpSpPr/>
          <p:nvPr/>
        </p:nvGrpSpPr>
        <p:grpSpPr>
          <a:xfrm>
            <a:off x="7463417" y="1981530"/>
            <a:ext cx="476028" cy="3335200"/>
            <a:chOff x="7463417" y="1981530"/>
            <a:chExt cx="476028" cy="3335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A4F313-9AFA-F549-A353-5E49C3B92339}"/>
                </a:ext>
              </a:extLst>
            </p:cNvPr>
            <p:cNvSpPr/>
            <p:nvPr/>
          </p:nvSpPr>
          <p:spPr>
            <a:xfrm>
              <a:off x="7463417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22E788-9EAF-1F46-A41A-2804EF73CD96}"/>
              </a:ext>
            </a:extLst>
          </p:cNvPr>
          <p:cNvGrpSpPr/>
          <p:nvPr/>
        </p:nvGrpSpPr>
        <p:grpSpPr>
          <a:xfrm>
            <a:off x="9229460" y="2041008"/>
            <a:ext cx="476028" cy="3335200"/>
            <a:chOff x="7463417" y="1981530"/>
            <a:chExt cx="476028" cy="3335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C68C4E-8EF9-2A42-97C3-6802FAD76888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51B029-2539-AF43-94FF-CB98C9B25C29}"/>
              </a:ext>
            </a:extLst>
          </p:cNvPr>
          <p:cNvGrpSpPr/>
          <p:nvPr/>
        </p:nvGrpSpPr>
        <p:grpSpPr>
          <a:xfrm>
            <a:off x="9942475" y="2041008"/>
            <a:ext cx="466410" cy="3335200"/>
            <a:chOff x="7463417" y="1981530"/>
            <a:chExt cx="466410" cy="3335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6D5CD6-86F0-0D4E-BA30-FE774126815A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/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04766F-7806-1143-B7E4-7FB03401B1D3}"/>
                  </a:ext>
                </a:extLst>
              </p:cNvPr>
              <p:cNvSpPr txBox="1"/>
              <p:nvPr/>
            </p:nvSpPr>
            <p:spPr>
              <a:xfrm>
                <a:off x="7842991" y="3425177"/>
                <a:ext cx="1387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04766F-7806-1143-B7E4-7FB03401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991" y="3425177"/>
                <a:ext cx="138768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9B57963-33DF-EF4C-8025-E79AB7E0F084}"/>
              </a:ext>
            </a:extLst>
          </p:cNvPr>
          <p:cNvGrpSpPr/>
          <p:nvPr/>
        </p:nvGrpSpPr>
        <p:grpSpPr>
          <a:xfrm>
            <a:off x="8227535" y="2008754"/>
            <a:ext cx="475001" cy="3335200"/>
            <a:chOff x="7463417" y="1981530"/>
            <a:chExt cx="475001" cy="3335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AC5059-DBB5-0642-AA20-4AE54A108C23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805B70-228C-CB40-AD92-085472A898E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805B70-228C-CB40-AD92-085472A89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6968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EFC224-FFAD-724E-900E-A3242DE9BEC8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EFC224-FFAD-724E-900E-A3242DE9B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968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F49CED-EF47-BF4C-B5CE-F16B0621F239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F49CED-EF47-BF4C-B5CE-F16B0621F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69680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F500F4-09FB-1F4A-872C-3DC1B3504686}"/>
              </a:ext>
            </a:extLst>
          </p:cNvPr>
          <p:cNvSpPr txBox="1"/>
          <p:nvPr/>
        </p:nvSpPr>
        <p:spPr>
          <a:xfrm>
            <a:off x="7555187" y="321092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7BCB7-798F-074D-B299-3C4D6F0F9E02}"/>
              </a:ext>
            </a:extLst>
          </p:cNvPr>
          <p:cNvSpPr txBox="1"/>
          <p:nvPr/>
        </p:nvSpPr>
        <p:spPr>
          <a:xfrm>
            <a:off x="9313535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980C8-5734-F645-B4C1-6F98B03BEE83}"/>
              </a:ext>
            </a:extLst>
          </p:cNvPr>
          <p:cNvSpPr txBox="1"/>
          <p:nvPr/>
        </p:nvSpPr>
        <p:spPr>
          <a:xfrm>
            <a:off x="10062157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702C74-BF63-AB4E-89AB-4E9BA39EC019}"/>
              </a:ext>
            </a:extLst>
          </p:cNvPr>
          <p:cNvSpPr txBox="1"/>
          <p:nvPr/>
        </p:nvSpPr>
        <p:spPr>
          <a:xfrm>
            <a:off x="8327236" y="318345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D904EC-84C3-DD46-BFAA-223436D67168}"/>
                  </a:ext>
                </a:extLst>
              </p:cNvPr>
              <p:cNvSpPr txBox="1"/>
              <p:nvPr/>
            </p:nvSpPr>
            <p:spPr>
              <a:xfrm>
                <a:off x="548716" y="1020127"/>
                <a:ext cx="63964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Goal is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given the data (x, y).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D904EC-84C3-DD46-BFAA-223436D6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6" y="1020127"/>
                <a:ext cx="6396495" cy="461665"/>
              </a:xfrm>
              <a:prstGeom prst="rect">
                <a:avLst/>
              </a:prstGeom>
              <a:blipFill>
                <a:blip r:embed="rId18"/>
                <a:stretch>
                  <a:fillRect l="-1386" t="-5263" r="-19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B6F3AC-96E0-B945-A85C-1B454EDB238F}"/>
              </a:ext>
            </a:extLst>
          </p:cNvPr>
          <p:cNvCxnSpPr>
            <a:cxnSpLocks/>
          </p:cNvCxnSpPr>
          <p:nvPr/>
        </p:nvCxnSpPr>
        <p:spPr>
          <a:xfrm flipV="1">
            <a:off x="1308847" y="1900519"/>
            <a:ext cx="4787153" cy="29590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8BA7D0-03EF-5342-AD19-0E40028D7573}"/>
              </a:ext>
            </a:extLst>
          </p:cNvPr>
          <p:cNvCxnSpPr>
            <a:stCxn id="20" idx="2"/>
          </p:cNvCxnSpPr>
          <p:nvPr/>
        </p:nvCxnSpPr>
        <p:spPr>
          <a:xfrm>
            <a:off x="3746964" y="1481792"/>
            <a:ext cx="1318095" cy="10372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2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E5AC40-C770-0043-9F8A-46BE9CED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6" y="1481792"/>
            <a:ext cx="5743775" cy="3894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/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55FC4E-901D-F249-8E72-C502CAD7A94F}"/>
              </a:ext>
            </a:extLst>
          </p:cNvPr>
          <p:cNvSpPr txBox="1"/>
          <p:nvPr/>
        </p:nvSpPr>
        <p:spPr>
          <a:xfrm>
            <a:off x="548716" y="457199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Linear Regression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CB0D52-E706-0347-A3DD-B2BE857FCD12}"/>
              </a:ext>
            </a:extLst>
          </p:cNvPr>
          <p:cNvGrpSpPr/>
          <p:nvPr/>
        </p:nvGrpSpPr>
        <p:grpSpPr>
          <a:xfrm>
            <a:off x="7463417" y="1981530"/>
            <a:ext cx="476028" cy="3335200"/>
            <a:chOff x="7463417" y="1981530"/>
            <a:chExt cx="476028" cy="3335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A4F313-9AFA-F549-A353-5E49C3B92339}"/>
                </a:ext>
              </a:extLst>
            </p:cNvPr>
            <p:cNvSpPr/>
            <p:nvPr/>
          </p:nvSpPr>
          <p:spPr>
            <a:xfrm>
              <a:off x="7463417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22E788-9EAF-1F46-A41A-2804EF73CD96}"/>
              </a:ext>
            </a:extLst>
          </p:cNvPr>
          <p:cNvGrpSpPr/>
          <p:nvPr/>
        </p:nvGrpSpPr>
        <p:grpSpPr>
          <a:xfrm>
            <a:off x="9229460" y="2041008"/>
            <a:ext cx="476028" cy="3335200"/>
            <a:chOff x="7463417" y="1981530"/>
            <a:chExt cx="476028" cy="3335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C68C4E-8EF9-2A42-97C3-6802FAD76888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51B029-2539-AF43-94FF-CB98C9B25C29}"/>
              </a:ext>
            </a:extLst>
          </p:cNvPr>
          <p:cNvGrpSpPr/>
          <p:nvPr/>
        </p:nvGrpSpPr>
        <p:grpSpPr>
          <a:xfrm>
            <a:off x="9942475" y="2041008"/>
            <a:ext cx="466410" cy="3335200"/>
            <a:chOff x="7463417" y="1981530"/>
            <a:chExt cx="466410" cy="3335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6D5CD6-86F0-0D4E-BA30-FE774126815A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/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04766F-7806-1143-B7E4-7FB03401B1D3}"/>
                  </a:ext>
                </a:extLst>
              </p:cNvPr>
              <p:cNvSpPr txBox="1"/>
              <p:nvPr/>
            </p:nvSpPr>
            <p:spPr>
              <a:xfrm>
                <a:off x="7842991" y="3425177"/>
                <a:ext cx="1387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04766F-7806-1143-B7E4-7FB03401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991" y="3425177"/>
                <a:ext cx="138768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9B57963-33DF-EF4C-8025-E79AB7E0F084}"/>
              </a:ext>
            </a:extLst>
          </p:cNvPr>
          <p:cNvGrpSpPr/>
          <p:nvPr/>
        </p:nvGrpSpPr>
        <p:grpSpPr>
          <a:xfrm>
            <a:off x="8227535" y="2008754"/>
            <a:ext cx="475001" cy="3335200"/>
            <a:chOff x="7463417" y="1981530"/>
            <a:chExt cx="475001" cy="3335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AC5059-DBB5-0642-AA20-4AE54A108C23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805B70-228C-CB40-AD92-085472A898E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805B70-228C-CB40-AD92-085472A89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6968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EFC224-FFAD-724E-900E-A3242DE9BEC8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EFC224-FFAD-724E-900E-A3242DE9B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968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F49CED-EF47-BF4C-B5CE-F16B0621F239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F49CED-EF47-BF4C-B5CE-F16B0621F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69680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F500F4-09FB-1F4A-872C-3DC1B3504686}"/>
              </a:ext>
            </a:extLst>
          </p:cNvPr>
          <p:cNvSpPr txBox="1"/>
          <p:nvPr/>
        </p:nvSpPr>
        <p:spPr>
          <a:xfrm>
            <a:off x="7555187" y="321092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7BCB7-798F-074D-B299-3C4D6F0F9E02}"/>
              </a:ext>
            </a:extLst>
          </p:cNvPr>
          <p:cNvSpPr txBox="1"/>
          <p:nvPr/>
        </p:nvSpPr>
        <p:spPr>
          <a:xfrm>
            <a:off x="9313535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980C8-5734-F645-B4C1-6F98B03BEE83}"/>
              </a:ext>
            </a:extLst>
          </p:cNvPr>
          <p:cNvSpPr txBox="1"/>
          <p:nvPr/>
        </p:nvSpPr>
        <p:spPr>
          <a:xfrm>
            <a:off x="10062157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702C74-BF63-AB4E-89AB-4E9BA39EC019}"/>
              </a:ext>
            </a:extLst>
          </p:cNvPr>
          <p:cNvSpPr txBox="1"/>
          <p:nvPr/>
        </p:nvSpPr>
        <p:spPr>
          <a:xfrm>
            <a:off x="8327236" y="318345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D904EC-84C3-DD46-BFAA-223436D67168}"/>
                  </a:ext>
                </a:extLst>
              </p:cNvPr>
              <p:cNvSpPr txBox="1"/>
              <p:nvPr/>
            </p:nvSpPr>
            <p:spPr>
              <a:xfrm>
                <a:off x="548716" y="1020127"/>
                <a:ext cx="63964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Goal is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given the data (x, y).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D904EC-84C3-DD46-BFAA-223436D6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6" y="1020127"/>
                <a:ext cx="6396495" cy="461665"/>
              </a:xfrm>
              <a:prstGeom prst="rect">
                <a:avLst/>
              </a:prstGeom>
              <a:blipFill>
                <a:blip r:embed="rId18"/>
                <a:stretch>
                  <a:fillRect l="-1386" t="-5263" r="-19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B6F3AC-96E0-B945-A85C-1B454EDB238F}"/>
              </a:ext>
            </a:extLst>
          </p:cNvPr>
          <p:cNvCxnSpPr>
            <a:cxnSpLocks/>
          </p:cNvCxnSpPr>
          <p:nvPr/>
        </p:nvCxnSpPr>
        <p:spPr>
          <a:xfrm flipV="1">
            <a:off x="1308847" y="1900519"/>
            <a:ext cx="4787153" cy="29590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B8CB07-6B2F-764B-A4D1-951257FCE642}"/>
              </a:ext>
            </a:extLst>
          </p:cNvPr>
          <p:cNvCxnSpPr/>
          <p:nvPr/>
        </p:nvCxnSpPr>
        <p:spPr>
          <a:xfrm>
            <a:off x="4410635" y="2166196"/>
            <a:ext cx="0" cy="756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3765AF-F357-CD4B-B885-EC5E1FF9D572}"/>
              </a:ext>
            </a:extLst>
          </p:cNvPr>
          <p:cNvCxnSpPr>
            <a:cxnSpLocks/>
          </p:cNvCxnSpPr>
          <p:nvPr/>
        </p:nvCxnSpPr>
        <p:spPr>
          <a:xfrm>
            <a:off x="3514164" y="3496313"/>
            <a:ext cx="0" cy="412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D79D96-C7DC-3C48-90F3-41FF06B42A5B}"/>
              </a:ext>
            </a:extLst>
          </p:cNvPr>
          <p:cNvSpPr txBox="1"/>
          <p:nvPr/>
        </p:nvSpPr>
        <p:spPr>
          <a:xfrm>
            <a:off x="1450348" y="1996526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A2F38F-B548-F444-BAF3-75B2ED37ACAD}"/>
              </a:ext>
            </a:extLst>
          </p:cNvPr>
          <p:cNvCxnSpPr/>
          <p:nvPr/>
        </p:nvCxnSpPr>
        <p:spPr>
          <a:xfrm>
            <a:off x="2467165" y="2193420"/>
            <a:ext cx="1900793" cy="350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96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E5AC40-C770-0043-9F8A-46BE9CED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6" y="1481792"/>
            <a:ext cx="5743775" cy="3894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/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55FC4E-901D-F249-8E72-C502CAD7A94F}"/>
              </a:ext>
            </a:extLst>
          </p:cNvPr>
          <p:cNvSpPr txBox="1"/>
          <p:nvPr/>
        </p:nvSpPr>
        <p:spPr>
          <a:xfrm>
            <a:off x="548716" y="457199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Linear Regression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CB0D52-E706-0347-A3DD-B2BE857FCD12}"/>
              </a:ext>
            </a:extLst>
          </p:cNvPr>
          <p:cNvGrpSpPr/>
          <p:nvPr/>
        </p:nvGrpSpPr>
        <p:grpSpPr>
          <a:xfrm>
            <a:off x="7463417" y="1981530"/>
            <a:ext cx="476028" cy="3335200"/>
            <a:chOff x="7463417" y="1981530"/>
            <a:chExt cx="476028" cy="3335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A4F313-9AFA-F549-A353-5E49C3B92339}"/>
                </a:ext>
              </a:extLst>
            </p:cNvPr>
            <p:cNvSpPr/>
            <p:nvPr/>
          </p:nvSpPr>
          <p:spPr>
            <a:xfrm>
              <a:off x="7463417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22E788-9EAF-1F46-A41A-2804EF73CD96}"/>
              </a:ext>
            </a:extLst>
          </p:cNvPr>
          <p:cNvGrpSpPr/>
          <p:nvPr/>
        </p:nvGrpSpPr>
        <p:grpSpPr>
          <a:xfrm>
            <a:off x="9229460" y="2041008"/>
            <a:ext cx="476028" cy="3335200"/>
            <a:chOff x="7463417" y="1981530"/>
            <a:chExt cx="476028" cy="3335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C68C4E-8EF9-2A42-97C3-6802FAD76888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51B029-2539-AF43-94FF-CB98C9B25C29}"/>
              </a:ext>
            </a:extLst>
          </p:cNvPr>
          <p:cNvGrpSpPr/>
          <p:nvPr/>
        </p:nvGrpSpPr>
        <p:grpSpPr>
          <a:xfrm>
            <a:off x="9942475" y="2041008"/>
            <a:ext cx="466410" cy="3335200"/>
            <a:chOff x="7463417" y="1981530"/>
            <a:chExt cx="466410" cy="3335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6D5CD6-86F0-0D4E-BA30-FE774126815A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/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04766F-7806-1143-B7E4-7FB03401B1D3}"/>
                  </a:ext>
                </a:extLst>
              </p:cNvPr>
              <p:cNvSpPr txBox="1"/>
              <p:nvPr/>
            </p:nvSpPr>
            <p:spPr>
              <a:xfrm>
                <a:off x="7842991" y="3425177"/>
                <a:ext cx="1387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04766F-7806-1143-B7E4-7FB03401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991" y="3425177"/>
                <a:ext cx="138768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9B57963-33DF-EF4C-8025-E79AB7E0F084}"/>
              </a:ext>
            </a:extLst>
          </p:cNvPr>
          <p:cNvGrpSpPr/>
          <p:nvPr/>
        </p:nvGrpSpPr>
        <p:grpSpPr>
          <a:xfrm>
            <a:off x="8227535" y="2008754"/>
            <a:ext cx="475001" cy="3335200"/>
            <a:chOff x="7463417" y="1981530"/>
            <a:chExt cx="475001" cy="3335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AC5059-DBB5-0642-AA20-4AE54A108C23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805B70-228C-CB40-AD92-085472A898E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805B70-228C-CB40-AD92-085472A89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6968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EFC224-FFAD-724E-900E-A3242DE9BEC8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EFC224-FFAD-724E-900E-A3242DE9B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968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F49CED-EF47-BF4C-B5CE-F16B0621F239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F49CED-EF47-BF4C-B5CE-F16B0621F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69680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F500F4-09FB-1F4A-872C-3DC1B3504686}"/>
              </a:ext>
            </a:extLst>
          </p:cNvPr>
          <p:cNvSpPr txBox="1"/>
          <p:nvPr/>
        </p:nvSpPr>
        <p:spPr>
          <a:xfrm>
            <a:off x="7555187" y="321092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7BCB7-798F-074D-B299-3C4D6F0F9E02}"/>
              </a:ext>
            </a:extLst>
          </p:cNvPr>
          <p:cNvSpPr txBox="1"/>
          <p:nvPr/>
        </p:nvSpPr>
        <p:spPr>
          <a:xfrm>
            <a:off x="9313535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980C8-5734-F645-B4C1-6F98B03BEE83}"/>
              </a:ext>
            </a:extLst>
          </p:cNvPr>
          <p:cNvSpPr txBox="1"/>
          <p:nvPr/>
        </p:nvSpPr>
        <p:spPr>
          <a:xfrm>
            <a:off x="10062157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702C74-BF63-AB4E-89AB-4E9BA39EC019}"/>
              </a:ext>
            </a:extLst>
          </p:cNvPr>
          <p:cNvSpPr txBox="1"/>
          <p:nvPr/>
        </p:nvSpPr>
        <p:spPr>
          <a:xfrm>
            <a:off x="8327236" y="318345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D904EC-84C3-DD46-BFAA-223436D67168}"/>
                  </a:ext>
                </a:extLst>
              </p:cNvPr>
              <p:cNvSpPr txBox="1"/>
              <p:nvPr/>
            </p:nvSpPr>
            <p:spPr>
              <a:xfrm>
                <a:off x="548716" y="1020127"/>
                <a:ext cx="63964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Goal is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given the data (x, y).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D904EC-84C3-DD46-BFAA-223436D6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6" y="1020127"/>
                <a:ext cx="6396495" cy="461665"/>
              </a:xfrm>
              <a:prstGeom prst="rect">
                <a:avLst/>
              </a:prstGeom>
              <a:blipFill>
                <a:blip r:embed="rId18"/>
                <a:stretch>
                  <a:fillRect l="-1386" t="-5263" r="-19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B6F3AC-96E0-B945-A85C-1B454EDB238F}"/>
              </a:ext>
            </a:extLst>
          </p:cNvPr>
          <p:cNvCxnSpPr>
            <a:cxnSpLocks/>
          </p:cNvCxnSpPr>
          <p:nvPr/>
        </p:nvCxnSpPr>
        <p:spPr>
          <a:xfrm flipV="1">
            <a:off x="1308847" y="1900519"/>
            <a:ext cx="4787153" cy="29590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B8CB07-6B2F-764B-A4D1-951257FCE642}"/>
              </a:ext>
            </a:extLst>
          </p:cNvPr>
          <p:cNvCxnSpPr/>
          <p:nvPr/>
        </p:nvCxnSpPr>
        <p:spPr>
          <a:xfrm>
            <a:off x="4410635" y="2166196"/>
            <a:ext cx="0" cy="756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3765AF-F357-CD4B-B885-EC5E1FF9D572}"/>
              </a:ext>
            </a:extLst>
          </p:cNvPr>
          <p:cNvCxnSpPr>
            <a:cxnSpLocks/>
          </p:cNvCxnSpPr>
          <p:nvPr/>
        </p:nvCxnSpPr>
        <p:spPr>
          <a:xfrm>
            <a:off x="3514164" y="3496313"/>
            <a:ext cx="0" cy="412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D79D96-C7DC-3C48-90F3-41FF06B42A5B}"/>
              </a:ext>
            </a:extLst>
          </p:cNvPr>
          <p:cNvSpPr txBox="1"/>
          <p:nvPr/>
        </p:nvSpPr>
        <p:spPr>
          <a:xfrm>
            <a:off x="1450348" y="1996526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A2F38F-B548-F444-BAF3-75B2ED37ACAD}"/>
              </a:ext>
            </a:extLst>
          </p:cNvPr>
          <p:cNvCxnSpPr/>
          <p:nvPr/>
        </p:nvCxnSpPr>
        <p:spPr>
          <a:xfrm>
            <a:off x="2467165" y="2193420"/>
            <a:ext cx="1900793" cy="350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3EBA3C-9140-564B-A09F-F6DFA1765317}"/>
              </a:ext>
            </a:extLst>
          </p:cNvPr>
          <p:cNvSpPr txBox="1"/>
          <p:nvPr/>
        </p:nvSpPr>
        <p:spPr>
          <a:xfrm>
            <a:off x="548716" y="5578596"/>
            <a:ext cx="10062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One way to get best estimate is to minimize the sum of squared residuals (RSS).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This is ordinary least squares (OLS)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145343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2F59F-60D8-F44C-AD0E-065D2E683D4D}"/>
              </a:ext>
            </a:extLst>
          </p:cNvPr>
          <p:cNvSpPr txBox="1"/>
          <p:nvPr/>
        </p:nvSpPr>
        <p:spPr>
          <a:xfrm>
            <a:off x="654424" y="591671"/>
            <a:ext cx="3953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OLS has an analytical solution: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558C1-E2F7-DE43-82DF-1BE7431F8C62}"/>
                  </a:ext>
                </a:extLst>
              </p:cNvPr>
              <p:cNvSpPr txBox="1"/>
              <p:nvPr/>
            </p:nvSpPr>
            <p:spPr>
              <a:xfrm>
                <a:off x="654424" y="1770911"/>
                <a:ext cx="5141536" cy="3129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558C1-E2F7-DE43-82DF-1BE7431F8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4" y="1770911"/>
                <a:ext cx="5141536" cy="3129575"/>
              </a:xfrm>
              <a:prstGeom prst="rect">
                <a:avLst/>
              </a:prstGeom>
              <a:blipFill>
                <a:blip r:embed="rId2"/>
                <a:stretch>
                  <a:fillRect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04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2F59F-60D8-F44C-AD0E-065D2E683D4D}"/>
              </a:ext>
            </a:extLst>
          </p:cNvPr>
          <p:cNvSpPr txBox="1"/>
          <p:nvPr/>
        </p:nvSpPr>
        <p:spPr>
          <a:xfrm>
            <a:off x="654424" y="591671"/>
            <a:ext cx="3953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OLS has an analytical solution: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558C1-E2F7-DE43-82DF-1BE7431F8C62}"/>
                  </a:ext>
                </a:extLst>
              </p:cNvPr>
              <p:cNvSpPr txBox="1"/>
              <p:nvPr/>
            </p:nvSpPr>
            <p:spPr>
              <a:xfrm>
                <a:off x="654424" y="1770911"/>
                <a:ext cx="5141536" cy="3129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558C1-E2F7-DE43-82DF-1BE7431F8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4" y="1770911"/>
                <a:ext cx="5141536" cy="3129575"/>
              </a:xfrm>
              <a:prstGeom prst="rect">
                <a:avLst/>
              </a:prstGeom>
              <a:blipFill>
                <a:blip r:embed="rId2"/>
                <a:stretch>
                  <a:fillRect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FE9D896-B336-BF41-9E20-5106F8B14AE5}"/>
              </a:ext>
            </a:extLst>
          </p:cNvPr>
          <p:cNvSpPr txBox="1"/>
          <p:nvPr/>
        </p:nvSpPr>
        <p:spPr>
          <a:xfrm>
            <a:off x="7610446" y="3104865"/>
            <a:ext cx="234551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exercises.</a:t>
            </a:r>
          </a:p>
        </p:txBody>
      </p:sp>
    </p:spTree>
    <p:extLst>
      <p:ext uri="{BB962C8B-B14F-4D97-AF65-F5344CB8AC3E}">
        <p14:creationId xmlns:p14="http://schemas.microsoft.com/office/powerpoint/2010/main" val="392694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2F59F-60D8-F44C-AD0E-065D2E683D4D}"/>
              </a:ext>
            </a:extLst>
          </p:cNvPr>
          <p:cNvSpPr txBox="1"/>
          <p:nvPr/>
        </p:nvSpPr>
        <p:spPr>
          <a:xfrm>
            <a:off x="654424" y="591671"/>
            <a:ext cx="3953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OLS has an analytical solution: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558C1-E2F7-DE43-82DF-1BE7431F8C62}"/>
                  </a:ext>
                </a:extLst>
              </p:cNvPr>
              <p:cNvSpPr txBox="1"/>
              <p:nvPr/>
            </p:nvSpPr>
            <p:spPr>
              <a:xfrm>
                <a:off x="654424" y="1770911"/>
                <a:ext cx="5141536" cy="3129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558C1-E2F7-DE43-82DF-1BE7431F8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4" y="1770911"/>
                <a:ext cx="5141536" cy="3129575"/>
              </a:xfrm>
              <a:prstGeom prst="rect">
                <a:avLst/>
              </a:prstGeom>
              <a:blipFill>
                <a:blip r:embed="rId2"/>
                <a:stretch>
                  <a:fillRect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863802-85CD-7546-ABB0-556B55547B0D}"/>
                  </a:ext>
                </a:extLst>
              </p:cNvPr>
              <p:cNvSpPr txBox="1"/>
              <p:nvPr/>
            </p:nvSpPr>
            <p:spPr>
              <a:xfrm>
                <a:off x="6628288" y="681318"/>
                <a:ext cx="4371838" cy="4787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r>
                  <a:rPr lang="en-US" sz="2400" dirty="0"/>
                  <a:t>residual standard error: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𝑅𝑆𝐸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863802-85CD-7546-ABB0-556B5554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288" y="681318"/>
                <a:ext cx="4371838" cy="4787208"/>
              </a:xfrm>
              <a:prstGeom prst="rect">
                <a:avLst/>
              </a:prstGeom>
              <a:blipFill>
                <a:blip r:embed="rId3"/>
                <a:stretch>
                  <a:fillRect l="-202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91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2F59F-60D8-F44C-AD0E-065D2E683D4D}"/>
              </a:ext>
            </a:extLst>
          </p:cNvPr>
          <p:cNvSpPr txBox="1"/>
          <p:nvPr/>
        </p:nvSpPr>
        <p:spPr>
          <a:xfrm>
            <a:off x="654424" y="591671"/>
            <a:ext cx="462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Confidence Interval for parameters: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558C1-E2F7-DE43-82DF-1BE7431F8C62}"/>
                  </a:ext>
                </a:extLst>
              </p:cNvPr>
              <p:cNvSpPr txBox="1"/>
              <p:nvPr/>
            </p:nvSpPr>
            <p:spPr>
              <a:xfrm>
                <a:off x="654424" y="1770911"/>
                <a:ext cx="3389069" cy="2793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558C1-E2F7-DE43-82DF-1BE7431F8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4" y="1770911"/>
                <a:ext cx="3389069" cy="2793072"/>
              </a:xfrm>
              <a:prstGeom prst="rect">
                <a:avLst/>
              </a:prstGeom>
              <a:blipFill>
                <a:blip r:embed="rId2"/>
                <a:stretch>
                  <a:fillRect b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2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2F59F-60D8-F44C-AD0E-065D2E683D4D}"/>
              </a:ext>
            </a:extLst>
          </p:cNvPr>
          <p:cNvSpPr txBox="1"/>
          <p:nvPr/>
        </p:nvSpPr>
        <p:spPr>
          <a:xfrm>
            <a:off x="654424" y="591671"/>
            <a:ext cx="50324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 Test: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No relation between x and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/>
              <a:t>: x and y are related to each other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558C1-E2F7-DE43-82DF-1BE7431F8C62}"/>
                  </a:ext>
                </a:extLst>
              </p:cNvPr>
              <p:cNvSpPr txBox="1"/>
              <p:nvPr/>
            </p:nvSpPr>
            <p:spPr>
              <a:xfrm>
                <a:off x="815789" y="2930802"/>
                <a:ext cx="3389069" cy="2793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558C1-E2F7-DE43-82DF-1BE7431F8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89" y="2930802"/>
                <a:ext cx="3389069" cy="2793072"/>
              </a:xfrm>
              <a:prstGeom prst="rect">
                <a:avLst/>
              </a:prstGeom>
              <a:blipFill>
                <a:blip r:embed="rId2"/>
                <a:stretch>
                  <a:fillRect b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16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2F59F-60D8-F44C-AD0E-065D2E683D4D}"/>
              </a:ext>
            </a:extLst>
          </p:cNvPr>
          <p:cNvSpPr txBox="1"/>
          <p:nvPr/>
        </p:nvSpPr>
        <p:spPr>
          <a:xfrm>
            <a:off x="654424" y="591671"/>
            <a:ext cx="50324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 Test: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No relation between x and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/>
              <a:t>: x and y are related to each other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558C1-E2F7-DE43-82DF-1BE7431F8C62}"/>
                  </a:ext>
                </a:extLst>
              </p:cNvPr>
              <p:cNvSpPr txBox="1"/>
              <p:nvPr/>
            </p:nvSpPr>
            <p:spPr>
              <a:xfrm>
                <a:off x="815789" y="2930802"/>
                <a:ext cx="3389069" cy="2793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558C1-E2F7-DE43-82DF-1BE7431F8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89" y="2930802"/>
                <a:ext cx="3389069" cy="2793072"/>
              </a:xfrm>
              <a:prstGeom prst="rect">
                <a:avLst/>
              </a:prstGeom>
              <a:blipFill>
                <a:blip r:embed="rId2"/>
                <a:stretch>
                  <a:fillRect b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20B635F-861F-F643-905B-F0C525BEB703}"/>
              </a:ext>
            </a:extLst>
          </p:cNvPr>
          <p:cNvSpPr txBox="1"/>
          <p:nvPr/>
        </p:nvSpPr>
        <p:spPr>
          <a:xfrm>
            <a:off x="6875929" y="4132729"/>
            <a:ext cx="3530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Does confidence interval contain 0?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If so, then can’t reject H</a:t>
            </a:r>
            <a:r>
              <a:rPr lang="en-US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Otherwise, reject H</a:t>
            </a:r>
            <a:r>
              <a:rPr lang="en-US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6C2401A0-E473-4343-A729-3AD10146E279}"/>
              </a:ext>
            </a:extLst>
          </p:cNvPr>
          <p:cNvSpPr/>
          <p:nvPr/>
        </p:nvSpPr>
        <p:spPr>
          <a:xfrm>
            <a:off x="4428565" y="4213412"/>
            <a:ext cx="2008094" cy="2420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2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6" y="1481792"/>
            <a:ext cx="5743775" cy="3894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AB16EB-F508-C443-BA15-2CA006DED9D4}"/>
                  </a:ext>
                </a:extLst>
              </p:cNvPr>
              <p:cNvSpPr txBox="1"/>
              <p:nvPr/>
            </p:nvSpPr>
            <p:spPr>
              <a:xfrm>
                <a:off x="6418726" y="460035"/>
                <a:ext cx="3073598" cy="833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AB16EB-F508-C443-BA15-2CA006DED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26" y="460035"/>
                <a:ext cx="3073598" cy="833498"/>
              </a:xfrm>
              <a:prstGeom prst="rect">
                <a:avLst/>
              </a:prstGeom>
              <a:blipFill>
                <a:blip r:embed="rId3"/>
                <a:stretch>
                  <a:fillRect t="-68182" b="-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26BB0F-2F96-8642-AD39-9DD292A936BB}"/>
                  </a:ext>
                </a:extLst>
              </p:cNvPr>
              <p:cNvSpPr txBox="1"/>
              <p:nvPr/>
            </p:nvSpPr>
            <p:spPr>
              <a:xfrm>
                <a:off x="6418726" y="2163330"/>
                <a:ext cx="4316182" cy="809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26BB0F-2F96-8642-AD39-9DD292A93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26" y="2163330"/>
                <a:ext cx="4316182" cy="809132"/>
              </a:xfrm>
              <a:prstGeom prst="rect">
                <a:avLst/>
              </a:prstGeom>
              <a:blipFill>
                <a:blip r:embed="rId4"/>
                <a:stretch>
                  <a:fillRect t="-72308" b="-6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AD9A63-3154-D54A-BB29-80849543C50A}"/>
                  </a:ext>
                </a:extLst>
              </p:cNvPr>
              <p:cNvSpPr txBox="1"/>
              <p:nvPr/>
            </p:nvSpPr>
            <p:spPr>
              <a:xfrm>
                <a:off x="6418726" y="3947306"/>
                <a:ext cx="5345438" cy="964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AD9A63-3154-D54A-BB29-80849543C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26" y="3947306"/>
                <a:ext cx="5345438" cy="964110"/>
              </a:xfrm>
              <a:prstGeom prst="rect">
                <a:avLst/>
              </a:prstGeom>
              <a:blipFill>
                <a:blip r:embed="rId5"/>
                <a:stretch>
                  <a:fillRect t="-61039" b="-89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8AEFEF-22D4-4E45-B5F0-7C12B0672735}"/>
                  </a:ext>
                </a:extLst>
              </p:cNvPr>
              <p:cNvSpPr txBox="1"/>
              <p:nvPr/>
            </p:nvSpPr>
            <p:spPr>
              <a:xfrm>
                <a:off x="7602069" y="5363729"/>
                <a:ext cx="2972993" cy="968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8AEFEF-22D4-4E45-B5F0-7C12B067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069" y="5363729"/>
                <a:ext cx="2972993" cy="968598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96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2F59F-60D8-F44C-AD0E-065D2E683D4D}"/>
              </a:ext>
            </a:extLst>
          </p:cNvPr>
          <p:cNvSpPr txBox="1"/>
          <p:nvPr/>
        </p:nvSpPr>
        <p:spPr>
          <a:xfrm>
            <a:off x="654424" y="591671"/>
            <a:ext cx="50324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 Test: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No relation between x and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/>
              <a:t>: x and y are related to each other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558C1-E2F7-DE43-82DF-1BE7431F8C62}"/>
                  </a:ext>
                </a:extLst>
              </p:cNvPr>
              <p:cNvSpPr txBox="1"/>
              <p:nvPr/>
            </p:nvSpPr>
            <p:spPr>
              <a:xfrm>
                <a:off x="815789" y="2930802"/>
                <a:ext cx="3389069" cy="2793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558C1-E2F7-DE43-82DF-1BE7431F8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89" y="2930802"/>
                <a:ext cx="3389069" cy="2793072"/>
              </a:xfrm>
              <a:prstGeom prst="rect">
                <a:avLst/>
              </a:prstGeom>
              <a:blipFill>
                <a:blip r:embed="rId2"/>
                <a:stretch>
                  <a:fillRect b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20B635F-861F-F643-905B-F0C525BEB703}"/>
              </a:ext>
            </a:extLst>
          </p:cNvPr>
          <p:cNvSpPr txBox="1"/>
          <p:nvPr/>
        </p:nvSpPr>
        <p:spPr>
          <a:xfrm>
            <a:off x="6875929" y="4132729"/>
            <a:ext cx="3530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Does confidence interval contain 0?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If so, then can’t reject H</a:t>
            </a:r>
            <a:r>
              <a:rPr lang="en-US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Otherwise, reject H</a:t>
            </a:r>
            <a:r>
              <a:rPr lang="en-US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6C2401A0-E473-4343-A729-3AD10146E279}"/>
              </a:ext>
            </a:extLst>
          </p:cNvPr>
          <p:cNvSpPr/>
          <p:nvPr/>
        </p:nvSpPr>
        <p:spPr>
          <a:xfrm>
            <a:off x="4428565" y="4213412"/>
            <a:ext cx="2008094" cy="2420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3198B-4449-EA43-BEB0-5296EA75DC20}"/>
              </a:ext>
            </a:extLst>
          </p:cNvPr>
          <p:cNvSpPr txBox="1"/>
          <p:nvPr/>
        </p:nvSpPr>
        <p:spPr>
          <a:xfrm>
            <a:off x="7386328" y="2263606"/>
            <a:ext cx="234551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exercises.</a:t>
            </a:r>
          </a:p>
        </p:txBody>
      </p:sp>
    </p:spTree>
    <p:extLst>
      <p:ext uri="{BB962C8B-B14F-4D97-AF65-F5344CB8AC3E}">
        <p14:creationId xmlns:p14="http://schemas.microsoft.com/office/powerpoint/2010/main" val="92598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78DE3E-CDE7-D646-80AF-0B56926705CF}"/>
                  </a:ext>
                </a:extLst>
              </p:cNvPr>
              <p:cNvSpPr txBox="1"/>
              <p:nvPr/>
            </p:nvSpPr>
            <p:spPr>
              <a:xfrm>
                <a:off x="1568824" y="2969803"/>
                <a:ext cx="4508157" cy="918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78DE3E-CDE7-D646-80AF-0B5692670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824" y="2969803"/>
                <a:ext cx="4508157" cy="918393"/>
              </a:xfrm>
              <a:prstGeom prst="rect">
                <a:avLst/>
              </a:prstGeom>
              <a:blipFill>
                <a:blip r:embed="rId2"/>
                <a:stretch>
                  <a:fillRect t="-61644" b="-95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D7EA6EA-E976-6B49-B164-01877DE7CBA2}"/>
              </a:ext>
            </a:extLst>
          </p:cNvPr>
          <p:cNvSpPr txBox="1"/>
          <p:nvPr/>
        </p:nvSpPr>
        <p:spPr>
          <a:xfrm>
            <a:off x="7368988" y="2600471"/>
            <a:ext cx="240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sum of squares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8EC4C-395D-A640-BFD8-5ECF8546A069}"/>
              </a:ext>
            </a:extLst>
          </p:cNvPr>
          <p:cNvSpPr txBox="1"/>
          <p:nvPr/>
        </p:nvSpPr>
        <p:spPr>
          <a:xfrm>
            <a:off x="7368988" y="3703530"/>
            <a:ext cx="209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sum of squares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CF9C3B-9E0B-814B-AF32-A3C82A25A9B3}"/>
              </a:ext>
            </a:extLst>
          </p:cNvPr>
          <p:cNvCxnSpPr>
            <a:stCxn id="3" idx="1"/>
          </p:cNvCxnSpPr>
          <p:nvPr/>
        </p:nvCxnSpPr>
        <p:spPr>
          <a:xfrm flipH="1">
            <a:off x="6076981" y="2785137"/>
            <a:ext cx="1292007" cy="39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B89E41-3695-274E-9E69-958723B9F76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6076981" y="3703530"/>
            <a:ext cx="129200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0EEE26-2B77-3640-A4D8-AC8BFA586EDB}"/>
              </a:ext>
            </a:extLst>
          </p:cNvPr>
          <p:cNvSpPr txBox="1"/>
          <p:nvPr/>
        </p:nvSpPr>
        <p:spPr>
          <a:xfrm>
            <a:off x="770964" y="779929"/>
            <a:ext cx="827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much of the variance in the data is explained by the model?</a:t>
            </a:r>
          </a:p>
        </p:txBody>
      </p:sp>
    </p:spTree>
    <p:extLst>
      <p:ext uri="{BB962C8B-B14F-4D97-AF65-F5344CB8AC3E}">
        <p14:creationId xmlns:p14="http://schemas.microsoft.com/office/powerpoint/2010/main" val="15807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78DE3E-CDE7-D646-80AF-0B56926705CF}"/>
                  </a:ext>
                </a:extLst>
              </p:cNvPr>
              <p:cNvSpPr txBox="1"/>
              <p:nvPr/>
            </p:nvSpPr>
            <p:spPr>
              <a:xfrm>
                <a:off x="1568824" y="2969803"/>
                <a:ext cx="4508157" cy="918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78DE3E-CDE7-D646-80AF-0B5692670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824" y="2969803"/>
                <a:ext cx="4508157" cy="918393"/>
              </a:xfrm>
              <a:prstGeom prst="rect">
                <a:avLst/>
              </a:prstGeom>
              <a:blipFill>
                <a:blip r:embed="rId2"/>
                <a:stretch>
                  <a:fillRect t="-61644" b="-95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D7EA6EA-E976-6B49-B164-01877DE7CBA2}"/>
              </a:ext>
            </a:extLst>
          </p:cNvPr>
          <p:cNvSpPr txBox="1"/>
          <p:nvPr/>
        </p:nvSpPr>
        <p:spPr>
          <a:xfrm>
            <a:off x="7368988" y="2600471"/>
            <a:ext cx="240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sum of squares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8EC4C-395D-A640-BFD8-5ECF8546A069}"/>
              </a:ext>
            </a:extLst>
          </p:cNvPr>
          <p:cNvSpPr txBox="1"/>
          <p:nvPr/>
        </p:nvSpPr>
        <p:spPr>
          <a:xfrm>
            <a:off x="7368988" y="3703530"/>
            <a:ext cx="209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sum of squares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CF9C3B-9E0B-814B-AF32-A3C82A25A9B3}"/>
              </a:ext>
            </a:extLst>
          </p:cNvPr>
          <p:cNvCxnSpPr>
            <a:stCxn id="3" idx="1"/>
          </p:cNvCxnSpPr>
          <p:nvPr/>
        </p:nvCxnSpPr>
        <p:spPr>
          <a:xfrm flipH="1">
            <a:off x="6076981" y="2785137"/>
            <a:ext cx="1292007" cy="39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B89E41-3695-274E-9E69-958723B9F76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6076981" y="3703530"/>
            <a:ext cx="129200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42D80C-E229-2A41-AC23-ECF577128B4F}"/>
              </a:ext>
            </a:extLst>
          </p:cNvPr>
          <p:cNvSpPr txBox="1"/>
          <p:nvPr/>
        </p:nvSpPr>
        <p:spPr>
          <a:xfrm>
            <a:off x="7368988" y="1954140"/>
            <a:ext cx="332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variance NOT explained by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2B24D-AB34-314A-99AF-31A698DF5E44}"/>
              </a:ext>
            </a:extLst>
          </p:cNvPr>
          <p:cNvSpPr txBox="1"/>
          <p:nvPr/>
        </p:nvSpPr>
        <p:spPr>
          <a:xfrm>
            <a:off x="7368987" y="4349863"/>
            <a:ext cx="217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total variance of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0B905-F65E-2444-9091-1CF4B70D9804}"/>
              </a:ext>
            </a:extLst>
          </p:cNvPr>
          <p:cNvSpPr txBox="1"/>
          <p:nvPr/>
        </p:nvSpPr>
        <p:spPr>
          <a:xfrm>
            <a:off x="770964" y="779929"/>
            <a:ext cx="827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much of the variance in the data is explained by the model?</a:t>
            </a:r>
          </a:p>
        </p:txBody>
      </p:sp>
    </p:spTree>
    <p:extLst>
      <p:ext uri="{BB962C8B-B14F-4D97-AF65-F5344CB8AC3E}">
        <p14:creationId xmlns:p14="http://schemas.microsoft.com/office/powerpoint/2010/main" val="423578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78DE3E-CDE7-D646-80AF-0B56926705CF}"/>
                  </a:ext>
                </a:extLst>
              </p:cNvPr>
              <p:cNvSpPr txBox="1"/>
              <p:nvPr/>
            </p:nvSpPr>
            <p:spPr>
              <a:xfrm>
                <a:off x="1568824" y="2969803"/>
                <a:ext cx="4508157" cy="918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78DE3E-CDE7-D646-80AF-0B5692670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824" y="2969803"/>
                <a:ext cx="4508157" cy="918393"/>
              </a:xfrm>
              <a:prstGeom prst="rect">
                <a:avLst/>
              </a:prstGeom>
              <a:blipFill>
                <a:blip r:embed="rId2"/>
                <a:stretch>
                  <a:fillRect t="-61644" b="-95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D7EA6EA-E976-6B49-B164-01877DE7CBA2}"/>
              </a:ext>
            </a:extLst>
          </p:cNvPr>
          <p:cNvSpPr txBox="1"/>
          <p:nvPr/>
        </p:nvSpPr>
        <p:spPr>
          <a:xfrm>
            <a:off x="7368988" y="2600471"/>
            <a:ext cx="240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sum of squares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8EC4C-395D-A640-BFD8-5ECF8546A069}"/>
              </a:ext>
            </a:extLst>
          </p:cNvPr>
          <p:cNvSpPr txBox="1"/>
          <p:nvPr/>
        </p:nvSpPr>
        <p:spPr>
          <a:xfrm>
            <a:off x="7368988" y="3703530"/>
            <a:ext cx="209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sum of squares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CF9C3B-9E0B-814B-AF32-A3C82A25A9B3}"/>
              </a:ext>
            </a:extLst>
          </p:cNvPr>
          <p:cNvCxnSpPr>
            <a:stCxn id="3" idx="1"/>
          </p:cNvCxnSpPr>
          <p:nvPr/>
        </p:nvCxnSpPr>
        <p:spPr>
          <a:xfrm flipH="1">
            <a:off x="6076981" y="2785137"/>
            <a:ext cx="1292007" cy="39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B89E41-3695-274E-9E69-958723B9F76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6076981" y="3703530"/>
            <a:ext cx="129200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42D80C-E229-2A41-AC23-ECF577128B4F}"/>
              </a:ext>
            </a:extLst>
          </p:cNvPr>
          <p:cNvSpPr txBox="1"/>
          <p:nvPr/>
        </p:nvSpPr>
        <p:spPr>
          <a:xfrm>
            <a:off x="7368988" y="1954140"/>
            <a:ext cx="332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variance NOT explained by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2B24D-AB34-314A-99AF-31A698DF5E44}"/>
              </a:ext>
            </a:extLst>
          </p:cNvPr>
          <p:cNvSpPr txBox="1"/>
          <p:nvPr/>
        </p:nvSpPr>
        <p:spPr>
          <a:xfrm>
            <a:off x="7368987" y="4349863"/>
            <a:ext cx="217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total variance of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0B905-F65E-2444-9091-1CF4B70D9804}"/>
              </a:ext>
            </a:extLst>
          </p:cNvPr>
          <p:cNvSpPr txBox="1"/>
          <p:nvPr/>
        </p:nvSpPr>
        <p:spPr>
          <a:xfrm>
            <a:off x="770964" y="779929"/>
            <a:ext cx="827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much of the variance in the data is explained by the model?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C5C88-AE3C-504D-B88C-027394677E84}"/>
              </a:ext>
            </a:extLst>
          </p:cNvPr>
          <p:cNvSpPr txBox="1"/>
          <p:nvPr/>
        </p:nvSpPr>
        <p:spPr>
          <a:xfrm>
            <a:off x="4221787" y="5154740"/>
            <a:ext cx="234551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exercises.</a:t>
            </a:r>
          </a:p>
        </p:txBody>
      </p:sp>
    </p:spTree>
    <p:extLst>
      <p:ext uri="{BB962C8B-B14F-4D97-AF65-F5344CB8AC3E}">
        <p14:creationId xmlns:p14="http://schemas.microsoft.com/office/powerpoint/2010/main" val="23696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2F59F-60D8-F44C-AD0E-065D2E683D4D}"/>
              </a:ext>
            </a:extLst>
          </p:cNvPr>
          <p:cNvSpPr txBox="1"/>
          <p:nvPr/>
        </p:nvSpPr>
        <p:spPr>
          <a:xfrm>
            <a:off x="654424" y="591671"/>
            <a:ext cx="3953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OLS has an analytical solution: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863802-85CD-7546-ABB0-556B55547B0D}"/>
                  </a:ext>
                </a:extLst>
              </p:cNvPr>
              <p:cNvSpPr txBox="1"/>
              <p:nvPr/>
            </p:nvSpPr>
            <p:spPr>
              <a:xfrm>
                <a:off x="6628288" y="681318"/>
                <a:ext cx="4617483" cy="4661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r>
                  <a:rPr lang="en-US" sz="2400" dirty="0"/>
                  <a:t>residual standard error: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𝑅𝑆𝐸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863802-85CD-7546-ABB0-556B5554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288" y="681318"/>
                <a:ext cx="4617483" cy="4661661"/>
              </a:xfrm>
              <a:prstGeom prst="rect">
                <a:avLst/>
              </a:prstGeom>
              <a:blipFill>
                <a:blip r:embed="rId2"/>
                <a:stretch>
                  <a:fillRect l="-1923" b="-17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3E2AB74-916D-0B4D-9216-46EC6F779D30}"/>
              </a:ext>
            </a:extLst>
          </p:cNvPr>
          <p:cNvSpPr/>
          <p:nvPr/>
        </p:nvSpPr>
        <p:spPr>
          <a:xfrm>
            <a:off x="6373906" y="4034118"/>
            <a:ext cx="5432612" cy="1739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E7FE5-4ABF-EC4C-89C8-93E07AA5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4" y="1470242"/>
            <a:ext cx="5064223" cy="488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19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2F59F-60D8-F44C-AD0E-065D2E683D4D}"/>
              </a:ext>
            </a:extLst>
          </p:cNvPr>
          <p:cNvSpPr txBox="1"/>
          <p:nvPr/>
        </p:nvSpPr>
        <p:spPr>
          <a:xfrm>
            <a:off x="654424" y="591671"/>
            <a:ext cx="3953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OLS has an analytical solution: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863802-85CD-7546-ABB0-556B55547B0D}"/>
                  </a:ext>
                </a:extLst>
              </p:cNvPr>
              <p:cNvSpPr txBox="1"/>
              <p:nvPr/>
            </p:nvSpPr>
            <p:spPr>
              <a:xfrm>
                <a:off x="6628288" y="681318"/>
                <a:ext cx="4617483" cy="4661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r>
                  <a:rPr lang="en-US" sz="2400" dirty="0"/>
                  <a:t>residual standard error: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𝑅𝑆𝐸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863802-85CD-7546-ABB0-556B5554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288" y="681318"/>
                <a:ext cx="4617483" cy="4661661"/>
              </a:xfrm>
              <a:prstGeom prst="rect">
                <a:avLst/>
              </a:prstGeom>
              <a:blipFill>
                <a:blip r:embed="rId2"/>
                <a:stretch>
                  <a:fillRect l="-1923" b="-17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3E2AB74-916D-0B4D-9216-46EC6F779D30}"/>
              </a:ext>
            </a:extLst>
          </p:cNvPr>
          <p:cNvSpPr/>
          <p:nvPr/>
        </p:nvSpPr>
        <p:spPr>
          <a:xfrm>
            <a:off x="6373906" y="4034118"/>
            <a:ext cx="5432612" cy="1739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E7FE5-4ABF-EC4C-89C8-93E07AA5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4" y="1470242"/>
            <a:ext cx="5064223" cy="4885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5B195-D1DF-D042-A616-B3D942D22984}"/>
              </a:ext>
            </a:extLst>
          </p:cNvPr>
          <p:cNvSpPr txBox="1"/>
          <p:nvPr/>
        </p:nvSpPr>
        <p:spPr>
          <a:xfrm>
            <a:off x="8049717" y="6060175"/>
            <a:ext cx="234551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exercises.</a:t>
            </a:r>
          </a:p>
        </p:txBody>
      </p:sp>
    </p:spTree>
    <p:extLst>
      <p:ext uri="{BB962C8B-B14F-4D97-AF65-F5344CB8AC3E}">
        <p14:creationId xmlns:p14="http://schemas.microsoft.com/office/powerpoint/2010/main" val="3066960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E5AC40-C770-0043-9F8A-46BE9CED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6" y="1481792"/>
            <a:ext cx="5743775" cy="3894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/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55FC4E-901D-F249-8E72-C502CAD7A94F}"/>
              </a:ext>
            </a:extLst>
          </p:cNvPr>
          <p:cNvSpPr txBox="1"/>
          <p:nvPr/>
        </p:nvSpPr>
        <p:spPr>
          <a:xfrm>
            <a:off x="548716" y="457199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Linear Regression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CB0D52-E706-0347-A3DD-B2BE857FCD12}"/>
              </a:ext>
            </a:extLst>
          </p:cNvPr>
          <p:cNvGrpSpPr/>
          <p:nvPr/>
        </p:nvGrpSpPr>
        <p:grpSpPr>
          <a:xfrm>
            <a:off x="7463417" y="1981530"/>
            <a:ext cx="476028" cy="3335200"/>
            <a:chOff x="7463417" y="1981530"/>
            <a:chExt cx="476028" cy="3335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A4F313-9AFA-F549-A353-5E49C3B92339}"/>
                </a:ext>
              </a:extLst>
            </p:cNvPr>
            <p:cNvSpPr/>
            <p:nvPr/>
          </p:nvSpPr>
          <p:spPr>
            <a:xfrm>
              <a:off x="7463417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22E788-9EAF-1F46-A41A-2804EF73CD96}"/>
              </a:ext>
            </a:extLst>
          </p:cNvPr>
          <p:cNvGrpSpPr/>
          <p:nvPr/>
        </p:nvGrpSpPr>
        <p:grpSpPr>
          <a:xfrm>
            <a:off x="9229460" y="2041008"/>
            <a:ext cx="476028" cy="3335200"/>
            <a:chOff x="7463417" y="1981530"/>
            <a:chExt cx="476028" cy="3335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C68C4E-8EF9-2A42-97C3-6802FAD76888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51B029-2539-AF43-94FF-CB98C9B25C29}"/>
              </a:ext>
            </a:extLst>
          </p:cNvPr>
          <p:cNvGrpSpPr/>
          <p:nvPr/>
        </p:nvGrpSpPr>
        <p:grpSpPr>
          <a:xfrm>
            <a:off x="9942475" y="2041008"/>
            <a:ext cx="466410" cy="3335200"/>
            <a:chOff x="7463417" y="1981530"/>
            <a:chExt cx="466410" cy="3335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6D5CD6-86F0-0D4E-BA30-FE774126815A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/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04766F-7806-1143-B7E4-7FB03401B1D3}"/>
                  </a:ext>
                </a:extLst>
              </p:cNvPr>
              <p:cNvSpPr txBox="1"/>
              <p:nvPr/>
            </p:nvSpPr>
            <p:spPr>
              <a:xfrm>
                <a:off x="7842991" y="3425177"/>
                <a:ext cx="1387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04766F-7806-1143-B7E4-7FB03401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991" y="3425177"/>
                <a:ext cx="138768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9B57963-33DF-EF4C-8025-E79AB7E0F084}"/>
              </a:ext>
            </a:extLst>
          </p:cNvPr>
          <p:cNvGrpSpPr/>
          <p:nvPr/>
        </p:nvGrpSpPr>
        <p:grpSpPr>
          <a:xfrm>
            <a:off x="8227535" y="2008754"/>
            <a:ext cx="475001" cy="3335200"/>
            <a:chOff x="7463417" y="1981530"/>
            <a:chExt cx="475001" cy="3335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AC5059-DBB5-0642-AA20-4AE54A108C23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805B70-228C-CB40-AD92-085472A898E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805B70-228C-CB40-AD92-085472A89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6968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EFC224-FFAD-724E-900E-A3242DE9BEC8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EFC224-FFAD-724E-900E-A3242DE9B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968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F49CED-EF47-BF4C-B5CE-F16B0621F239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F49CED-EF47-BF4C-B5CE-F16B0621F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69680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F500F4-09FB-1F4A-872C-3DC1B3504686}"/>
              </a:ext>
            </a:extLst>
          </p:cNvPr>
          <p:cNvSpPr txBox="1"/>
          <p:nvPr/>
        </p:nvSpPr>
        <p:spPr>
          <a:xfrm>
            <a:off x="7555187" y="321092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7BCB7-798F-074D-B299-3C4D6F0F9E02}"/>
              </a:ext>
            </a:extLst>
          </p:cNvPr>
          <p:cNvSpPr txBox="1"/>
          <p:nvPr/>
        </p:nvSpPr>
        <p:spPr>
          <a:xfrm>
            <a:off x="9313535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980C8-5734-F645-B4C1-6F98B03BEE83}"/>
              </a:ext>
            </a:extLst>
          </p:cNvPr>
          <p:cNvSpPr txBox="1"/>
          <p:nvPr/>
        </p:nvSpPr>
        <p:spPr>
          <a:xfrm>
            <a:off x="10062157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702C74-BF63-AB4E-89AB-4E9BA39EC019}"/>
              </a:ext>
            </a:extLst>
          </p:cNvPr>
          <p:cNvSpPr txBox="1"/>
          <p:nvPr/>
        </p:nvSpPr>
        <p:spPr>
          <a:xfrm>
            <a:off x="8327236" y="318345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D904EC-84C3-DD46-BFAA-223436D67168}"/>
                  </a:ext>
                </a:extLst>
              </p:cNvPr>
              <p:cNvSpPr txBox="1"/>
              <p:nvPr/>
            </p:nvSpPr>
            <p:spPr>
              <a:xfrm>
                <a:off x="548716" y="1020127"/>
                <a:ext cx="63964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Goal is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given the data (x, y).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D904EC-84C3-DD46-BFAA-223436D6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6" y="1020127"/>
                <a:ext cx="6396495" cy="461665"/>
              </a:xfrm>
              <a:prstGeom prst="rect">
                <a:avLst/>
              </a:prstGeom>
              <a:blipFill>
                <a:blip r:embed="rId18"/>
                <a:stretch>
                  <a:fillRect l="-1386" t="-5263" r="-39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B6F3AC-96E0-B945-A85C-1B454EDB238F}"/>
              </a:ext>
            </a:extLst>
          </p:cNvPr>
          <p:cNvCxnSpPr>
            <a:cxnSpLocks/>
          </p:cNvCxnSpPr>
          <p:nvPr/>
        </p:nvCxnSpPr>
        <p:spPr>
          <a:xfrm flipV="1">
            <a:off x="1308847" y="1900519"/>
            <a:ext cx="4787153" cy="29590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B8CB07-6B2F-764B-A4D1-951257FCE642}"/>
              </a:ext>
            </a:extLst>
          </p:cNvPr>
          <p:cNvCxnSpPr/>
          <p:nvPr/>
        </p:nvCxnSpPr>
        <p:spPr>
          <a:xfrm>
            <a:off x="4410635" y="2166196"/>
            <a:ext cx="0" cy="756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3765AF-F357-CD4B-B885-EC5E1FF9D572}"/>
              </a:ext>
            </a:extLst>
          </p:cNvPr>
          <p:cNvCxnSpPr>
            <a:cxnSpLocks/>
          </p:cNvCxnSpPr>
          <p:nvPr/>
        </p:nvCxnSpPr>
        <p:spPr>
          <a:xfrm>
            <a:off x="3514164" y="3496313"/>
            <a:ext cx="0" cy="412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D79D96-C7DC-3C48-90F3-41FF06B42A5B}"/>
              </a:ext>
            </a:extLst>
          </p:cNvPr>
          <p:cNvSpPr txBox="1"/>
          <p:nvPr/>
        </p:nvSpPr>
        <p:spPr>
          <a:xfrm>
            <a:off x="1450348" y="1996526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A2F38F-B548-F444-BAF3-75B2ED37ACAD}"/>
              </a:ext>
            </a:extLst>
          </p:cNvPr>
          <p:cNvCxnSpPr/>
          <p:nvPr/>
        </p:nvCxnSpPr>
        <p:spPr>
          <a:xfrm>
            <a:off x="2467165" y="2193420"/>
            <a:ext cx="1900793" cy="350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3EBA3C-9140-564B-A09F-F6DFA1765317}"/>
              </a:ext>
            </a:extLst>
          </p:cNvPr>
          <p:cNvSpPr txBox="1"/>
          <p:nvPr/>
        </p:nvSpPr>
        <p:spPr>
          <a:xfrm>
            <a:off x="548716" y="5578596"/>
            <a:ext cx="10062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One way to get best estimate is to minimize the sum of squared residuals (RSS).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This is ordinary least squares (OLS)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189261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E5AC40-C770-0043-9F8A-46BE9CED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6" y="1481792"/>
            <a:ext cx="5743775" cy="3894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/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55FC4E-901D-F249-8E72-C502CAD7A94F}"/>
              </a:ext>
            </a:extLst>
          </p:cNvPr>
          <p:cNvSpPr txBox="1"/>
          <p:nvPr/>
        </p:nvSpPr>
        <p:spPr>
          <a:xfrm>
            <a:off x="548716" y="457199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Linear Regression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CB0D52-E706-0347-A3DD-B2BE857FCD12}"/>
              </a:ext>
            </a:extLst>
          </p:cNvPr>
          <p:cNvGrpSpPr/>
          <p:nvPr/>
        </p:nvGrpSpPr>
        <p:grpSpPr>
          <a:xfrm>
            <a:off x="7068964" y="1981530"/>
            <a:ext cx="476028" cy="3335200"/>
            <a:chOff x="7463417" y="1981530"/>
            <a:chExt cx="476028" cy="3335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A4F313-9AFA-F549-A353-5E49C3B92339}"/>
                </a:ext>
              </a:extLst>
            </p:cNvPr>
            <p:cNvSpPr/>
            <p:nvPr/>
          </p:nvSpPr>
          <p:spPr>
            <a:xfrm>
              <a:off x="7463417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22E788-9EAF-1F46-A41A-2804EF73CD96}"/>
              </a:ext>
            </a:extLst>
          </p:cNvPr>
          <p:cNvGrpSpPr/>
          <p:nvPr/>
        </p:nvGrpSpPr>
        <p:grpSpPr>
          <a:xfrm>
            <a:off x="9229460" y="2041008"/>
            <a:ext cx="476028" cy="3335200"/>
            <a:chOff x="7463417" y="1981530"/>
            <a:chExt cx="476028" cy="3335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C68C4E-8EF9-2A42-97C3-6802FAD76888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51B029-2539-AF43-94FF-CB98C9B25C29}"/>
              </a:ext>
            </a:extLst>
          </p:cNvPr>
          <p:cNvGrpSpPr/>
          <p:nvPr/>
        </p:nvGrpSpPr>
        <p:grpSpPr>
          <a:xfrm>
            <a:off x="9942475" y="2041008"/>
            <a:ext cx="466410" cy="3335200"/>
            <a:chOff x="7463417" y="1981530"/>
            <a:chExt cx="466410" cy="3335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6D5CD6-86F0-0D4E-BA30-FE774126815A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/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04766F-7806-1143-B7E4-7FB03401B1D3}"/>
                  </a:ext>
                </a:extLst>
              </p:cNvPr>
              <p:cNvSpPr txBox="1"/>
              <p:nvPr/>
            </p:nvSpPr>
            <p:spPr>
              <a:xfrm>
                <a:off x="7463473" y="3505936"/>
                <a:ext cx="1824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04766F-7806-1143-B7E4-7FB03401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473" y="3505936"/>
                <a:ext cx="1824987" cy="369332"/>
              </a:xfrm>
              <a:prstGeom prst="rect">
                <a:avLst/>
              </a:prstGeom>
              <a:blipFill>
                <a:blip r:embed="rId1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9B57963-33DF-EF4C-8025-E79AB7E0F084}"/>
              </a:ext>
            </a:extLst>
          </p:cNvPr>
          <p:cNvGrpSpPr/>
          <p:nvPr/>
        </p:nvGrpSpPr>
        <p:grpSpPr>
          <a:xfrm>
            <a:off x="8227535" y="2008754"/>
            <a:ext cx="433351" cy="3335200"/>
            <a:chOff x="7463417" y="1981530"/>
            <a:chExt cx="433351" cy="3335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AC5059-DBB5-0642-AA20-4AE54A108C23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805B70-228C-CB40-AD92-085472A898E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805B70-228C-CB40-AD92-085472A89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36580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EFC224-FFAD-724E-900E-A3242DE9BEC8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EFC224-FFAD-724E-900E-A3242DE9B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36580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F49CED-EF47-BF4C-B5CE-F16B0621F239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F49CED-EF47-BF4C-B5CE-F16B0621F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36580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F500F4-09FB-1F4A-872C-3DC1B3504686}"/>
              </a:ext>
            </a:extLst>
          </p:cNvPr>
          <p:cNvSpPr txBox="1"/>
          <p:nvPr/>
        </p:nvSpPr>
        <p:spPr>
          <a:xfrm>
            <a:off x="7152011" y="321092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7BCB7-798F-074D-B299-3C4D6F0F9E02}"/>
              </a:ext>
            </a:extLst>
          </p:cNvPr>
          <p:cNvSpPr txBox="1"/>
          <p:nvPr/>
        </p:nvSpPr>
        <p:spPr>
          <a:xfrm>
            <a:off x="9313535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980C8-5734-F645-B4C1-6F98B03BEE83}"/>
              </a:ext>
            </a:extLst>
          </p:cNvPr>
          <p:cNvSpPr txBox="1"/>
          <p:nvPr/>
        </p:nvSpPr>
        <p:spPr>
          <a:xfrm>
            <a:off x="10062157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702C74-BF63-AB4E-89AB-4E9BA39EC019}"/>
              </a:ext>
            </a:extLst>
          </p:cNvPr>
          <p:cNvSpPr txBox="1"/>
          <p:nvPr/>
        </p:nvSpPr>
        <p:spPr>
          <a:xfrm>
            <a:off x="8327236" y="318345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D904EC-84C3-DD46-BFAA-223436D67168}"/>
                  </a:ext>
                </a:extLst>
              </p:cNvPr>
              <p:cNvSpPr txBox="1"/>
              <p:nvPr/>
            </p:nvSpPr>
            <p:spPr>
              <a:xfrm>
                <a:off x="548716" y="1020127"/>
                <a:ext cx="63964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Goal is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given the data (x, y).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D904EC-84C3-DD46-BFAA-223436D6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6" y="1020127"/>
                <a:ext cx="6396495" cy="461665"/>
              </a:xfrm>
              <a:prstGeom prst="rect">
                <a:avLst/>
              </a:prstGeom>
              <a:blipFill>
                <a:blip r:embed="rId18"/>
                <a:stretch>
                  <a:fillRect l="-1386" t="-5263" r="-39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B6F3AC-96E0-B945-A85C-1B454EDB238F}"/>
              </a:ext>
            </a:extLst>
          </p:cNvPr>
          <p:cNvCxnSpPr>
            <a:cxnSpLocks/>
          </p:cNvCxnSpPr>
          <p:nvPr/>
        </p:nvCxnSpPr>
        <p:spPr>
          <a:xfrm flipV="1">
            <a:off x="1308847" y="1900519"/>
            <a:ext cx="4787153" cy="29590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B8CB07-6B2F-764B-A4D1-951257FCE642}"/>
              </a:ext>
            </a:extLst>
          </p:cNvPr>
          <p:cNvCxnSpPr/>
          <p:nvPr/>
        </p:nvCxnSpPr>
        <p:spPr>
          <a:xfrm>
            <a:off x="4410635" y="2166196"/>
            <a:ext cx="0" cy="756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3765AF-F357-CD4B-B885-EC5E1FF9D572}"/>
              </a:ext>
            </a:extLst>
          </p:cNvPr>
          <p:cNvCxnSpPr>
            <a:cxnSpLocks/>
          </p:cNvCxnSpPr>
          <p:nvPr/>
        </p:nvCxnSpPr>
        <p:spPr>
          <a:xfrm>
            <a:off x="3514164" y="3496313"/>
            <a:ext cx="0" cy="412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D79D96-C7DC-3C48-90F3-41FF06B42A5B}"/>
              </a:ext>
            </a:extLst>
          </p:cNvPr>
          <p:cNvSpPr txBox="1"/>
          <p:nvPr/>
        </p:nvSpPr>
        <p:spPr>
          <a:xfrm>
            <a:off x="1450348" y="1996526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A2F38F-B548-F444-BAF3-75B2ED37ACAD}"/>
              </a:ext>
            </a:extLst>
          </p:cNvPr>
          <p:cNvCxnSpPr/>
          <p:nvPr/>
        </p:nvCxnSpPr>
        <p:spPr>
          <a:xfrm>
            <a:off x="2467165" y="2193420"/>
            <a:ext cx="1900793" cy="350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3EBA3C-9140-564B-A09F-F6DFA1765317}"/>
              </a:ext>
            </a:extLst>
          </p:cNvPr>
          <p:cNvSpPr txBox="1"/>
          <p:nvPr/>
        </p:nvSpPr>
        <p:spPr>
          <a:xfrm>
            <a:off x="548716" y="5578596"/>
            <a:ext cx="10062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One way to get best estimate is to minimize the sum of squared residuals (RSS).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This is ordinary least squares (OLS)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1705774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4F258A-2662-5F4F-B84C-161C2815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49" y="1138517"/>
            <a:ext cx="9816501" cy="50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57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7954C-B496-F441-9A2C-326783730A44}"/>
              </a:ext>
            </a:extLst>
          </p:cNvPr>
          <p:cNvSpPr txBox="1"/>
          <p:nvPr/>
        </p:nvSpPr>
        <p:spPr>
          <a:xfrm>
            <a:off x="4923243" y="3198167"/>
            <a:ext cx="234551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exercises.</a:t>
            </a:r>
          </a:p>
        </p:txBody>
      </p:sp>
    </p:spTree>
    <p:extLst>
      <p:ext uri="{BB962C8B-B14F-4D97-AF65-F5344CB8AC3E}">
        <p14:creationId xmlns:p14="http://schemas.microsoft.com/office/powerpoint/2010/main" val="261243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69FA0-DDA5-6144-8682-DA253B5C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5585"/>
            <a:ext cx="12192000" cy="17668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A9005A-AA49-D644-9500-6E0C2014F056}"/>
                  </a:ext>
                </a:extLst>
              </p:cNvPr>
              <p:cNvSpPr txBox="1"/>
              <p:nvPr/>
            </p:nvSpPr>
            <p:spPr>
              <a:xfrm>
                <a:off x="277902" y="1849565"/>
                <a:ext cx="14296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A9005A-AA49-D644-9500-6E0C2014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02" y="1849565"/>
                <a:ext cx="1429622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927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0621C-6C61-184F-AB33-3493EF48E4AD}"/>
              </a:ext>
            </a:extLst>
          </p:cNvPr>
          <p:cNvSpPr txBox="1"/>
          <p:nvPr/>
        </p:nvSpPr>
        <p:spPr>
          <a:xfrm>
            <a:off x="770965" y="537883"/>
            <a:ext cx="805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residuals to visually assess whether linear fit is appropriate.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B7BC7-B2A5-124F-904B-2B26DD78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9" y="1171354"/>
            <a:ext cx="10076329" cy="49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8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B7DC86-7073-D64B-8F75-7CB632DDB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58" y="1602234"/>
            <a:ext cx="9569584" cy="4637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B8AE81-34C9-B44E-A1A0-B541D4B33BD9}"/>
              </a:ext>
            </a:extLst>
          </p:cNvPr>
          <p:cNvSpPr txBox="1"/>
          <p:nvPr/>
        </p:nvSpPr>
        <p:spPr>
          <a:xfrm>
            <a:off x="770965" y="537883"/>
            <a:ext cx="7707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Variance should be normally distributed equally throughout.</a:t>
            </a:r>
          </a:p>
          <a:p>
            <a:r>
              <a:rPr lang="en-US" sz="2400" dirty="0"/>
              <a:t>If not, can we transform data to achieve this?</a:t>
            </a:r>
          </a:p>
        </p:txBody>
      </p:sp>
    </p:spTree>
    <p:extLst>
      <p:ext uri="{BB962C8B-B14F-4D97-AF65-F5344CB8AC3E}">
        <p14:creationId xmlns:p14="http://schemas.microsoft.com/office/powerpoint/2010/main" val="3580858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7B300-0BB4-034C-9106-782A18010D8B}"/>
              </a:ext>
            </a:extLst>
          </p:cNvPr>
          <p:cNvSpPr txBox="1"/>
          <p:nvPr/>
        </p:nvSpPr>
        <p:spPr>
          <a:xfrm>
            <a:off x="770965" y="537883"/>
            <a:ext cx="291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Outliers and leverage.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0F7C0-F128-8845-9DD2-8824B00B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3" y="999548"/>
            <a:ext cx="9030198" cy="2800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658D1E-8CF1-5E4D-973C-5A9E6FFC7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4" y="3799884"/>
            <a:ext cx="9030197" cy="28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5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7B300-0BB4-034C-9106-782A18010D8B}"/>
              </a:ext>
            </a:extLst>
          </p:cNvPr>
          <p:cNvSpPr txBox="1"/>
          <p:nvPr/>
        </p:nvSpPr>
        <p:spPr>
          <a:xfrm>
            <a:off x="770965" y="537883"/>
            <a:ext cx="291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Outliers and leverage.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58D1E-8CF1-5E4D-973C-5A9E6FFC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3799884"/>
            <a:ext cx="9030197" cy="28003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3AAF85-7074-0941-8AF6-13AFAB8EE5EF}"/>
                  </a:ext>
                </a:extLst>
              </p:cNvPr>
              <p:cNvSpPr txBox="1"/>
              <p:nvPr/>
            </p:nvSpPr>
            <p:spPr>
              <a:xfrm>
                <a:off x="3397623" y="1940519"/>
                <a:ext cx="4550669" cy="918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𝑙𝑒𝑣𝑒𝑟𝑎𝑔𝑒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3AAF85-7074-0941-8AF6-13AFAB8EE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623" y="1940519"/>
                <a:ext cx="4550669" cy="918393"/>
              </a:xfrm>
              <a:prstGeom prst="rect">
                <a:avLst/>
              </a:prstGeom>
              <a:blipFill>
                <a:blip r:embed="rId3"/>
                <a:stretch>
                  <a:fillRect t="-15068" b="-95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193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6295B1-D3BD-0847-9561-5282413F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35" y="1228165"/>
            <a:ext cx="6502530" cy="5208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18685A-B964-8C46-83D8-6202D0F8BD09}"/>
              </a:ext>
            </a:extLst>
          </p:cNvPr>
          <p:cNvSpPr txBox="1"/>
          <p:nvPr/>
        </p:nvSpPr>
        <p:spPr>
          <a:xfrm>
            <a:off x="770965" y="537883"/>
            <a:ext cx="513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OLS assumes errors are NOT correlated.</a:t>
            </a:r>
          </a:p>
        </p:txBody>
      </p:sp>
    </p:spTree>
    <p:extLst>
      <p:ext uri="{BB962C8B-B14F-4D97-AF65-F5344CB8AC3E}">
        <p14:creationId xmlns:p14="http://schemas.microsoft.com/office/powerpoint/2010/main" val="3180309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6295B1-D3BD-0847-9561-5282413F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35" y="1228165"/>
            <a:ext cx="6502530" cy="5208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18685A-B964-8C46-83D8-6202D0F8BD09}"/>
              </a:ext>
            </a:extLst>
          </p:cNvPr>
          <p:cNvSpPr txBox="1"/>
          <p:nvPr/>
        </p:nvSpPr>
        <p:spPr>
          <a:xfrm>
            <a:off x="770965" y="537883"/>
            <a:ext cx="513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OLS assumes errors are NOT correlated.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38BF5-6CA4-684E-8F0D-F88C4262F462}"/>
              </a:ext>
            </a:extLst>
          </p:cNvPr>
          <p:cNvSpPr txBox="1"/>
          <p:nvPr/>
        </p:nvSpPr>
        <p:spPr>
          <a:xfrm>
            <a:off x="8016067" y="537883"/>
            <a:ext cx="234551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exercises.</a:t>
            </a:r>
          </a:p>
        </p:txBody>
      </p:sp>
    </p:spTree>
    <p:extLst>
      <p:ext uri="{BB962C8B-B14F-4D97-AF65-F5344CB8AC3E}">
        <p14:creationId xmlns:p14="http://schemas.microsoft.com/office/powerpoint/2010/main" val="136250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69FA0-DDA5-6144-8682-DA253B5C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5585"/>
            <a:ext cx="12192000" cy="17668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A9005A-AA49-D644-9500-6E0C2014F056}"/>
                  </a:ext>
                </a:extLst>
              </p:cNvPr>
              <p:cNvSpPr txBox="1"/>
              <p:nvPr/>
            </p:nvSpPr>
            <p:spPr>
              <a:xfrm>
                <a:off x="277902" y="1849565"/>
                <a:ext cx="14296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A9005A-AA49-D644-9500-6E0C2014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02" y="1849565"/>
                <a:ext cx="1429622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EF8598F-0604-8143-9240-7AB17A2AD39A}"/>
              </a:ext>
            </a:extLst>
          </p:cNvPr>
          <p:cNvSpPr txBox="1"/>
          <p:nvPr/>
        </p:nvSpPr>
        <p:spPr>
          <a:xfrm>
            <a:off x="5001716" y="4754371"/>
            <a:ext cx="234551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exercises.</a:t>
            </a:r>
          </a:p>
        </p:txBody>
      </p:sp>
    </p:spTree>
    <p:extLst>
      <p:ext uri="{BB962C8B-B14F-4D97-AF65-F5344CB8AC3E}">
        <p14:creationId xmlns:p14="http://schemas.microsoft.com/office/powerpoint/2010/main" val="285828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E5AC40-C770-0043-9F8A-46BE9CED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6" y="1481792"/>
            <a:ext cx="5743775" cy="3894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/>
              <p:nvPr/>
            </p:nvSpPr>
            <p:spPr>
              <a:xfrm>
                <a:off x="7037290" y="596536"/>
                <a:ext cx="2280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290" y="596536"/>
                <a:ext cx="2280496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55FC4E-901D-F249-8E72-C502CAD7A94F}"/>
              </a:ext>
            </a:extLst>
          </p:cNvPr>
          <p:cNvSpPr txBox="1"/>
          <p:nvPr/>
        </p:nvSpPr>
        <p:spPr>
          <a:xfrm>
            <a:off x="548716" y="457199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97551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E5AC40-C770-0043-9F8A-46BE9CED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6" y="1481792"/>
            <a:ext cx="5743775" cy="3894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/>
              <p:nvPr/>
            </p:nvSpPr>
            <p:spPr>
              <a:xfrm>
                <a:off x="7037290" y="596536"/>
                <a:ext cx="3385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290" y="596536"/>
                <a:ext cx="3385862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55FC4E-901D-F249-8E72-C502CAD7A94F}"/>
              </a:ext>
            </a:extLst>
          </p:cNvPr>
          <p:cNvSpPr txBox="1"/>
          <p:nvPr/>
        </p:nvSpPr>
        <p:spPr>
          <a:xfrm>
            <a:off x="548716" y="457199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4599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E5AC40-C770-0043-9F8A-46BE9CED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6" y="1481792"/>
            <a:ext cx="5743775" cy="3894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/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55FC4E-901D-F249-8E72-C502CAD7A94F}"/>
              </a:ext>
            </a:extLst>
          </p:cNvPr>
          <p:cNvSpPr txBox="1"/>
          <p:nvPr/>
        </p:nvSpPr>
        <p:spPr>
          <a:xfrm>
            <a:off x="548716" y="457199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6472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E5AC40-C770-0043-9F8A-46BE9CED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6" y="1481792"/>
            <a:ext cx="5743775" cy="3894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/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55FC4E-901D-F249-8E72-C502CAD7A94F}"/>
              </a:ext>
            </a:extLst>
          </p:cNvPr>
          <p:cNvSpPr txBox="1"/>
          <p:nvPr/>
        </p:nvSpPr>
        <p:spPr>
          <a:xfrm>
            <a:off x="548716" y="457199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Linear Regression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CB0D52-E706-0347-A3DD-B2BE857FCD12}"/>
              </a:ext>
            </a:extLst>
          </p:cNvPr>
          <p:cNvGrpSpPr/>
          <p:nvPr/>
        </p:nvGrpSpPr>
        <p:grpSpPr>
          <a:xfrm>
            <a:off x="7463417" y="1981530"/>
            <a:ext cx="476028" cy="3335200"/>
            <a:chOff x="7463417" y="1981530"/>
            <a:chExt cx="476028" cy="3335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A4F313-9AFA-F549-A353-5E49C3B92339}"/>
                </a:ext>
              </a:extLst>
            </p:cNvPr>
            <p:cNvSpPr/>
            <p:nvPr/>
          </p:nvSpPr>
          <p:spPr>
            <a:xfrm>
              <a:off x="7463417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22E788-9EAF-1F46-A41A-2804EF73CD96}"/>
              </a:ext>
            </a:extLst>
          </p:cNvPr>
          <p:cNvGrpSpPr/>
          <p:nvPr/>
        </p:nvGrpSpPr>
        <p:grpSpPr>
          <a:xfrm>
            <a:off x="9229460" y="2041008"/>
            <a:ext cx="476028" cy="3335200"/>
            <a:chOff x="7463417" y="1981530"/>
            <a:chExt cx="476028" cy="3335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C68C4E-8EF9-2A42-97C3-6802FAD76888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51B029-2539-AF43-94FF-CB98C9B25C29}"/>
              </a:ext>
            </a:extLst>
          </p:cNvPr>
          <p:cNvGrpSpPr/>
          <p:nvPr/>
        </p:nvGrpSpPr>
        <p:grpSpPr>
          <a:xfrm>
            <a:off x="9942475" y="2041008"/>
            <a:ext cx="466410" cy="3335200"/>
            <a:chOff x="7463417" y="1981530"/>
            <a:chExt cx="466410" cy="3335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6D5CD6-86F0-0D4E-BA30-FE774126815A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F08A6D-472C-5E4C-81F5-045AD9B9CCB0}"/>
                  </a:ext>
                </a:extLst>
              </p:cNvPr>
              <p:cNvSpPr txBox="1"/>
              <p:nvPr/>
            </p:nvSpPr>
            <p:spPr>
              <a:xfrm>
                <a:off x="7941606" y="3425177"/>
                <a:ext cx="1209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F08A6D-472C-5E4C-81F5-045AD9B9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606" y="3425177"/>
                <a:ext cx="1209434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/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2321074-FE60-6F44-B660-EF153512E47D}"/>
              </a:ext>
            </a:extLst>
          </p:cNvPr>
          <p:cNvSpPr txBox="1"/>
          <p:nvPr/>
        </p:nvSpPr>
        <p:spPr>
          <a:xfrm>
            <a:off x="7555187" y="321092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F84BF0-3AF5-F943-A951-73D7975A6490}"/>
              </a:ext>
            </a:extLst>
          </p:cNvPr>
          <p:cNvSpPr txBox="1"/>
          <p:nvPr/>
        </p:nvSpPr>
        <p:spPr>
          <a:xfrm>
            <a:off x="9313535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FD3A5-9693-7349-94E3-1065E2FE8D4D}"/>
              </a:ext>
            </a:extLst>
          </p:cNvPr>
          <p:cNvSpPr txBox="1"/>
          <p:nvPr/>
        </p:nvSpPr>
        <p:spPr>
          <a:xfrm>
            <a:off x="10062157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20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E5AC40-C770-0043-9F8A-46BE9CED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6" y="1481792"/>
            <a:ext cx="5743775" cy="3894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/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290" y="596536"/>
                <a:ext cx="346197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55FC4E-901D-F249-8E72-C502CAD7A94F}"/>
              </a:ext>
            </a:extLst>
          </p:cNvPr>
          <p:cNvSpPr txBox="1"/>
          <p:nvPr/>
        </p:nvSpPr>
        <p:spPr>
          <a:xfrm>
            <a:off x="548716" y="457199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Linear Regression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CB0D52-E706-0347-A3DD-B2BE857FCD12}"/>
              </a:ext>
            </a:extLst>
          </p:cNvPr>
          <p:cNvGrpSpPr/>
          <p:nvPr/>
        </p:nvGrpSpPr>
        <p:grpSpPr>
          <a:xfrm>
            <a:off x="7463417" y="1981530"/>
            <a:ext cx="476028" cy="3335200"/>
            <a:chOff x="7463417" y="1981530"/>
            <a:chExt cx="476028" cy="3335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A4F313-9AFA-F549-A353-5E49C3B92339}"/>
                </a:ext>
              </a:extLst>
            </p:cNvPr>
            <p:cNvSpPr/>
            <p:nvPr/>
          </p:nvSpPr>
          <p:spPr>
            <a:xfrm>
              <a:off x="7463417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22E788-9EAF-1F46-A41A-2804EF73CD96}"/>
              </a:ext>
            </a:extLst>
          </p:cNvPr>
          <p:cNvGrpSpPr/>
          <p:nvPr/>
        </p:nvGrpSpPr>
        <p:grpSpPr>
          <a:xfrm>
            <a:off x="9229460" y="2041008"/>
            <a:ext cx="476028" cy="3335200"/>
            <a:chOff x="7463417" y="1981530"/>
            <a:chExt cx="476028" cy="3335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C68C4E-8EF9-2A42-97C3-6802FAD76888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51B029-2539-AF43-94FF-CB98C9B25C29}"/>
              </a:ext>
            </a:extLst>
          </p:cNvPr>
          <p:cNvGrpSpPr/>
          <p:nvPr/>
        </p:nvGrpSpPr>
        <p:grpSpPr>
          <a:xfrm>
            <a:off x="9942475" y="2041008"/>
            <a:ext cx="466410" cy="3335200"/>
            <a:chOff x="7463417" y="1981530"/>
            <a:chExt cx="466410" cy="3335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6D5CD6-86F0-0D4E-BA30-FE774126815A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/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04766F-7806-1143-B7E4-7FB03401B1D3}"/>
                  </a:ext>
                </a:extLst>
              </p:cNvPr>
              <p:cNvSpPr txBox="1"/>
              <p:nvPr/>
            </p:nvSpPr>
            <p:spPr>
              <a:xfrm>
                <a:off x="7842991" y="3425177"/>
                <a:ext cx="1387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04766F-7806-1143-B7E4-7FB03401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991" y="3425177"/>
                <a:ext cx="138768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9B57963-33DF-EF4C-8025-E79AB7E0F084}"/>
              </a:ext>
            </a:extLst>
          </p:cNvPr>
          <p:cNvGrpSpPr/>
          <p:nvPr/>
        </p:nvGrpSpPr>
        <p:grpSpPr>
          <a:xfrm>
            <a:off x="8227535" y="2008754"/>
            <a:ext cx="475001" cy="3335200"/>
            <a:chOff x="7463417" y="1981530"/>
            <a:chExt cx="475001" cy="3335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AC5059-DBB5-0642-AA20-4AE54A108C23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805B70-228C-CB40-AD92-085472A898E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805B70-228C-CB40-AD92-085472A89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6968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EFC224-FFAD-724E-900E-A3242DE9BEC8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EFC224-FFAD-724E-900E-A3242DE9B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968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F49CED-EF47-BF4C-B5CE-F16B0621F239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F49CED-EF47-BF4C-B5CE-F16B0621F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69680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F500F4-09FB-1F4A-872C-3DC1B3504686}"/>
              </a:ext>
            </a:extLst>
          </p:cNvPr>
          <p:cNvSpPr txBox="1"/>
          <p:nvPr/>
        </p:nvSpPr>
        <p:spPr>
          <a:xfrm>
            <a:off x="7555187" y="321092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7BCB7-798F-074D-B299-3C4D6F0F9E02}"/>
              </a:ext>
            </a:extLst>
          </p:cNvPr>
          <p:cNvSpPr txBox="1"/>
          <p:nvPr/>
        </p:nvSpPr>
        <p:spPr>
          <a:xfrm>
            <a:off x="9313535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980C8-5734-F645-B4C1-6F98B03BEE83}"/>
              </a:ext>
            </a:extLst>
          </p:cNvPr>
          <p:cNvSpPr txBox="1"/>
          <p:nvPr/>
        </p:nvSpPr>
        <p:spPr>
          <a:xfrm>
            <a:off x="10062157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702C74-BF63-AB4E-89AB-4E9BA39EC019}"/>
              </a:ext>
            </a:extLst>
          </p:cNvPr>
          <p:cNvSpPr txBox="1"/>
          <p:nvPr/>
        </p:nvSpPr>
        <p:spPr>
          <a:xfrm>
            <a:off x="8327236" y="318345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29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1180</Words>
  <Application>Microsoft Macintosh PowerPoint</Application>
  <PresentationFormat>Widescreen</PresentationFormat>
  <Paragraphs>398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Simple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Goldschen, Marcel</dc:creator>
  <cp:lastModifiedBy>Goldschen, Marcel</cp:lastModifiedBy>
  <cp:revision>18</cp:revision>
  <dcterms:created xsi:type="dcterms:W3CDTF">2019-02-28T18:18:15Z</dcterms:created>
  <dcterms:modified xsi:type="dcterms:W3CDTF">2019-02-28T19:32:09Z</dcterms:modified>
</cp:coreProperties>
</file>