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2" r:id="rId4"/>
    <p:sldId id="259" r:id="rId5"/>
    <p:sldId id="260" r:id="rId6"/>
    <p:sldId id="261" r:id="rId7"/>
    <p:sldId id="263" r:id="rId8"/>
    <p:sldId id="275" r:id="rId9"/>
    <p:sldId id="276" r:id="rId10"/>
    <p:sldId id="277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64"/>
  </p:normalViewPr>
  <p:slideViewPr>
    <p:cSldViewPr snapToGrid="0" snapToObjects="1">
      <p:cViewPr varScale="1">
        <p:scale>
          <a:sx n="143" d="100"/>
          <a:sy n="143" d="100"/>
        </p:scale>
        <p:origin x="2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C74B9-D2A0-8C47-9DC6-929D01EFC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956962-A5B6-094B-B85B-17593338F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BBA60-738B-4D48-BA26-D40526895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B81D9-F386-F046-996D-D384E244C8D4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59722-F4C2-8F49-8A1E-8766D6C36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3C832-EF75-CB41-847E-46903EE59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928BF-5DE2-A640-BFEF-D67294CA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8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4C02C-DFFD-FB4B-9174-DCB49DC95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0256DE-5177-2844-B407-8B0DA3A80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79C34-E31F-A84E-8BE0-673C16D4E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B81D9-F386-F046-996D-D384E244C8D4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6DB0F-4A27-2446-BB99-1827C4805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5631B-CA05-E84A-BA41-E723FAB96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928BF-5DE2-A640-BFEF-D67294CA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42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826F75-39E5-394D-A9BB-3B264510A5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38892-CEBB-ED46-9DAB-E6016BC92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55ED1-3CBE-624E-8A71-1E9BAF1B1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B81D9-F386-F046-996D-D384E244C8D4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C1F35-EF2B-444D-8760-23ED2A83D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1445D-CB6D-154C-8AB7-26812B252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928BF-5DE2-A640-BFEF-D67294CA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8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B754E-B7BB-7348-93D4-D504A7E44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3DA4A-4045-BB47-B770-722AA41B3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676A5-4993-764E-AA9E-59C2C63ED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B81D9-F386-F046-996D-D384E244C8D4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ED0E0-3E00-BA4E-B9DC-B83BC7DB5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3CB6A-E071-B441-8B6D-EF282C8CE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928BF-5DE2-A640-BFEF-D67294CA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13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2BC07-5A5C-CD41-8227-CDFB85A0A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759C5-53E5-4348-AF7A-BC4AE9159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CF938-4925-3F47-9378-9003084FF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B81D9-F386-F046-996D-D384E244C8D4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4D398-C9F2-004B-83B7-83A20D661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B864A-1A10-2347-9AAA-1EE886967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928BF-5DE2-A640-BFEF-D67294CA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94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10A31-49FC-1C41-9EDF-B0A21C3EE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A53D0-E27E-EB4A-9F2E-F1457AE34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DBC1F-A5E9-9448-9094-8E078AB38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D76D3-4F62-434B-A6D4-71DE33E9F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B81D9-F386-F046-996D-D384E244C8D4}" type="datetimeFigureOut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F397C-87A8-B04F-818B-DCECB964D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A51D7-FC33-4647-BAF5-6990CADDF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928BF-5DE2-A640-BFEF-D67294CA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24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885BC-1027-6D43-8B0D-8804FE9B9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D50EC-0198-774F-8681-9829662CC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006D5-7732-C244-9CB3-9D1BE82C6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3E86D2-0569-844C-BB48-55657E03B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D25014-4A92-524B-96D8-EE4B48887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7D24E0-1ABB-084C-B5D6-01E77F31B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B81D9-F386-F046-996D-D384E244C8D4}" type="datetimeFigureOut">
              <a:rPr lang="en-US" smtClean="0"/>
              <a:t>3/12/19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56C5DD-C687-0149-BEF3-3EFACB3C7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ED7EB1-9BD3-B848-ACF0-F7919237C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928BF-5DE2-A640-BFEF-D67294CA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83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47193-4A0B-754C-A2DF-311BD7CE8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A47D21-075E-E34E-93F7-D03BE4035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B81D9-F386-F046-996D-D384E244C8D4}" type="datetimeFigureOut">
              <a:rPr lang="en-US" smtClean="0"/>
              <a:t>3/12/19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6CA5B4-27C2-594F-8117-DB0C24372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714364-80E6-0840-B07A-978DA3A6C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928BF-5DE2-A640-BFEF-D67294CA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98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E4057A-F6FC-D54B-90A7-F951A49C2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B81D9-F386-F046-996D-D384E244C8D4}" type="datetimeFigureOut">
              <a:rPr lang="en-US" smtClean="0"/>
              <a:t>3/12/19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C90C63-7B73-B34C-96D6-9431567BB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B0D61-B389-1245-B982-24EB9CBD7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928BF-5DE2-A640-BFEF-D67294CA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D1258-777F-BA4F-BD66-2DE99B4BB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D4335-BF5D-EE42-9348-18385D0BC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BD964B-ED9A-B94A-B3D9-07C7B7FFE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65DC2-5841-6A43-88C2-CCC7CE411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B81D9-F386-F046-996D-D384E244C8D4}" type="datetimeFigureOut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55D17-A8E2-374E-801D-7DE369C07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CF941-678C-5342-AA15-165E6ED20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928BF-5DE2-A640-BFEF-D67294CA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79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26B19-9DB8-5543-9318-A528BE5AF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ADCDD4-0D3B-8B45-9288-3D4BF11F6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E4F032-4092-9646-81F6-A6A54E93F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3F941-ABE6-2347-9F43-8AC4E159A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B81D9-F386-F046-996D-D384E244C8D4}" type="datetimeFigureOut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A9EBC-C114-3249-8523-960B6EFDF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0EF77-4496-8D47-9B67-AA9AC745C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928BF-5DE2-A640-BFEF-D67294CA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1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E44B0E-144D-C144-A751-F8FA2CFDE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F4FB7-078A-FC42-89C0-6171BF2AE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0E0E2-D6AD-F240-82C3-F278B6ED7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B81D9-F386-F046-996D-D384E244C8D4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B37C8-BB13-744C-847A-739D470291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A8D1C-7D8F-3A49-B42F-CBA6ADB9F3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928BF-5DE2-A640-BFEF-D67294CA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01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39760-2853-1440-A13D-2EFADB6FA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75378"/>
          </a:xfrm>
        </p:spPr>
        <p:txBody>
          <a:bodyPr/>
          <a:lstStyle/>
          <a:p>
            <a:r>
              <a:rPr lang="en-US" dirty="0"/>
              <a:t>Midterm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C8F133-7F83-7541-B320-41A25E7BF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74258"/>
            <a:ext cx="9144000" cy="278354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Probability Distributions</a:t>
            </a:r>
          </a:p>
          <a:p>
            <a:r>
              <a:rPr lang="en-US" dirty="0"/>
              <a:t>Maximum Likelihood Estimation</a:t>
            </a:r>
          </a:p>
          <a:p>
            <a:r>
              <a:rPr lang="en-US" dirty="0"/>
              <a:t>Optimization</a:t>
            </a:r>
          </a:p>
          <a:p>
            <a:r>
              <a:rPr lang="en-US" dirty="0"/>
              <a:t>Hypothesis Testing</a:t>
            </a:r>
          </a:p>
          <a:p>
            <a:r>
              <a:rPr lang="en-US" dirty="0"/>
              <a:t>p-Value</a:t>
            </a:r>
          </a:p>
          <a:p>
            <a:r>
              <a:rPr lang="en-US" dirty="0"/>
              <a:t>t-Test</a:t>
            </a:r>
          </a:p>
          <a:p>
            <a:r>
              <a:rPr lang="en-US" dirty="0"/>
              <a:t>Bootstrap Confidence Intervals</a:t>
            </a:r>
          </a:p>
          <a:p>
            <a:r>
              <a:rPr lang="en-US" dirty="0"/>
              <a:t>Permutation Test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616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C6A4CA3A-F0CB-B747-83DA-FDAE7DEB9A59}"/>
                  </a:ext>
                </a:extLst>
              </p:cNvPr>
              <p:cNvSpPr/>
              <p:nvPr/>
            </p:nvSpPr>
            <p:spPr>
              <a:xfrm>
                <a:off x="2519084" y="441738"/>
                <a:ext cx="6840071" cy="586116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>
                    <a:solidFill>
                      <a:schemeClr val="tx1"/>
                    </a:solidFill>
                  </a:rPr>
                  <a:t>data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⋯ 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  parameter(s)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C6A4CA3A-F0CB-B747-83DA-FDAE7DEB9A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84" y="441738"/>
                <a:ext cx="6840071" cy="58611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5328767-15D3-D443-89CD-4444E84FF75A}"/>
              </a:ext>
            </a:extLst>
          </p:cNvPr>
          <p:cNvSpPr/>
          <p:nvPr/>
        </p:nvSpPr>
        <p:spPr>
          <a:xfrm>
            <a:off x="3406588" y="1138517"/>
            <a:ext cx="5065059" cy="7978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good are our estimates of the parameters?</a:t>
            </a:r>
          </a:p>
          <a:p>
            <a:pPr algn="ctr"/>
            <a:r>
              <a:rPr lang="en-US" dirty="0"/>
              <a:t>i.e. What are our confidence intervals?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CF26D51-65F0-4742-8518-DF039C1DA565}"/>
              </a:ext>
            </a:extLst>
          </p:cNvPr>
          <p:cNvSpPr/>
          <p:nvPr/>
        </p:nvSpPr>
        <p:spPr>
          <a:xfrm>
            <a:off x="3281082" y="2047039"/>
            <a:ext cx="5289176" cy="7978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there an appropriate parametric model describing the confidence intervals (i.e. central limit theorem)?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D00CBF-13A9-B046-A6D1-D437C296C797}"/>
              </a:ext>
            </a:extLst>
          </p:cNvPr>
          <p:cNvSpPr txBox="1"/>
          <p:nvPr/>
        </p:nvSpPr>
        <p:spPr>
          <a:xfrm>
            <a:off x="2264557" y="2169270"/>
            <a:ext cx="49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BC3D4E-A546-8E47-ABD7-F0434162A994}"/>
              </a:ext>
            </a:extLst>
          </p:cNvPr>
          <p:cNvSpPr txBox="1"/>
          <p:nvPr/>
        </p:nvSpPr>
        <p:spPr>
          <a:xfrm>
            <a:off x="9004099" y="216927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No</a:t>
            </a:r>
          </a:p>
        </p:txBody>
      </p:sp>
      <p:sp>
        <p:nvSpPr>
          <p:cNvPr id="20" name="Bent Arrow 19">
            <a:extLst>
              <a:ext uri="{FF2B5EF4-FFF2-40B4-BE49-F238E27FC236}">
                <a16:creationId xmlns:a16="http://schemas.microsoft.com/office/drawing/2014/main" id="{DB8808B8-D722-B940-A98D-DD28B943E90F}"/>
              </a:ext>
            </a:extLst>
          </p:cNvPr>
          <p:cNvSpPr/>
          <p:nvPr/>
        </p:nvSpPr>
        <p:spPr>
          <a:xfrm rot="16200000" flipH="1">
            <a:off x="2227930" y="2015434"/>
            <a:ext cx="448273" cy="1389959"/>
          </a:xfrm>
          <a:prstGeom prst="ben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Bent Arrow 20">
            <a:extLst>
              <a:ext uri="{FF2B5EF4-FFF2-40B4-BE49-F238E27FC236}">
                <a16:creationId xmlns:a16="http://schemas.microsoft.com/office/drawing/2014/main" id="{27D724CF-BC9E-7247-88A4-96715442CA6B}"/>
              </a:ext>
            </a:extLst>
          </p:cNvPr>
          <p:cNvSpPr/>
          <p:nvPr/>
        </p:nvSpPr>
        <p:spPr>
          <a:xfrm rot="5400000">
            <a:off x="9085711" y="2078398"/>
            <a:ext cx="448273" cy="1264028"/>
          </a:xfrm>
          <a:prstGeom prst="ben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7A05118E-8620-F44C-8558-961901CA3844}"/>
                  </a:ext>
                </a:extLst>
              </p:cNvPr>
              <p:cNvSpPr/>
              <p:nvPr/>
            </p:nvSpPr>
            <p:spPr>
              <a:xfrm>
                <a:off x="707706" y="3029709"/>
                <a:ext cx="2573376" cy="650309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Use it (e.g.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SEM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7A05118E-8620-F44C-8558-961901CA38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706" y="3029709"/>
                <a:ext cx="2573376" cy="650309"/>
              </a:xfrm>
              <a:prstGeom prst="roundRect">
                <a:avLst/>
              </a:prstGeom>
              <a:blipFill>
                <a:blip r:embed="rId3"/>
                <a:stretch>
                  <a:fillRect l="-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0AD77A36-493F-3B4B-9D3D-75F132002551}"/>
              </a:ext>
            </a:extLst>
          </p:cNvPr>
          <p:cNvSpPr/>
          <p:nvPr/>
        </p:nvSpPr>
        <p:spPr>
          <a:xfrm>
            <a:off x="8139958" y="3029709"/>
            <a:ext cx="3390200" cy="7985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Bootstrap confidence 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075973B-087E-8B4B-B907-49653980E03B}"/>
                  </a:ext>
                </a:extLst>
              </p:cNvPr>
              <p:cNvSpPr txBox="1"/>
              <p:nvPr/>
            </p:nvSpPr>
            <p:spPr>
              <a:xfrm>
                <a:off x="8139958" y="3923451"/>
                <a:ext cx="313547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Build distributions of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from bootstrapped data sets in order to estimate a confidence interval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075973B-087E-8B4B-B907-49653980E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9958" y="3923451"/>
                <a:ext cx="3135476" cy="1200329"/>
              </a:xfrm>
              <a:prstGeom prst="rect">
                <a:avLst/>
              </a:prstGeom>
              <a:blipFill>
                <a:blip r:embed="rId4"/>
                <a:stretch>
                  <a:fillRect l="-1613" t="-2105" r="-403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4596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C6A4CA3A-F0CB-B747-83DA-FDAE7DEB9A59}"/>
                  </a:ext>
                </a:extLst>
              </p:cNvPr>
              <p:cNvSpPr/>
              <p:nvPr/>
            </p:nvSpPr>
            <p:spPr>
              <a:xfrm>
                <a:off x="3245225" y="422138"/>
                <a:ext cx="5316070" cy="768498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>
                    <a:solidFill>
                      <a:schemeClr val="tx1"/>
                    </a:solidFill>
                  </a:rPr>
                  <a:t>data A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⋯ 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  parameter(s)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b="0" dirty="0">
                    <a:solidFill>
                      <a:srgbClr val="FF0000"/>
                    </a:solidFill>
                  </a:rPr>
                  <a:t>data B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⋯ 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b="0" dirty="0">
                    <a:solidFill>
                      <a:srgbClr val="FF0000"/>
                    </a:solidFill>
                  </a:rPr>
                  <a:t>   parameter(s)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{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C6A4CA3A-F0CB-B747-83DA-FDAE7DEB9A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225" y="422138"/>
                <a:ext cx="5316070" cy="768498"/>
              </a:xfrm>
              <a:prstGeom prst="roundRect">
                <a:avLst/>
              </a:prstGeom>
              <a:blipFill>
                <a:blip r:embed="rId2"/>
                <a:stretch>
                  <a:fillRect b="-158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7E4F330-3C04-9F4F-8AE3-1A0C4B069E54}"/>
              </a:ext>
            </a:extLst>
          </p:cNvPr>
          <p:cNvSpPr txBox="1"/>
          <p:nvPr/>
        </p:nvSpPr>
        <p:spPr>
          <a:xfrm>
            <a:off x="859929" y="483221"/>
            <a:ext cx="2197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sample data sets A and B...</a:t>
            </a:r>
          </a:p>
        </p:txBody>
      </p:sp>
    </p:spTree>
    <p:extLst>
      <p:ext uri="{BB962C8B-B14F-4D97-AF65-F5344CB8AC3E}">
        <p14:creationId xmlns:p14="http://schemas.microsoft.com/office/powerpoint/2010/main" val="3741196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C6A4CA3A-F0CB-B747-83DA-FDAE7DEB9A59}"/>
                  </a:ext>
                </a:extLst>
              </p:cNvPr>
              <p:cNvSpPr/>
              <p:nvPr/>
            </p:nvSpPr>
            <p:spPr>
              <a:xfrm>
                <a:off x="3245225" y="422138"/>
                <a:ext cx="5316070" cy="768498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>
                    <a:solidFill>
                      <a:schemeClr val="tx1"/>
                    </a:solidFill>
                  </a:rPr>
                  <a:t>data A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⋯ 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  parameter(s)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b="0" dirty="0">
                    <a:solidFill>
                      <a:srgbClr val="FF0000"/>
                    </a:solidFill>
                  </a:rPr>
                  <a:t>data B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⋯ 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b="0" dirty="0">
                    <a:solidFill>
                      <a:srgbClr val="FF0000"/>
                    </a:solidFill>
                  </a:rPr>
                  <a:t>   parameter(s)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{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C6A4CA3A-F0CB-B747-83DA-FDAE7DEB9A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225" y="422138"/>
                <a:ext cx="5316070" cy="768498"/>
              </a:xfrm>
              <a:prstGeom prst="roundRect">
                <a:avLst/>
              </a:prstGeom>
              <a:blipFill>
                <a:blip r:embed="rId2"/>
                <a:stretch>
                  <a:fillRect b="-158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ABD0410-F6F5-4947-B4E0-D46936583ED3}"/>
              </a:ext>
            </a:extLst>
          </p:cNvPr>
          <p:cNvSpPr/>
          <p:nvPr/>
        </p:nvSpPr>
        <p:spPr>
          <a:xfrm>
            <a:off x="3245225" y="1309874"/>
            <a:ext cx="5316070" cy="582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Formulate null (H</a:t>
            </a:r>
            <a:r>
              <a:rPr lang="en-US" baseline="-25000" dirty="0"/>
              <a:t>0</a:t>
            </a:r>
            <a:r>
              <a:rPr lang="en-US" dirty="0"/>
              <a:t>) and alternative (H</a:t>
            </a:r>
            <a:r>
              <a:rPr lang="en-US" baseline="-25000" dirty="0"/>
              <a:t>a</a:t>
            </a:r>
            <a:r>
              <a:rPr lang="en-US" dirty="0"/>
              <a:t>) hypotheses.</a:t>
            </a:r>
          </a:p>
        </p:txBody>
      </p:sp>
    </p:spTree>
    <p:extLst>
      <p:ext uri="{BB962C8B-B14F-4D97-AF65-F5344CB8AC3E}">
        <p14:creationId xmlns:p14="http://schemas.microsoft.com/office/powerpoint/2010/main" val="1767741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ABD0410-F6F5-4947-B4E0-D46936583ED3}"/>
              </a:ext>
            </a:extLst>
          </p:cNvPr>
          <p:cNvSpPr/>
          <p:nvPr/>
        </p:nvSpPr>
        <p:spPr>
          <a:xfrm>
            <a:off x="3245225" y="1309874"/>
            <a:ext cx="5316070" cy="582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Formulate null (H</a:t>
            </a:r>
            <a:r>
              <a:rPr lang="en-US" baseline="-25000" dirty="0"/>
              <a:t>0</a:t>
            </a:r>
            <a:r>
              <a:rPr lang="en-US" dirty="0"/>
              <a:t>) and alternative (H</a:t>
            </a:r>
            <a:r>
              <a:rPr lang="en-US" baseline="-25000" dirty="0"/>
              <a:t>a</a:t>
            </a:r>
            <a:r>
              <a:rPr lang="en-US" dirty="0"/>
              <a:t>) hypotheses.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82F4F61-6E03-A14C-BCE3-CF50CAAA984F}"/>
              </a:ext>
            </a:extLst>
          </p:cNvPr>
          <p:cNvSpPr/>
          <p:nvPr/>
        </p:nvSpPr>
        <p:spPr>
          <a:xfrm>
            <a:off x="2268070" y="2011830"/>
            <a:ext cx="7270377" cy="582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Assuming H</a:t>
            </a:r>
            <a:r>
              <a:rPr lang="en-US" b="1" i="1" baseline="-25000" dirty="0"/>
              <a:t>0</a:t>
            </a:r>
            <a:r>
              <a:rPr lang="en-US" b="1" i="1" dirty="0"/>
              <a:t> is true</a:t>
            </a:r>
            <a:r>
              <a:rPr lang="en-US" dirty="0"/>
              <a:t>, perform a test to decide whether or not to reject H</a:t>
            </a:r>
            <a:r>
              <a:rPr lang="en-US" baseline="-25000" dirty="0"/>
              <a:t>0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4E500EBB-EAF7-C545-80CB-F343ABEB491F}"/>
                  </a:ext>
                </a:extLst>
              </p:cNvPr>
              <p:cNvSpPr/>
              <p:nvPr/>
            </p:nvSpPr>
            <p:spPr>
              <a:xfrm>
                <a:off x="3245225" y="422138"/>
                <a:ext cx="5316070" cy="768498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>
                    <a:solidFill>
                      <a:schemeClr val="tx1"/>
                    </a:solidFill>
                  </a:rPr>
                  <a:t>data A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⋯ 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  parameter(s)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b="0" dirty="0">
                    <a:solidFill>
                      <a:srgbClr val="FF0000"/>
                    </a:solidFill>
                  </a:rPr>
                  <a:t>data B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⋯ 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b="0" dirty="0">
                    <a:solidFill>
                      <a:srgbClr val="FF0000"/>
                    </a:solidFill>
                  </a:rPr>
                  <a:t>   parameter(s)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{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4E500EBB-EAF7-C545-80CB-F343ABEB49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225" y="422138"/>
                <a:ext cx="5316070" cy="768498"/>
              </a:xfrm>
              <a:prstGeom prst="roundRect">
                <a:avLst/>
              </a:prstGeom>
              <a:blipFill>
                <a:blip r:embed="rId2"/>
                <a:stretch>
                  <a:fillRect b="-158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3326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ABD0410-F6F5-4947-B4E0-D46936583ED3}"/>
              </a:ext>
            </a:extLst>
          </p:cNvPr>
          <p:cNvSpPr/>
          <p:nvPr/>
        </p:nvSpPr>
        <p:spPr>
          <a:xfrm>
            <a:off x="3245225" y="1309874"/>
            <a:ext cx="5316070" cy="582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Formulate null (H</a:t>
            </a:r>
            <a:r>
              <a:rPr lang="en-US" baseline="-25000" dirty="0"/>
              <a:t>0</a:t>
            </a:r>
            <a:r>
              <a:rPr lang="en-US" dirty="0"/>
              <a:t>) and alternative (H</a:t>
            </a:r>
            <a:r>
              <a:rPr lang="en-US" baseline="-25000" dirty="0"/>
              <a:t>a</a:t>
            </a:r>
            <a:r>
              <a:rPr lang="en-US" dirty="0"/>
              <a:t>) hypotheses.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82F4F61-6E03-A14C-BCE3-CF50CAAA984F}"/>
              </a:ext>
            </a:extLst>
          </p:cNvPr>
          <p:cNvSpPr/>
          <p:nvPr/>
        </p:nvSpPr>
        <p:spPr>
          <a:xfrm>
            <a:off x="2268070" y="2011830"/>
            <a:ext cx="7270377" cy="582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Assuming H</a:t>
            </a:r>
            <a:r>
              <a:rPr lang="en-US" b="1" i="1" baseline="-25000" dirty="0"/>
              <a:t>0</a:t>
            </a:r>
            <a:r>
              <a:rPr lang="en-US" b="1" i="1" dirty="0"/>
              <a:t> is true</a:t>
            </a:r>
            <a:r>
              <a:rPr lang="en-US" dirty="0"/>
              <a:t>, perform a test to decide whether or not to reject H</a:t>
            </a:r>
            <a:r>
              <a:rPr lang="en-US" baseline="-25000" dirty="0"/>
              <a:t>0</a:t>
            </a:r>
            <a:r>
              <a:rPr lang="en-US" dirty="0"/>
              <a:t>.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3C741CA-E81A-FF40-B316-CAB0B00F2594}"/>
              </a:ext>
            </a:extLst>
          </p:cNvPr>
          <p:cNvSpPr/>
          <p:nvPr/>
        </p:nvSpPr>
        <p:spPr>
          <a:xfrm>
            <a:off x="1653987" y="2711440"/>
            <a:ext cx="8498541" cy="582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Are you comparing means and are A and B normally distributed with similar variance?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4188D6-D0B5-AF47-A1AC-CAA6513A9564}"/>
              </a:ext>
            </a:extLst>
          </p:cNvPr>
          <p:cNvSpPr txBox="1"/>
          <p:nvPr/>
        </p:nvSpPr>
        <p:spPr>
          <a:xfrm>
            <a:off x="1047960" y="2762546"/>
            <a:ext cx="49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Yes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3C4A2F-9F54-8A48-A274-7D5DEDF17300}"/>
              </a:ext>
            </a:extLst>
          </p:cNvPr>
          <p:cNvSpPr txBox="1"/>
          <p:nvPr/>
        </p:nvSpPr>
        <p:spPr>
          <a:xfrm>
            <a:off x="10228731" y="275358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No</a:t>
            </a:r>
          </a:p>
        </p:txBody>
      </p:sp>
      <p:sp>
        <p:nvSpPr>
          <p:cNvPr id="25" name="Bent Arrow 24">
            <a:extLst>
              <a:ext uri="{FF2B5EF4-FFF2-40B4-BE49-F238E27FC236}">
                <a16:creationId xmlns:a16="http://schemas.microsoft.com/office/drawing/2014/main" id="{524053D9-BAC2-6545-A328-F2DF94073FAB}"/>
              </a:ext>
            </a:extLst>
          </p:cNvPr>
          <p:cNvSpPr/>
          <p:nvPr/>
        </p:nvSpPr>
        <p:spPr>
          <a:xfrm rot="16200000" flipH="1">
            <a:off x="985342" y="2971994"/>
            <a:ext cx="448273" cy="663387"/>
          </a:xfrm>
          <a:prstGeom prst="ben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ent Arrow 25">
            <a:extLst>
              <a:ext uri="{FF2B5EF4-FFF2-40B4-BE49-F238E27FC236}">
                <a16:creationId xmlns:a16="http://schemas.microsoft.com/office/drawing/2014/main" id="{B582ED65-DA45-1A42-82F4-682EA02160CC}"/>
              </a:ext>
            </a:extLst>
          </p:cNvPr>
          <p:cNvSpPr/>
          <p:nvPr/>
        </p:nvSpPr>
        <p:spPr>
          <a:xfrm rot="5400000">
            <a:off x="10336288" y="2963030"/>
            <a:ext cx="448273" cy="663387"/>
          </a:xfrm>
          <a:prstGeom prst="ben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06DD6E0D-3145-ED4A-8FE4-56FAC3EB0493}"/>
                  </a:ext>
                </a:extLst>
              </p:cNvPr>
              <p:cNvSpPr/>
              <p:nvPr/>
            </p:nvSpPr>
            <p:spPr>
              <a:xfrm>
                <a:off x="3245225" y="422138"/>
                <a:ext cx="5316070" cy="768498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>
                    <a:solidFill>
                      <a:schemeClr val="tx1"/>
                    </a:solidFill>
                  </a:rPr>
                  <a:t>data A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⋯ 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  parameter(s)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b="0" dirty="0">
                    <a:solidFill>
                      <a:srgbClr val="FF0000"/>
                    </a:solidFill>
                  </a:rPr>
                  <a:t>data B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⋯ 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b="0" dirty="0">
                    <a:solidFill>
                      <a:srgbClr val="FF0000"/>
                    </a:solidFill>
                  </a:rPr>
                  <a:t>   parameter(s)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{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06DD6E0D-3145-ED4A-8FE4-56FAC3EB04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225" y="422138"/>
                <a:ext cx="5316070" cy="768498"/>
              </a:xfrm>
              <a:prstGeom prst="roundRect">
                <a:avLst/>
              </a:prstGeom>
              <a:blipFill>
                <a:blip r:embed="rId2"/>
                <a:stretch>
                  <a:fillRect b="-158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9533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ABD0410-F6F5-4947-B4E0-D46936583ED3}"/>
              </a:ext>
            </a:extLst>
          </p:cNvPr>
          <p:cNvSpPr/>
          <p:nvPr/>
        </p:nvSpPr>
        <p:spPr>
          <a:xfrm>
            <a:off x="3245225" y="1309874"/>
            <a:ext cx="5316070" cy="582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Formulate null (H</a:t>
            </a:r>
            <a:r>
              <a:rPr lang="en-US" baseline="-25000" dirty="0"/>
              <a:t>0</a:t>
            </a:r>
            <a:r>
              <a:rPr lang="en-US" dirty="0"/>
              <a:t>) and alternative (H</a:t>
            </a:r>
            <a:r>
              <a:rPr lang="en-US" baseline="-25000" dirty="0"/>
              <a:t>a</a:t>
            </a:r>
            <a:r>
              <a:rPr lang="en-US" dirty="0"/>
              <a:t>) hypotheses.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82F4F61-6E03-A14C-BCE3-CF50CAAA984F}"/>
              </a:ext>
            </a:extLst>
          </p:cNvPr>
          <p:cNvSpPr/>
          <p:nvPr/>
        </p:nvSpPr>
        <p:spPr>
          <a:xfrm>
            <a:off x="2268070" y="2011830"/>
            <a:ext cx="7270377" cy="582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Assuming H</a:t>
            </a:r>
            <a:r>
              <a:rPr lang="en-US" b="1" i="1" baseline="-25000" dirty="0"/>
              <a:t>0</a:t>
            </a:r>
            <a:r>
              <a:rPr lang="en-US" b="1" i="1" dirty="0"/>
              <a:t> is true</a:t>
            </a:r>
            <a:r>
              <a:rPr lang="en-US" dirty="0"/>
              <a:t>, perform a test to decide whether or not to reject H</a:t>
            </a:r>
            <a:r>
              <a:rPr lang="en-US" baseline="-25000" dirty="0"/>
              <a:t>0</a:t>
            </a:r>
            <a:r>
              <a:rPr lang="en-US" dirty="0"/>
              <a:t>.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3C741CA-E81A-FF40-B316-CAB0B00F2594}"/>
              </a:ext>
            </a:extLst>
          </p:cNvPr>
          <p:cNvSpPr/>
          <p:nvPr/>
        </p:nvSpPr>
        <p:spPr>
          <a:xfrm>
            <a:off x="1653987" y="2711440"/>
            <a:ext cx="8498541" cy="582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Are you comparing means and are A and B normally distributed with similar variance?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4188D6-D0B5-AF47-A1AC-CAA6513A9564}"/>
              </a:ext>
            </a:extLst>
          </p:cNvPr>
          <p:cNvSpPr txBox="1"/>
          <p:nvPr/>
        </p:nvSpPr>
        <p:spPr>
          <a:xfrm>
            <a:off x="1047960" y="2762546"/>
            <a:ext cx="49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Yes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3C4A2F-9F54-8A48-A274-7D5DEDF17300}"/>
              </a:ext>
            </a:extLst>
          </p:cNvPr>
          <p:cNvSpPr txBox="1"/>
          <p:nvPr/>
        </p:nvSpPr>
        <p:spPr>
          <a:xfrm>
            <a:off x="10228731" y="275358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No</a:t>
            </a:r>
          </a:p>
        </p:txBody>
      </p:sp>
      <p:sp>
        <p:nvSpPr>
          <p:cNvPr id="25" name="Bent Arrow 24">
            <a:extLst>
              <a:ext uri="{FF2B5EF4-FFF2-40B4-BE49-F238E27FC236}">
                <a16:creationId xmlns:a16="http://schemas.microsoft.com/office/drawing/2014/main" id="{524053D9-BAC2-6545-A328-F2DF94073FAB}"/>
              </a:ext>
            </a:extLst>
          </p:cNvPr>
          <p:cNvSpPr/>
          <p:nvPr/>
        </p:nvSpPr>
        <p:spPr>
          <a:xfrm rot="16200000" flipH="1">
            <a:off x="985342" y="2971994"/>
            <a:ext cx="448273" cy="663387"/>
          </a:xfrm>
          <a:prstGeom prst="ben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ent Arrow 25">
            <a:extLst>
              <a:ext uri="{FF2B5EF4-FFF2-40B4-BE49-F238E27FC236}">
                <a16:creationId xmlns:a16="http://schemas.microsoft.com/office/drawing/2014/main" id="{B582ED65-DA45-1A42-82F4-682EA02160CC}"/>
              </a:ext>
            </a:extLst>
          </p:cNvPr>
          <p:cNvSpPr/>
          <p:nvPr/>
        </p:nvSpPr>
        <p:spPr>
          <a:xfrm rot="5400000">
            <a:off x="10336288" y="2963030"/>
            <a:ext cx="448273" cy="663387"/>
          </a:xfrm>
          <a:prstGeom prst="ben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2D9CF2AD-EE10-9943-8D5C-2269F9B662E2}"/>
                  </a:ext>
                </a:extLst>
              </p:cNvPr>
              <p:cNvSpPr/>
              <p:nvPr/>
            </p:nvSpPr>
            <p:spPr>
              <a:xfrm>
                <a:off x="564777" y="3663794"/>
                <a:ext cx="869577" cy="57927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-test</a:t>
                </a:r>
              </a:p>
            </p:txBody>
          </p:sp>
        </mc:Choice>
        <mc:Fallback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2D9CF2AD-EE10-9943-8D5C-2269F9B662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77" y="3663794"/>
                <a:ext cx="869577" cy="5792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0B90247-419F-B54F-93ED-F07A10602FCC}"/>
                  </a:ext>
                </a:extLst>
              </p:cNvPr>
              <p:cNvSpPr txBox="1"/>
              <p:nvPr/>
            </p:nvSpPr>
            <p:spPr>
              <a:xfrm>
                <a:off x="564777" y="4394548"/>
                <a:ext cx="367280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urier" pitchFamily="2" charset="0"/>
                  </a:rPr>
                  <a:t>t,p</a:t>
                </a:r>
                <a:r>
                  <a:rPr lang="en-US" dirty="0">
                    <a:latin typeface="Courier" pitchFamily="2" charset="0"/>
                  </a:rPr>
                  <a:t> = </a:t>
                </a:r>
                <a:r>
                  <a:rPr lang="en-US" dirty="0" err="1">
                    <a:latin typeface="Courier" pitchFamily="2" charset="0"/>
                  </a:rPr>
                  <a:t>st.ttest_ind</a:t>
                </a:r>
                <a:r>
                  <a:rPr lang="en-US" dirty="0">
                    <a:latin typeface="Courier" pitchFamily="2" charset="0"/>
                  </a:rPr>
                  <a:t>(A,B)</a:t>
                </a:r>
              </a:p>
              <a:p>
                <a:r>
                  <a:rPr lang="en-US" dirty="0" err="1">
                    <a:latin typeface="Courier" pitchFamily="2" charset="0"/>
                  </a:rPr>
                  <a:t>t,p</a:t>
                </a:r>
                <a:r>
                  <a:rPr lang="en-US" dirty="0">
                    <a:latin typeface="Courier" pitchFamily="2" charset="0"/>
                  </a:rPr>
                  <a:t> = </a:t>
                </a:r>
                <a:r>
                  <a:rPr lang="en-US" dirty="0" err="1">
                    <a:latin typeface="Courier" pitchFamily="2" charset="0"/>
                  </a:rPr>
                  <a:t>st.ttest_rel</a:t>
                </a:r>
                <a:r>
                  <a:rPr lang="en-US" dirty="0">
                    <a:latin typeface="Courier" pitchFamily="2" charset="0"/>
                  </a:rPr>
                  <a:t>(A,B)</a:t>
                </a:r>
              </a:p>
              <a:p>
                <a:r>
                  <a:rPr lang="en-US" dirty="0" err="1">
                    <a:latin typeface="Courier" pitchFamily="2" charset="0"/>
                  </a:rPr>
                  <a:t>t,p</a:t>
                </a:r>
                <a:r>
                  <a:rPr lang="en-US" dirty="0">
                    <a:latin typeface="Courier" pitchFamily="2" charset="0"/>
                  </a:rPr>
                  <a:t> = st.ttest_1samp(A,</a:t>
                </a: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en-US" dirty="0">
                    <a:latin typeface="Courier" pitchFamily="2" charset="0"/>
                  </a:rPr>
                  <a:t>)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0B90247-419F-B54F-93ED-F07A10602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77" y="4394548"/>
                <a:ext cx="3672800" cy="923330"/>
              </a:xfrm>
              <a:prstGeom prst="rect">
                <a:avLst/>
              </a:prstGeom>
              <a:blipFill>
                <a:blip r:embed="rId3"/>
                <a:stretch>
                  <a:fillRect l="-1031" t="-2703" r="-344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3B3E9448-C34E-6444-9F23-8E88BC414206}"/>
                  </a:ext>
                </a:extLst>
              </p:cNvPr>
              <p:cNvSpPr/>
              <p:nvPr/>
            </p:nvSpPr>
            <p:spPr>
              <a:xfrm>
                <a:off x="3245225" y="422138"/>
                <a:ext cx="5316070" cy="768498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>
                    <a:solidFill>
                      <a:schemeClr val="tx1"/>
                    </a:solidFill>
                  </a:rPr>
                  <a:t>data A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⋯ 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  parameter(s)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b="0" dirty="0">
                    <a:solidFill>
                      <a:srgbClr val="FF0000"/>
                    </a:solidFill>
                  </a:rPr>
                  <a:t>data B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⋯ 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b="0" dirty="0">
                    <a:solidFill>
                      <a:srgbClr val="FF0000"/>
                    </a:solidFill>
                  </a:rPr>
                  <a:t>   parameter(s)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{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3B3E9448-C34E-6444-9F23-8E88BC4142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225" y="422138"/>
                <a:ext cx="5316070" cy="768498"/>
              </a:xfrm>
              <a:prstGeom prst="roundRect">
                <a:avLst/>
              </a:prstGeom>
              <a:blipFill>
                <a:blip r:embed="rId4"/>
                <a:stretch>
                  <a:fillRect b="-158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4450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ABD0410-F6F5-4947-B4E0-D46936583ED3}"/>
              </a:ext>
            </a:extLst>
          </p:cNvPr>
          <p:cNvSpPr/>
          <p:nvPr/>
        </p:nvSpPr>
        <p:spPr>
          <a:xfrm>
            <a:off x="3245225" y="1309874"/>
            <a:ext cx="5316070" cy="582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Formulate null (H</a:t>
            </a:r>
            <a:r>
              <a:rPr lang="en-US" baseline="-25000" dirty="0"/>
              <a:t>0</a:t>
            </a:r>
            <a:r>
              <a:rPr lang="en-US" dirty="0"/>
              <a:t>) and alternative (H</a:t>
            </a:r>
            <a:r>
              <a:rPr lang="en-US" baseline="-25000" dirty="0"/>
              <a:t>a</a:t>
            </a:r>
            <a:r>
              <a:rPr lang="en-US" dirty="0"/>
              <a:t>) hypotheses.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82F4F61-6E03-A14C-BCE3-CF50CAAA984F}"/>
              </a:ext>
            </a:extLst>
          </p:cNvPr>
          <p:cNvSpPr/>
          <p:nvPr/>
        </p:nvSpPr>
        <p:spPr>
          <a:xfrm>
            <a:off x="2268070" y="2011830"/>
            <a:ext cx="7270377" cy="582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Assuming H</a:t>
            </a:r>
            <a:r>
              <a:rPr lang="en-US" b="1" i="1" baseline="-25000" dirty="0"/>
              <a:t>0</a:t>
            </a:r>
            <a:r>
              <a:rPr lang="en-US" b="1" i="1" dirty="0"/>
              <a:t> is true</a:t>
            </a:r>
            <a:r>
              <a:rPr lang="en-US" dirty="0"/>
              <a:t>, perform a test to decide whether or not to reject H</a:t>
            </a:r>
            <a:r>
              <a:rPr lang="en-US" baseline="-25000" dirty="0"/>
              <a:t>0</a:t>
            </a:r>
            <a:r>
              <a:rPr lang="en-US" dirty="0"/>
              <a:t>.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3C741CA-E81A-FF40-B316-CAB0B00F2594}"/>
              </a:ext>
            </a:extLst>
          </p:cNvPr>
          <p:cNvSpPr/>
          <p:nvPr/>
        </p:nvSpPr>
        <p:spPr>
          <a:xfrm>
            <a:off x="1653987" y="2711440"/>
            <a:ext cx="8498541" cy="582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Are you comparing means and are A and B normally distributed with similar variance?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4188D6-D0B5-AF47-A1AC-CAA6513A9564}"/>
              </a:ext>
            </a:extLst>
          </p:cNvPr>
          <p:cNvSpPr txBox="1"/>
          <p:nvPr/>
        </p:nvSpPr>
        <p:spPr>
          <a:xfrm>
            <a:off x="1047960" y="2762546"/>
            <a:ext cx="49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Yes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3C4A2F-9F54-8A48-A274-7D5DEDF17300}"/>
              </a:ext>
            </a:extLst>
          </p:cNvPr>
          <p:cNvSpPr txBox="1"/>
          <p:nvPr/>
        </p:nvSpPr>
        <p:spPr>
          <a:xfrm>
            <a:off x="10228731" y="275358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No</a:t>
            </a:r>
          </a:p>
        </p:txBody>
      </p:sp>
      <p:sp>
        <p:nvSpPr>
          <p:cNvPr id="25" name="Bent Arrow 24">
            <a:extLst>
              <a:ext uri="{FF2B5EF4-FFF2-40B4-BE49-F238E27FC236}">
                <a16:creationId xmlns:a16="http://schemas.microsoft.com/office/drawing/2014/main" id="{524053D9-BAC2-6545-A328-F2DF94073FAB}"/>
              </a:ext>
            </a:extLst>
          </p:cNvPr>
          <p:cNvSpPr/>
          <p:nvPr/>
        </p:nvSpPr>
        <p:spPr>
          <a:xfrm rot="16200000" flipH="1">
            <a:off x="985342" y="2971994"/>
            <a:ext cx="448273" cy="663387"/>
          </a:xfrm>
          <a:prstGeom prst="ben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ent Arrow 25">
            <a:extLst>
              <a:ext uri="{FF2B5EF4-FFF2-40B4-BE49-F238E27FC236}">
                <a16:creationId xmlns:a16="http://schemas.microsoft.com/office/drawing/2014/main" id="{B582ED65-DA45-1A42-82F4-682EA02160CC}"/>
              </a:ext>
            </a:extLst>
          </p:cNvPr>
          <p:cNvSpPr/>
          <p:nvPr/>
        </p:nvSpPr>
        <p:spPr>
          <a:xfrm rot="5400000">
            <a:off x="10336288" y="2963030"/>
            <a:ext cx="448273" cy="663387"/>
          </a:xfrm>
          <a:prstGeom prst="ben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2D9CF2AD-EE10-9943-8D5C-2269F9B662E2}"/>
                  </a:ext>
                </a:extLst>
              </p:cNvPr>
              <p:cNvSpPr/>
              <p:nvPr/>
            </p:nvSpPr>
            <p:spPr>
              <a:xfrm>
                <a:off x="564777" y="3663794"/>
                <a:ext cx="869577" cy="57927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-test</a:t>
                </a:r>
              </a:p>
            </p:txBody>
          </p:sp>
        </mc:Choice>
        <mc:Fallback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2D9CF2AD-EE10-9943-8D5C-2269F9B662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77" y="3663794"/>
                <a:ext cx="869577" cy="5792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A7373FA-D3F6-FA40-BB46-F20E3BBC4ECF}"/>
              </a:ext>
            </a:extLst>
          </p:cNvPr>
          <p:cNvSpPr/>
          <p:nvPr/>
        </p:nvSpPr>
        <p:spPr>
          <a:xfrm>
            <a:off x="7395883" y="3666565"/>
            <a:ext cx="4267200" cy="5792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there an appropriate parametric test?</a:t>
            </a:r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C2CF1712-5CCB-154E-BAA6-72932E660DAE}"/>
              </a:ext>
            </a:extLst>
          </p:cNvPr>
          <p:cNvSpPr/>
          <p:nvPr/>
        </p:nvSpPr>
        <p:spPr>
          <a:xfrm>
            <a:off x="6463558" y="3827927"/>
            <a:ext cx="818401" cy="251012"/>
          </a:xfrm>
          <a:prstGeom prst="lef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64D984-00CB-F040-91D6-86E2A91D6BB7}"/>
              </a:ext>
            </a:extLst>
          </p:cNvPr>
          <p:cNvSpPr txBox="1"/>
          <p:nvPr/>
        </p:nvSpPr>
        <p:spPr>
          <a:xfrm>
            <a:off x="6653047" y="3588212"/>
            <a:ext cx="49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Yes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95A9B3AB-72A4-6F47-8B65-C3E1CDA5F50C}"/>
              </a:ext>
            </a:extLst>
          </p:cNvPr>
          <p:cNvSpPr/>
          <p:nvPr/>
        </p:nvSpPr>
        <p:spPr>
          <a:xfrm>
            <a:off x="7611034" y="4347882"/>
            <a:ext cx="242047" cy="441613"/>
          </a:xfrm>
          <a:prstGeom prst="down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EA30C19-37C5-9F4B-814E-6D49E44A73F5}"/>
              </a:ext>
            </a:extLst>
          </p:cNvPr>
          <p:cNvSpPr txBox="1"/>
          <p:nvPr/>
        </p:nvSpPr>
        <p:spPr>
          <a:xfrm>
            <a:off x="7766380" y="4320011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No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4F259C7-EC66-074A-A779-227F3CD5DA93}"/>
                  </a:ext>
                </a:extLst>
              </p:cNvPr>
              <p:cNvSpPr txBox="1"/>
              <p:nvPr/>
            </p:nvSpPr>
            <p:spPr>
              <a:xfrm>
                <a:off x="564777" y="4394548"/>
                <a:ext cx="367280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urier" pitchFamily="2" charset="0"/>
                  </a:rPr>
                  <a:t>t,p</a:t>
                </a:r>
                <a:r>
                  <a:rPr lang="en-US" dirty="0">
                    <a:latin typeface="Courier" pitchFamily="2" charset="0"/>
                  </a:rPr>
                  <a:t> = </a:t>
                </a:r>
                <a:r>
                  <a:rPr lang="en-US" dirty="0" err="1">
                    <a:latin typeface="Courier" pitchFamily="2" charset="0"/>
                  </a:rPr>
                  <a:t>st.ttest_ind</a:t>
                </a:r>
                <a:r>
                  <a:rPr lang="en-US" dirty="0">
                    <a:latin typeface="Courier" pitchFamily="2" charset="0"/>
                  </a:rPr>
                  <a:t>(A,B)</a:t>
                </a:r>
              </a:p>
              <a:p>
                <a:r>
                  <a:rPr lang="en-US" dirty="0" err="1">
                    <a:latin typeface="Courier" pitchFamily="2" charset="0"/>
                  </a:rPr>
                  <a:t>t,p</a:t>
                </a:r>
                <a:r>
                  <a:rPr lang="en-US" dirty="0">
                    <a:latin typeface="Courier" pitchFamily="2" charset="0"/>
                  </a:rPr>
                  <a:t> = </a:t>
                </a:r>
                <a:r>
                  <a:rPr lang="en-US" dirty="0" err="1">
                    <a:latin typeface="Courier" pitchFamily="2" charset="0"/>
                  </a:rPr>
                  <a:t>st.ttest_rel</a:t>
                </a:r>
                <a:r>
                  <a:rPr lang="en-US" dirty="0">
                    <a:latin typeface="Courier" pitchFamily="2" charset="0"/>
                  </a:rPr>
                  <a:t>(A,B)</a:t>
                </a:r>
              </a:p>
              <a:p>
                <a:r>
                  <a:rPr lang="en-US" dirty="0" err="1">
                    <a:latin typeface="Courier" pitchFamily="2" charset="0"/>
                  </a:rPr>
                  <a:t>t,p</a:t>
                </a:r>
                <a:r>
                  <a:rPr lang="en-US" dirty="0">
                    <a:latin typeface="Courier" pitchFamily="2" charset="0"/>
                  </a:rPr>
                  <a:t> = st.ttest_1samp(A,</a:t>
                </a: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en-US" dirty="0">
                    <a:latin typeface="Courier" pitchFamily="2" charset="0"/>
                  </a:rPr>
                  <a:t>)</a:t>
                </a: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4F259C7-EC66-074A-A779-227F3CD5D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77" y="4394548"/>
                <a:ext cx="3672800" cy="923330"/>
              </a:xfrm>
              <a:prstGeom prst="rect">
                <a:avLst/>
              </a:prstGeom>
              <a:blipFill>
                <a:blip r:embed="rId3"/>
                <a:stretch>
                  <a:fillRect l="-1031" t="-2703" r="-344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CF80E16A-A841-5F42-9001-1020488C466F}"/>
                  </a:ext>
                </a:extLst>
              </p:cNvPr>
              <p:cNvSpPr/>
              <p:nvPr/>
            </p:nvSpPr>
            <p:spPr>
              <a:xfrm>
                <a:off x="3245225" y="422138"/>
                <a:ext cx="5316070" cy="768498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>
                    <a:solidFill>
                      <a:schemeClr val="tx1"/>
                    </a:solidFill>
                  </a:rPr>
                  <a:t>data A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⋯ 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  parameter(s)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b="0" dirty="0">
                    <a:solidFill>
                      <a:srgbClr val="FF0000"/>
                    </a:solidFill>
                  </a:rPr>
                  <a:t>data B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⋯ 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b="0" dirty="0">
                    <a:solidFill>
                      <a:srgbClr val="FF0000"/>
                    </a:solidFill>
                  </a:rPr>
                  <a:t>   parameter(s)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{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CF80E16A-A841-5F42-9001-1020488C46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225" y="422138"/>
                <a:ext cx="5316070" cy="768498"/>
              </a:xfrm>
              <a:prstGeom prst="roundRect">
                <a:avLst/>
              </a:prstGeom>
              <a:blipFill>
                <a:blip r:embed="rId4"/>
                <a:stretch>
                  <a:fillRect b="-158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704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ABD0410-F6F5-4947-B4E0-D46936583ED3}"/>
              </a:ext>
            </a:extLst>
          </p:cNvPr>
          <p:cNvSpPr/>
          <p:nvPr/>
        </p:nvSpPr>
        <p:spPr>
          <a:xfrm>
            <a:off x="3245225" y="1309874"/>
            <a:ext cx="5316070" cy="582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Formulate null (H</a:t>
            </a:r>
            <a:r>
              <a:rPr lang="en-US" baseline="-25000" dirty="0"/>
              <a:t>0</a:t>
            </a:r>
            <a:r>
              <a:rPr lang="en-US" dirty="0"/>
              <a:t>) and alternative (H</a:t>
            </a:r>
            <a:r>
              <a:rPr lang="en-US" baseline="-25000" dirty="0"/>
              <a:t>a</a:t>
            </a:r>
            <a:r>
              <a:rPr lang="en-US" dirty="0"/>
              <a:t>) hypotheses.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82F4F61-6E03-A14C-BCE3-CF50CAAA984F}"/>
              </a:ext>
            </a:extLst>
          </p:cNvPr>
          <p:cNvSpPr/>
          <p:nvPr/>
        </p:nvSpPr>
        <p:spPr>
          <a:xfrm>
            <a:off x="2268070" y="2011830"/>
            <a:ext cx="7270377" cy="582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Assuming H</a:t>
            </a:r>
            <a:r>
              <a:rPr lang="en-US" b="1" i="1" baseline="-25000" dirty="0"/>
              <a:t>0</a:t>
            </a:r>
            <a:r>
              <a:rPr lang="en-US" b="1" i="1" dirty="0"/>
              <a:t> is true</a:t>
            </a:r>
            <a:r>
              <a:rPr lang="en-US" dirty="0"/>
              <a:t>, perform a test to decide whether or not to reject H</a:t>
            </a:r>
            <a:r>
              <a:rPr lang="en-US" baseline="-25000" dirty="0"/>
              <a:t>0</a:t>
            </a:r>
            <a:r>
              <a:rPr lang="en-US" dirty="0"/>
              <a:t>.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3C741CA-E81A-FF40-B316-CAB0B00F2594}"/>
              </a:ext>
            </a:extLst>
          </p:cNvPr>
          <p:cNvSpPr/>
          <p:nvPr/>
        </p:nvSpPr>
        <p:spPr>
          <a:xfrm>
            <a:off x="1653987" y="2711440"/>
            <a:ext cx="8498541" cy="582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Are you comparing means and are A and B normally distributed with similar variance?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4188D6-D0B5-AF47-A1AC-CAA6513A9564}"/>
              </a:ext>
            </a:extLst>
          </p:cNvPr>
          <p:cNvSpPr txBox="1"/>
          <p:nvPr/>
        </p:nvSpPr>
        <p:spPr>
          <a:xfrm>
            <a:off x="1047960" y="2762546"/>
            <a:ext cx="49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Yes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3C4A2F-9F54-8A48-A274-7D5DEDF17300}"/>
              </a:ext>
            </a:extLst>
          </p:cNvPr>
          <p:cNvSpPr txBox="1"/>
          <p:nvPr/>
        </p:nvSpPr>
        <p:spPr>
          <a:xfrm>
            <a:off x="10228731" y="275358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No</a:t>
            </a:r>
          </a:p>
        </p:txBody>
      </p:sp>
      <p:sp>
        <p:nvSpPr>
          <p:cNvPr id="25" name="Bent Arrow 24">
            <a:extLst>
              <a:ext uri="{FF2B5EF4-FFF2-40B4-BE49-F238E27FC236}">
                <a16:creationId xmlns:a16="http://schemas.microsoft.com/office/drawing/2014/main" id="{524053D9-BAC2-6545-A328-F2DF94073FAB}"/>
              </a:ext>
            </a:extLst>
          </p:cNvPr>
          <p:cNvSpPr/>
          <p:nvPr/>
        </p:nvSpPr>
        <p:spPr>
          <a:xfrm rot="16200000" flipH="1">
            <a:off x="985342" y="2971994"/>
            <a:ext cx="448273" cy="663387"/>
          </a:xfrm>
          <a:prstGeom prst="ben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ent Arrow 25">
            <a:extLst>
              <a:ext uri="{FF2B5EF4-FFF2-40B4-BE49-F238E27FC236}">
                <a16:creationId xmlns:a16="http://schemas.microsoft.com/office/drawing/2014/main" id="{B582ED65-DA45-1A42-82F4-682EA02160CC}"/>
              </a:ext>
            </a:extLst>
          </p:cNvPr>
          <p:cNvSpPr/>
          <p:nvPr/>
        </p:nvSpPr>
        <p:spPr>
          <a:xfrm rot="5400000">
            <a:off x="10336288" y="2963030"/>
            <a:ext cx="448273" cy="663387"/>
          </a:xfrm>
          <a:prstGeom prst="ben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2D9CF2AD-EE10-9943-8D5C-2269F9B662E2}"/>
                  </a:ext>
                </a:extLst>
              </p:cNvPr>
              <p:cNvSpPr/>
              <p:nvPr/>
            </p:nvSpPr>
            <p:spPr>
              <a:xfrm>
                <a:off x="564777" y="3663794"/>
                <a:ext cx="869577" cy="57927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-test</a:t>
                </a:r>
              </a:p>
            </p:txBody>
          </p:sp>
        </mc:Choice>
        <mc:Fallback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2D9CF2AD-EE10-9943-8D5C-2269F9B662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77" y="3663794"/>
                <a:ext cx="869577" cy="5792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A7373FA-D3F6-FA40-BB46-F20E3BBC4ECF}"/>
              </a:ext>
            </a:extLst>
          </p:cNvPr>
          <p:cNvSpPr/>
          <p:nvPr/>
        </p:nvSpPr>
        <p:spPr>
          <a:xfrm>
            <a:off x="7395883" y="3666565"/>
            <a:ext cx="4267200" cy="5792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there an appropriate parametric test?</a:t>
            </a:r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C2CF1712-5CCB-154E-BAA6-72932E660DAE}"/>
              </a:ext>
            </a:extLst>
          </p:cNvPr>
          <p:cNvSpPr/>
          <p:nvPr/>
        </p:nvSpPr>
        <p:spPr>
          <a:xfrm>
            <a:off x="6463558" y="3827927"/>
            <a:ext cx="818401" cy="251012"/>
          </a:xfrm>
          <a:prstGeom prst="lef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64D984-00CB-F040-91D6-86E2A91D6BB7}"/>
              </a:ext>
            </a:extLst>
          </p:cNvPr>
          <p:cNvSpPr txBox="1"/>
          <p:nvPr/>
        </p:nvSpPr>
        <p:spPr>
          <a:xfrm>
            <a:off x="6653047" y="3588212"/>
            <a:ext cx="49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Yes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EDAE03F0-AC29-5746-B114-EE1ABE7F9E1E}"/>
                  </a:ext>
                </a:extLst>
              </p:cNvPr>
              <p:cNvSpPr/>
              <p:nvPr/>
            </p:nvSpPr>
            <p:spPr>
              <a:xfrm>
                <a:off x="3458386" y="3668898"/>
                <a:ext cx="2877670" cy="579278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Use it (e.g.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-squared test)</a:t>
                </a:r>
              </a:p>
            </p:txBody>
          </p:sp>
        </mc:Choice>
        <mc:Fallback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EDAE03F0-AC29-5746-B114-EE1ABE7F9E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386" y="3668898"/>
                <a:ext cx="2877670" cy="5792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Down Arrow 11">
            <a:extLst>
              <a:ext uri="{FF2B5EF4-FFF2-40B4-BE49-F238E27FC236}">
                <a16:creationId xmlns:a16="http://schemas.microsoft.com/office/drawing/2014/main" id="{95A9B3AB-72A4-6F47-8B65-C3E1CDA5F50C}"/>
              </a:ext>
            </a:extLst>
          </p:cNvPr>
          <p:cNvSpPr/>
          <p:nvPr/>
        </p:nvSpPr>
        <p:spPr>
          <a:xfrm>
            <a:off x="7611034" y="4347882"/>
            <a:ext cx="242047" cy="441613"/>
          </a:xfrm>
          <a:prstGeom prst="down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EA30C19-37C5-9F4B-814E-6D49E44A73F5}"/>
              </a:ext>
            </a:extLst>
          </p:cNvPr>
          <p:cNvSpPr txBox="1"/>
          <p:nvPr/>
        </p:nvSpPr>
        <p:spPr>
          <a:xfrm>
            <a:off x="7766380" y="4320011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No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640CE985-A47B-8C44-B61D-3FC3E448EDF4}"/>
                  </a:ext>
                </a:extLst>
              </p:cNvPr>
              <p:cNvSpPr/>
              <p:nvPr/>
            </p:nvSpPr>
            <p:spPr>
              <a:xfrm>
                <a:off x="3245225" y="422138"/>
                <a:ext cx="5316070" cy="768498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>
                    <a:solidFill>
                      <a:schemeClr val="tx1"/>
                    </a:solidFill>
                  </a:rPr>
                  <a:t>data A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⋯ 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  parameter(s)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b="0" dirty="0">
                    <a:solidFill>
                      <a:srgbClr val="FF0000"/>
                    </a:solidFill>
                  </a:rPr>
                  <a:t>data B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⋯ 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b="0" dirty="0">
                    <a:solidFill>
                      <a:srgbClr val="FF0000"/>
                    </a:solidFill>
                  </a:rPr>
                  <a:t>   parameter(s)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{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640CE985-A47B-8C44-B61D-3FC3E448ED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225" y="422138"/>
                <a:ext cx="5316070" cy="768498"/>
              </a:xfrm>
              <a:prstGeom prst="roundRect">
                <a:avLst/>
              </a:prstGeom>
              <a:blipFill>
                <a:blip r:embed="rId4"/>
                <a:stretch>
                  <a:fillRect b="-158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6947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ABD0410-F6F5-4947-B4E0-D46936583ED3}"/>
              </a:ext>
            </a:extLst>
          </p:cNvPr>
          <p:cNvSpPr/>
          <p:nvPr/>
        </p:nvSpPr>
        <p:spPr>
          <a:xfrm>
            <a:off x="3245225" y="1309874"/>
            <a:ext cx="5316070" cy="582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Formulate null (H</a:t>
            </a:r>
            <a:r>
              <a:rPr lang="en-US" baseline="-25000" dirty="0"/>
              <a:t>0</a:t>
            </a:r>
            <a:r>
              <a:rPr lang="en-US" dirty="0"/>
              <a:t>) and alternative (H</a:t>
            </a:r>
            <a:r>
              <a:rPr lang="en-US" baseline="-25000" dirty="0"/>
              <a:t>a</a:t>
            </a:r>
            <a:r>
              <a:rPr lang="en-US" dirty="0"/>
              <a:t>) hypotheses.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82F4F61-6E03-A14C-BCE3-CF50CAAA984F}"/>
              </a:ext>
            </a:extLst>
          </p:cNvPr>
          <p:cNvSpPr/>
          <p:nvPr/>
        </p:nvSpPr>
        <p:spPr>
          <a:xfrm>
            <a:off x="2268070" y="2011830"/>
            <a:ext cx="7270377" cy="582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Assuming H</a:t>
            </a:r>
            <a:r>
              <a:rPr lang="en-US" b="1" i="1" baseline="-25000" dirty="0"/>
              <a:t>0</a:t>
            </a:r>
            <a:r>
              <a:rPr lang="en-US" b="1" i="1" dirty="0"/>
              <a:t> is true</a:t>
            </a:r>
            <a:r>
              <a:rPr lang="en-US" dirty="0"/>
              <a:t>, perform a test to decide whether or not to reject H</a:t>
            </a:r>
            <a:r>
              <a:rPr lang="en-US" baseline="-25000" dirty="0"/>
              <a:t>0</a:t>
            </a:r>
            <a:r>
              <a:rPr lang="en-US" dirty="0"/>
              <a:t>.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3C741CA-E81A-FF40-B316-CAB0B00F2594}"/>
              </a:ext>
            </a:extLst>
          </p:cNvPr>
          <p:cNvSpPr/>
          <p:nvPr/>
        </p:nvSpPr>
        <p:spPr>
          <a:xfrm>
            <a:off x="1653987" y="2711440"/>
            <a:ext cx="8498541" cy="582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Are you comparing means and are A and B normally distributed with similar variance?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4188D6-D0B5-AF47-A1AC-CAA6513A9564}"/>
              </a:ext>
            </a:extLst>
          </p:cNvPr>
          <p:cNvSpPr txBox="1"/>
          <p:nvPr/>
        </p:nvSpPr>
        <p:spPr>
          <a:xfrm>
            <a:off x="1047960" y="2762546"/>
            <a:ext cx="49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Yes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3C4A2F-9F54-8A48-A274-7D5DEDF17300}"/>
              </a:ext>
            </a:extLst>
          </p:cNvPr>
          <p:cNvSpPr txBox="1"/>
          <p:nvPr/>
        </p:nvSpPr>
        <p:spPr>
          <a:xfrm>
            <a:off x="10228731" y="275358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No</a:t>
            </a:r>
          </a:p>
        </p:txBody>
      </p:sp>
      <p:sp>
        <p:nvSpPr>
          <p:cNvPr id="25" name="Bent Arrow 24">
            <a:extLst>
              <a:ext uri="{FF2B5EF4-FFF2-40B4-BE49-F238E27FC236}">
                <a16:creationId xmlns:a16="http://schemas.microsoft.com/office/drawing/2014/main" id="{524053D9-BAC2-6545-A328-F2DF94073FAB}"/>
              </a:ext>
            </a:extLst>
          </p:cNvPr>
          <p:cNvSpPr/>
          <p:nvPr/>
        </p:nvSpPr>
        <p:spPr>
          <a:xfrm rot="16200000" flipH="1">
            <a:off x="985342" y="2971994"/>
            <a:ext cx="448273" cy="663387"/>
          </a:xfrm>
          <a:prstGeom prst="ben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ent Arrow 25">
            <a:extLst>
              <a:ext uri="{FF2B5EF4-FFF2-40B4-BE49-F238E27FC236}">
                <a16:creationId xmlns:a16="http://schemas.microsoft.com/office/drawing/2014/main" id="{B582ED65-DA45-1A42-82F4-682EA02160CC}"/>
              </a:ext>
            </a:extLst>
          </p:cNvPr>
          <p:cNvSpPr/>
          <p:nvPr/>
        </p:nvSpPr>
        <p:spPr>
          <a:xfrm rot="5400000">
            <a:off x="10336288" y="2963030"/>
            <a:ext cx="448273" cy="663387"/>
          </a:xfrm>
          <a:prstGeom prst="ben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2D9CF2AD-EE10-9943-8D5C-2269F9B662E2}"/>
                  </a:ext>
                </a:extLst>
              </p:cNvPr>
              <p:cNvSpPr/>
              <p:nvPr/>
            </p:nvSpPr>
            <p:spPr>
              <a:xfrm>
                <a:off x="564777" y="3663794"/>
                <a:ext cx="869577" cy="57927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-test</a:t>
                </a:r>
              </a:p>
            </p:txBody>
          </p:sp>
        </mc:Choice>
        <mc:Fallback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2D9CF2AD-EE10-9943-8D5C-2269F9B662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77" y="3663794"/>
                <a:ext cx="869577" cy="5792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A7373FA-D3F6-FA40-BB46-F20E3BBC4ECF}"/>
              </a:ext>
            </a:extLst>
          </p:cNvPr>
          <p:cNvSpPr/>
          <p:nvPr/>
        </p:nvSpPr>
        <p:spPr>
          <a:xfrm>
            <a:off x="7395883" y="3666565"/>
            <a:ext cx="4267200" cy="5792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there an appropriate parametric test?</a:t>
            </a:r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C2CF1712-5CCB-154E-BAA6-72932E660DAE}"/>
              </a:ext>
            </a:extLst>
          </p:cNvPr>
          <p:cNvSpPr/>
          <p:nvPr/>
        </p:nvSpPr>
        <p:spPr>
          <a:xfrm>
            <a:off x="6463558" y="3827927"/>
            <a:ext cx="818401" cy="251012"/>
          </a:xfrm>
          <a:prstGeom prst="lef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64D984-00CB-F040-91D6-86E2A91D6BB7}"/>
              </a:ext>
            </a:extLst>
          </p:cNvPr>
          <p:cNvSpPr txBox="1"/>
          <p:nvPr/>
        </p:nvSpPr>
        <p:spPr>
          <a:xfrm>
            <a:off x="6653047" y="3588212"/>
            <a:ext cx="49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Yes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EDAE03F0-AC29-5746-B114-EE1ABE7F9E1E}"/>
                  </a:ext>
                </a:extLst>
              </p:cNvPr>
              <p:cNvSpPr/>
              <p:nvPr/>
            </p:nvSpPr>
            <p:spPr>
              <a:xfrm>
                <a:off x="3458386" y="3668898"/>
                <a:ext cx="2877670" cy="579278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Use it (e.g.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-squared test)</a:t>
                </a:r>
              </a:p>
            </p:txBody>
          </p:sp>
        </mc:Choice>
        <mc:Fallback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EDAE03F0-AC29-5746-B114-EE1ABE7F9E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386" y="3668898"/>
                <a:ext cx="2877670" cy="5792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Down Arrow 11">
            <a:extLst>
              <a:ext uri="{FF2B5EF4-FFF2-40B4-BE49-F238E27FC236}">
                <a16:creationId xmlns:a16="http://schemas.microsoft.com/office/drawing/2014/main" id="{95A9B3AB-72A4-6F47-8B65-C3E1CDA5F50C}"/>
              </a:ext>
            </a:extLst>
          </p:cNvPr>
          <p:cNvSpPr/>
          <p:nvPr/>
        </p:nvSpPr>
        <p:spPr>
          <a:xfrm>
            <a:off x="7611034" y="4347882"/>
            <a:ext cx="242047" cy="441613"/>
          </a:xfrm>
          <a:prstGeom prst="down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EA30C19-37C5-9F4B-814E-6D49E44A73F5}"/>
              </a:ext>
            </a:extLst>
          </p:cNvPr>
          <p:cNvSpPr txBox="1"/>
          <p:nvPr/>
        </p:nvSpPr>
        <p:spPr>
          <a:xfrm>
            <a:off x="7766380" y="4320011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No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B6D0259-2966-2F46-9032-89DF7DC71A59}"/>
              </a:ext>
            </a:extLst>
          </p:cNvPr>
          <p:cNvSpPr/>
          <p:nvPr/>
        </p:nvSpPr>
        <p:spPr>
          <a:xfrm>
            <a:off x="4195483" y="4890328"/>
            <a:ext cx="6275294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H</a:t>
            </a:r>
            <a:r>
              <a:rPr lang="en-US" baseline="-25000" dirty="0"/>
              <a:t>0/a</a:t>
            </a:r>
            <a:r>
              <a:rPr lang="en-US" dirty="0"/>
              <a:t> that A and B are from the same/different population(s)?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75997F-E5F5-8B40-AD4C-9B2FA681DFFB}"/>
              </a:ext>
            </a:extLst>
          </p:cNvPr>
          <p:cNvSpPr txBox="1"/>
          <p:nvPr/>
        </p:nvSpPr>
        <p:spPr>
          <a:xfrm>
            <a:off x="3558077" y="5006984"/>
            <a:ext cx="49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48" name="Bent Arrow 47">
            <a:extLst>
              <a:ext uri="{FF2B5EF4-FFF2-40B4-BE49-F238E27FC236}">
                <a16:creationId xmlns:a16="http://schemas.microsoft.com/office/drawing/2014/main" id="{7DD651FD-F09D-2645-917F-3AC444943818}"/>
              </a:ext>
            </a:extLst>
          </p:cNvPr>
          <p:cNvSpPr/>
          <p:nvPr/>
        </p:nvSpPr>
        <p:spPr>
          <a:xfrm rot="16200000" flipH="1">
            <a:off x="3495459" y="5216432"/>
            <a:ext cx="448273" cy="663387"/>
          </a:xfrm>
          <a:prstGeom prst="ben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B8CB123-CB9A-1043-B811-2FB1A3F36F78}"/>
              </a:ext>
            </a:extLst>
          </p:cNvPr>
          <p:cNvSpPr txBox="1"/>
          <p:nvPr/>
        </p:nvSpPr>
        <p:spPr>
          <a:xfrm>
            <a:off x="10614971" y="5004213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No</a:t>
            </a:r>
          </a:p>
        </p:txBody>
      </p:sp>
      <p:sp>
        <p:nvSpPr>
          <p:cNvPr id="50" name="Bent Arrow 49">
            <a:extLst>
              <a:ext uri="{FF2B5EF4-FFF2-40B4-BE49-F238E27FC236}">
                <a16:creationId xmlns:a16="http://schemas.microsoft.com/office/drawing/2014/main" id="{8988D440-BF19-9C43-8CCF-5A06A5D6CB8A}"/>
              </a:ext>
            </a:extLst>
          </p:cNvPr>
          <p:cNvSpPr/>
          <p:nvPr/>
        </p:nvSpPr>
        <p:spPr>
          <a:xfrm rot="5400000">
            <a:off x="10722528" y="5213661"/>
            <a:ext cx="448273" cy="663387"/>
          </a:xfrm>
          <a:prstGeom prst="ben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9B283778-E4A9-2649-8891-A6CBD60283B5}"/>
                  </a:ext>
                </a:extLst>
              </p:cNvPr>
              <p:cNvSpPr/>
              <p:nvPr/>
            </p:nvSpPr>
            <p:spPr>
              <a:xfrm>
                <a:off x="3245225" y="422138"/>
                <a:ext cx="5316070" cy="768498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>
                    <a:solidFill>
                      <a:schemeClr val="tx1"/>
                    </a:solidFill>
                  </a:rPr>
                  <a:t>data A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⋯ 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  parameter(s)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b="0" dirty="0">
                    <a:solidFill>
                      <a:srgbClr val="FF0000"/>
                    </a:solidFill>
                  </a:rPr>
                  <a:t>data B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⋯ 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b="0" dirty="0">
                    <a:solidFill>
                      <a:srgbClr val="FF0000"/>
                    </a:solidFill>
                  </a:rPr>
                  <a:t>   parameter(s)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{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9B283778-E4A9-2649-8891-A6CBD60283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225" y="422138"/>
                <a:ext cx="5316070" cy="768498"/>
              </a:xfrm>
              <a:prstGeom prst="roundRect">
                <a:avLst/>
              </a:prstGeom>
              <a:blipFill>
                <a:blip r:embed="rId4"/>
                <a:stretch>
                  <a:fillRect b="-158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0402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ABD0410-F6F5-4947-B4E0-D46936583ED3}"/>
              </a:ext>
            </a:extLst>
          </p:cNvPr>
          <p:cNvSpPr/>
          <p:nvPr/>
        </p:nvSpPr>
        <p:spPr>
          <a:xfrm>
            <a:off x="3245225" y="1309874"/>
            <a:ext cx="5316070" cy="582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Formulate null (H</a:t>
            </a:r>
            <a:r>
              <a:rPr lang="en-US" baseline="-25000" dirty="0"/>
              <a:t>0</a:t>
            </a:r>
            <a:r>
              <a:rPr lang="en-US" dirty="0"/>
              <a:t>) and alternative (H</a:t>
            </a:r>
            <a:r>
              <a:rPr lang="en-US" baseline="-25000" dirty="0"/>
              <a:t>a</a:t>
            </a:r>
            <a:r>
              <a:rPr lang="en-US" dirty="0"/>
              <a:t>) hypotheses.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82F4F61-6E03-A14C-BCE3-CF50CAAA984F}"/>
              </a:ext>
            </a:extLst>
          </p:cNvPr>
          <p:cNvSpPr/>
          <p:nvPr/>
        </p:nvSpPr>
        <p:spPr>
          <a:xfrm>
            <a:off x="2268070" y="2011830"/>
            <a:ext cx="7270377" cy="582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Assuming H</a:t>
            </a:r>
            <a:r>
              <a:rPr lang="en-US" b="1" i="1" baseline="-25000" dirty="0"/>
              <a:t>0</a:t>
            </a:r>
            <a:r>
              <a:rPr lang="en-US" b="1" i="1" dirty="0"/>
              <a:t> is true</a:t>
            </a:r>
            <a:r>
              <a:rPr lang="en-US" dirty="0"/>
              <a:t>, perform a test to decide whether or not to reject H</a:t>
            </a:r>
            <a:r>
              <a:rPr lang="en-US" baseline="-25000" dirty="0"/>
              <a:t>0</a:t>
            </a:r>
            <a:r>
              <a:rPr lang="en-US" dirty="0"/>
              <a:t>.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3C741CA-E81A-FF40-B316-CAB0B00F2594}"/>
              </a:ext>
            </a:extLst>
          </p:cNvPr>
          <p:cNvSpPr/>
          <p:nvPr/>
        </p:nvSpPr>
        <p:spPr>
          <a:xfrm>
            <a:off x="1653987" y="2711440"/>
            <a:ext cx="8498541" cy="582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Are you comparing means and are A and B normally distributed with similar variance?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4188D6-D0B5-AF47-A1AC-CAA6513A9564}"/>
              </a:ext>
            </a:extLst>
          </p:cNvPr>
          <p:cNvSpPr txBox="1"/>
          <p:nvPr/>
        </p:nvSpPr>
        <p:spPr>
          <a:xfrm>
            <a:off x="1047960" y="2762546"/>
            <a:ext cx="49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Yes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3C4A2F-9F54-8A48-A274-7D5DEDF17300}"/>
              </a:ext>
            </a:extLst>
          </p:cNvPr>
          <p:cNvSpPr txBox="1"/>
          <p:nvPr/>
        </p:nvSpPr>
        <p:spPr>
          <a:xfrm>
            <a:off x="10228731" y="275358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No</a:t>
            </a:r>
          </a:p>
        </p:txBody>
      </p:sp>
      <p:sp>
        <p:nvSpPr>
          <p:cNvPr id="25" name="Bent Arrow 24">
            <a:extLst>
              <a:ext uri="{FF2B5EF4-FFF2-40B4-BE49-F238E27FC236}">
                <a16:creationId xmlns:a16="http://schemas.microsoft.com/office/drawing/2014/main" id="{524053D9-BAC2-6545-A328-F2DF94073FAB}"/>
              </a:ext>
            </a:extLst>
          </p:cNvPr>
          <p:cNvSpPr/>
          <p:nvPr/>
        </p:nvSpPr>
        <p:spPr>
          <a:xfrm rot="16200000" flipH="1">
            <a:off x="985342" y="2971994"/>
            <a:ext cx="448273" cy="663387"/>
          </a:xfrm>
          <a:prstGeom prst="ben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ent Arrow 25">
            <a:extLst>
              <a:ext uri="{FF2B5EF4-FFF2-40B4-BE49-F238E27FC236}">
                <a16:creationId xmlns:a16="http://schemas.microsoft.com/office/drawing/2014/main" id="{B582ED65-DA45-1A42-82F4-682EA02160CC}"/>
              </a:ext>
            </a:extLst>
          </p:cNvPr>
          <p:cNvSpPr/>
          <p:nvPr/>
        </p:nvSpPr>
        <p:spPr>
          <a:xfrm rot="5400000">
            <a:off x="10336288" y="2963030"/>
            <a:ext cx="448273" cy="663387"/>
          </a:xfrm>
          <a:prstGeom prst="ben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2D9CF2AD-EE10-9943-8D5C-2269F9B662E2}"/>
                  </a:ext>
                </a:extLst>
              </p:cNvPr>
              <p:cNvSpPr/>
              <p:nvPr/>
            </p:nvSpPr>
            <p:spPr>
              <a:xfrm>
                <a:off x="564777" y="3663794"/>
                <a:ext cx="869577" cy="57927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-test</a:t>
                </a:r>
              </a:p>
            </p:txBody>
          </p:sp>
        </mc:Choice>
        <mc:Fallback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2D9CF2AD-EE10-9943-8D5C-2269F9B662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77" y="3663794"/>
                <a:ext cx="869577" cy="5792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A7373FA-D3F6-FA40-BB46-F20E3BBC4ECF}"/>
              </a:ext>
            </a:extLst>
          </p:cNvPr>
          <p:cNvSpPr/>
          <p:nvPr/>
        </p:nvSpPr>
        <p:spPr>
          <a:xfrm>
            <a:off x="7395883" y="3666565"/>
            <a:ext cx="4267200" cy="5792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there an appropriate parametric test?</a:t>
            </a:r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C2CF1712-5CCB-154E-BAA6-72932E660DAE}"/>
              </a:ext>
            </a:extLst>
          </p:cNvPr>
          <p:cNvSpPr/>
          <p:nvPr/>
        </p:nvSpPr>
        <p:spPr>
          <a:xfrm>
            <a:off x="6463558" y="3827927"/>
            <a:ext cx="818401" cy="251012"/>
          </a:xfrm>
          <a:prstGeom prst="lef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64D984-00CB-F040-91D6-86E2A91D6BB7}"/>
              </a:ext>
            </a:extLst>
          </p:cNvPr>
          <p:cNvSpPr txBox="1"/>
          <p:nvPr/>
        </p:nvSpPr>
        <p:spPr>
          <a:xfrm>
            <a:off x="6653047" y="3588212"/>
            <a:ext cx="49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Yes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EDAE03F0-AC29-5746-B114-EE1ABE7F9E1E}"/>
                  </a:ext>
                </a:extLst>
              </p:cNvPr>
              <p:cNvSpPr/>
              <p:nvPr/>
            </p:nvSpPr>
            <p:spPr>
              <a:xfrm>
                <a:off x="3458386" y="3668898"/>
                <a:ext cx="2877670" cy="579278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Use it (e.g.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-squared test)</a:t>
                </a:r>
              </a:p>
            </p:txBody>
          </p:sp>
        </mc:Choice>
        <mc:Fallback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EDAE03F0-AC29-5746-B114-EE1ABE7F9E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386" y="3668898"/>
                <a:ext cx="2877670" cy="5792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Down Arrow 11">
            <a:extLst>
              <a:ext uri="{FF2B5EF4-FFF2-40B4-BE49-F238E27FC236}">
                <a16:creationId xmlns:a16="http://schemas.microsoft.com/office/drawing/2014/main" id="{95A9B3AB-72A4-6F47-8B65-C3E1CDA5F50C}"/>
              </a:ext>
            </a:extLst>
          </p:cNvPr>
          <p:cNvSpPr/>
          <p:nvPr/>
        </p:nvSpPr>
        <p:spPr>
          <a:xfrm>
            <a:off x="7611034" y="4347882"/>
            <a:ext cx="242047" cy="441613"/>
          </a:xfrm>
          <a:prstGeom prst="down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EA30C19-37C5-9F4B-814E-6D49E44A73F5}"/>
              </a:ext>
            </a:extLst>
          </p:cNvPr>
          <p:cNvSpPr txBox="1"/>
          <p:nvPr/>
        </p:nvSpPr>
        <p:spPr>
          <a:xfrm>
            <a:off x="7766380" y="4320011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No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B6D0259-2966-2F46-9032-89DF7DC71A59}"/>
              </a:ext>
            </a:extLst>
          </p:cNvPr>
          <p:cNvSpPr/>
          <p:nvPr/>
        </p:nvSpPr>
        <p:spPr>
          <a:xfrm>
            <a:off x="4195483" y="4890328"/>
            <a:ext cx="6275294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H</a:t>
            </a:r>
            <a:r>
              <a:rPr lang="en-US" baseline="-25000" dirty="0"/>
              <a:t>0/a</a:t>
            </a:r>
            <a:r>
              <a:rPr lang="en-US" dirty="0"/>
              <a:t> that A and B are from the same/different population(s)?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75997F-E5F5-8B40-AD4C-9B2FA681DFFB}"/>
              </a:ext>
            </a:extLst>
          </p:cNvPr>
          <p:cNvSpPr txBox="1"/>
          <p:nvPr/>
        </p:nvSpPr>
        <p:spPr>
          <a:xfrm>
            <a:off x="3558077" y="5006984"/>
            <a:ext cx="49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48" name="Bent Arrow 47">
            <a:extLst>
              <a:ext uri="{FF2B5EF4-FFF2-40B4-BE49-F238E27FC236}">
                <a16:creationId xmlns:a16="http://schemas.microsoft.com/office/drawing/2014/main" id="{7DD651FD-F09D-2645-917F-3AC444943818}"/>
              </a:ext>
            </a:extLst>
          </p:cNvPr>
          <p:cNvSpPr/>
          <p:nvPr/>
        </p:nvSpPr>
        <p:spPr>
          <a:xfrm rot="16200000" flipH="1">
            <a:off x="3495459" y="5216432"/>
            <a:ext cx="448273" cy="663387"/>
          </a:xfrm>
          <a:prstGeom prst="ben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B8CB123-CB9A-1043-B811-2FB1A3F36F78}"/>
              </a:ext>
            </a:extLst>
          </p:cNvPr>
          <p:cNvSpPr txBox="1"/>
          <p:nvPr/>
        </p:nvSpPr>
        <p:spPr>
          <a:xfrm>
            <a:off x="10614971" y="5004213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No</a:t>
            </a:r>
          </a:p>
        </p:txBody>
      </p:sp>
      <p:sp>
        <p:nvSpPr>
          <p:cNvPr id="50" name="Bent Arrow 49">
            <a:extLst>
              <a:ext uri="{FF2B5EF4-FFF2-40B4-BE49-F238E27FC236}">
                <a16:creationId xmlns:a16="http://schemas.microsoft.com/office/drawing/2014/main" id="{8988D440-BF19-9C43-8CCF-5A06A5D6CB8A}"/>
              </a:ext>
            </a:extLst>
          </p:cNvPr>
          <p:cNvSpPr/>
          <p:nvPr/>
        </p:nvSpPr>
        <p:spPr>
          <a:xfrm rot="5400000">
            <a:off x="10722528" y="5213661"/>
            <a:ext cx="448273" cy="663387"/>
          </a:xfrm>
          <a:prstGeom prst="ben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D752377-86A2-A84A-98B4-8A0DE26C139A}"/>
              </a:ext>
            </a:extLst>
          </p:cNvPr>
          <p:cNvSpPr/>
          <p:nvPr/>
        </p:nvSpPr>
        <p:spPr>
          <a:xfrm>
            <a:off x="2483084" y="5889172"/>
            <a:ext cx="2040254" cy="57927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Permutation test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14ADC64-2642-2442-81E2-CC41722A8739}"/>
                  </a:ext>
                </a:extLst>
              </p:cNvPr>
              <p:cNvSpPr txBox="1"/>
              <p:nvPr/>
            </p:nvSpPr>
            <p:spPr>
              <a:xfrm>
                <a:off x="4564475" y="5600884"/>
                <a:ext cx="313547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Mix A and B and compare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from permuted data to difference from original unpermuted data.</a:t>
                </a: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14ADC64-2642-2442-81E2-CC41722A8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475" y="5600884"/>
                <a:ext cx="3135475" cy="1200329"/>
              </a:xfrm>
              <a:prstGeom prst="rect">
                <a:avLst/>
              </a:prstGeom>
              <a:blipFill>
                <a:blip r:embed="rId4"/>
                <a:stretch>
                  <a:fillRect l="-1210" t="-2083" r="-1210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B357B2F0-3B29-CD4E-B58F-F2F783849568}"/>
                  </a:ext>
                </a:extLst>
              </p:cNvPr>
              <p:cNvSpPr/>
              <p:nvPr/>
            </p:nvSpPr>
            <p:spPr>
              <a:xfrm>
                <a:off x="3245225" y="422138"/>
                <a:ext cx="5316070" cy="768498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>
                    <a:solidFill>
                      <a:schemeClr val="tx1"/>
                    </a:solidFill>
                  </a:rPr>
                  <a:t>data A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⋯ 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  parameter(s)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b="0" dirty="0">
                    <a:solidFill>
                      <a:srgbClr val="FF0000"/>
                    </a:solidFill>
                  </a:rPr>
                  <a:t>data B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⋯ 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b="0" dirty="0">
                    <a:solidFill>
                      <a:srgbClr val="FF0000"/>
                    </a:solidFill>
                  </a:rPr>
                  <a:t>   parameter(s)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{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B357B2F0-3B29-CD4E-B58F-F2F7838495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225" y="422138"/>
                <a:ext cx="5316070" cy="768498"/>
              </a:xfrm>
              <a:prstGeom prst="roundRect">
                <a:avLst/>
              </a:prstGeom>
              <a:blipFill>
                <a:blip r:embed="rId5"/>
                <a:stretch>
                  <a:fillRect b="-158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8062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BAECC5F9-D59E-CC49-B719-4BA3B6DC4E4E}"/>
                  </a:ext>
                </a:extLst>
              </p:cNvPr>
              <p:cNvSpPr/>
              <p:nvPr/>
            </p:nvSpPr>
            <p:spPr>
              <a:xfrm>
                <a:off x="4269034" y="426130"/>
                <a:ext cx="2877671" cy="519953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>
                    <a:solidFill>
                      <a:schemeClr val="tx1"/>
                    </a:solidFill>
                  </a:rPr>
                  <a:t>data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⋯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]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BAECC5F9-D59E-CC49-B719-4BA3B6DC4E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034" y="426130"/>
                <a:ext cx="2877671" cy="519953"/>
              </a:xfrm>
              <a:prstGeom prst="roundRect">
                <a:avLst/>
              </a:prstGeom>
              <a:blipFill>
                <a:blip r:embed="rId2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3BCC41AD-1429-5F4D-842D-35CA5E15F5B5}"/>
              </a:ext>
            </a:extLst>
          </p:cNvPr>
          <p:cNvSpPr txBox="1"/>
          <p:nvPr/>
        </p:nvSpPr>
        <p:spPr>
          <a:xfrm>
            <a:off x="1124412" y="528335"/>
            <a:ext cx="2852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Describe a sample data set…</a:t>
            </a:r>
          </a:p>
        </p:txBody>
      </p:sp>
    </p:spTree>
    <p:extLst>
      <p:ext uri="{BB962C8B-B14F-4D97-AF65-F5344CB8AC3E}">
        <p14:creationId xmlns:p14="http://schemas.microsoft.com/office/powerpoint/2010/main" val="2188785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ABD0410-F6F5-4947-B4E0-D46936583ED3}"/>
              </a:ext>
            </a:extLst>
          </p:cNvPr>
          <p:cNvSpPr/>
          <p:nvPr/>
        </p:nvSpPr>
        <p:spPr>
          <a:xfrm>
            <a:off x="3245225" y="1309874"/>
            <a:ext cx="5316070" cy="582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Formulate null (H</a:t>
            </a:r>
            <a:r>
              <a:rPr lang="en-US" baseline="-25000" dirty="0"/>
              <a:t>0</a:t>
            </a:r>
            <a:r>
              <a:rPr lang="en-US" dirty="0"/>
              <a:t>) and alternative (H</a:t>
            </a:r>
            <a:r>
              <a:rPr lang="en-US" baseline="-25000" dirty="0"/>
              <a:t>a</a:t>
            </a:r>
            <a:r>
              <a:rPr lang="en-US" dirty="0"/>
              <a:t>) hypotheses.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82F4F61-6E03-A14C-BCE3-CF50CAAA984F}"/>
              </a:ext>
            </a:extLst>
          </p:cNvPr>
          <p:cNvSpPr/>
          <p:nvPr/>
        </p:nvSpPr>
        <p:spPr>
          <a:xfrm>
            <a:off x="2268070" y="2011830"/>
            <a:ext cx="7270377" cy="582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Assuming H</a:t>
            </a:r>
            <a:r>
              <a:rPr lang="en-US" b="1" i="1" baseline="-25000" dirty="0"/>
              <a:t>0</a:t>
            </a:r>
            <a:r>
              <a:rPr lang="en-US" b="1" i="1" dirty="0"/>
              <a:t> is true</a:t>
            </a:r>
            <a:r>
              <a:rPr lang="en-US" dirty="0"/>
              <a:t>, perform a test to decide whether or not to reject H</a:t>
            </a:r>
            <a:r>
              <a:rPr lang="en-US" baseline="-25000" dirty="0"/>
              <a:t>0</a:t>
            </a:r>
            <a:r>
              <a:rPr lang="en-US" dirty="0"/>
              <a:t>.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3C741CA-E81A-FF40-B316-CAB0B00F2594}"/>
              </a:ext>
            </a:extLst>
          </p:cNvPr>
          <p:cNvSpPr/>
          <p:nvPr/>
        </p:nvSpPr>
        <p:spPr>
          <a:xfrm>
            <a:off x="1653987" y="2711440"/>
            <a:ext cx="8498541" cy="582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Are you comparing means and are A and B normally distributed with similar variance?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4188D6-D0B5-AF47-A1AC-CAA6513A9564}"/>
              </a:ext>
            </a:extLst>
          </p:cNvPr>
          <p:cNvSpPr txBox="1"/>
          <p:nvPr/>
        </p:nvSpPr>
        <p:spPr>
          <a:xfrm>
            <a:off x="1047960" y="2762546"/>
            <a:ext cx="49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Yes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3C4A2F-9F54-8A48-A274-7D5DEDF17300}"/>
              </a:ext>
            </a:extLst>
          </p:cNvPr>
          <p:cNvSpPr txBox="1"/>
          <p:nvPr/>
        </p:nvSpPr>
        <p:spPr>
          <a:xfrm>
            <a:off x="10228731" y="275358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No</a:t>
            </a:r>
          </a:p>
        </p:txBody>
      </p:sp>
      <p:sp>
        <p:nvSpPr>
          <p:cNvPr id="25" name="Bent Arrow 24">
            <a:extLst>
              <a:ext uri="{FF2B5EF4-FFF2-40B4-BE49-F238E27FC236}">
                <a16:creationId xmlns:a16="http://schemas.microsoft.com/office/drawing/2014/main" id="{524053D9-BAC2-6545-A328-F2DF94073FAB}"/>
              </a:ext>
            </a:extLst>
          </p:cNvPr>
          <p:cNvSpPr/>
          <p:nvPr/>
        </p:nvSpPr>
        <p:spPr>
          <a:xfrm rot="16200000" flipH="1">
            <a:off x="985342" y="2971994"/>
            <a:ext cx="448273" cy="663387"/>
          </a:xfrm>
          <a:prstGeom prst="ben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ent Arrow 25">
            <a:extLst>
              <a:ext uri="{FF2B5EF4-FFF2-40B4-BE49-F238E27FC236}">
                <a16:creationId xmlns:a16="http://schemas.microsoft.com/office/drawing/2014/main" id="{B582ED65-DA45-1A42-82F4-682EA02160CC}"/>
              </a:ext>
            </a:extLst>
          </p:cNvPr>
          <p:cNvSpPr/>
          <p:nvPr/>
        </p:nvSpPr>
        <p:spPr>
          <a:xfrm rot="5400000">
            <a:off x="10336288" y="2963030"/>
            <a:ext cx="448273" cy="663387"/>
          </a:xfrm>
          <a:prstGeom prst="ben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2D9CF2AD-EE10-9943-8D5C-2269F9B662E2}"/>
                  </a:ext>
                </a:extLst>
              </p:cNvPr>
              <p:cNvSpPr/>
              <p:nvPr/>
            </p:nvSpPr>
            <p:spPr>
              <a:xfrm>
                <a:off x="564777" y="3663794"/>
                <a:ext cx="869577" cy="57927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-test</a:t>
                </a:r>
              </a:p>
            </p:txBody>
          </p:sp>
        </mc:Choice>
        <mc:Fallback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2D9CF2AD-EE10-9943-8D5C-2269F9B662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77" y="3663794"/>
                <a:ext cx="869577" cy="5792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A7373FA-D3F6-FA40-BB46-F20E3BBC4ECF}"/>
              </a:ext>
            </a:extLst>
          </p:cNvPr>
          <p:cNvSpPr/>
          <p:nvPr/>
        </p:nvSpPr>
        <p:spPr>
          <a:xfrm>
            <a:off x="7395883" y="3666565"/>
            <a:ext cx="4267200" cy="5792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there an appropriate parametric test?</a:t>
            </a:r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C2CF1712-5CCB-154E-BAA6-72932E660DAE}"/>
              </a:ext>
            </a:extLst>
          </p:cNvPr>
          <p:cNvSpPr/>
          <p:nvPr/>
        </p:nvSpPr>
        <p:spPr>
          <a:xfrm>
            <a:off x="6463558" y="3827927"/>
            <a:ext cx="818401" cy="251012"/>
          </a:xfrm>
          <a:prstGeom prst="lef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64D984-00CB-F040-91D6-86E2A91D6BB7}"/>
              </a:ext>
            </a:extLst>
          </p:cNvPr>
          <p:cNvSpPr txBox="1"/>
          <p:nvPr/>
        </p:nvSpPr>
        <p:spPr>
          <a:xfrm>
            <a:off x="6653047" y="3588212"/>
            <a:ext cx="49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Yes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EDAE03F0-AC29-5746-B114-EE1ABE7F9E1E}"/>
                  </a:ext>
                </a:extLst>
              </p:cNvPr>
              <p:cNvSpPr/>
              <p:nvPr/>
            </p:nvSpPr>
            <p:spPr>
              <a:xfrm>
                <a:off x="3458386" y="3668898"/>
                <a:ext cx="2877670" cy="579278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Use it (e.g.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-squared test)</a:t>
                </a:r>
              </a:p>
            </p:txBody>
          </p:sp>
        </mc:Choice>
        <mc:Fallback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EDAE03F0-AC29-5746-B114-EE1ABE7F9E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386" y="3668898"/>
                <a:ext cx="2877670" cy="5792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Down Arrow 11">
            <a:extLst>
              <a:ext uri="{FF2B5EF4-FFF2-40B4-BE49-F238E27FC236}">
                <a16:creationId xmlns:a16="http://schemas.microsoft.com/office/drawing/2014/main" id="{95A9B3AB-72A4-6F47-8B65-C3E1CDA5F50C}"/>
              </a:ext>
            </a:extLst>
          </p:cNvPr>
          <p:cNvSpPr/>
          <p:nvPr/>
        </p:nvSpPr>
        <p:spPr>
          <a:xfrm>
            <a:off x="7611034" y="4347882"/>
            <a:ext cx="242047" cy="441613"/>
          </a:xfrm>
          <a:prstGeom prst="down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EA30C19-37C5-9F4B-814E-6D49E44A73F5}"/>
              </a:ext>
            </a:extLst>
          </p:cNvPr>
          <p:cNvSpPr txBox="1"/>
          <p:nvPr/>
        </p:nvSpPr>
        <p:spPr>
          <a:xfrm>
            <a:off x="7766380" y="4320011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No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B6D0259-2966-2F46-9032-89DF7DC71A59}"/>
              </a:ext>
            </a:extLst>
          </p:cNvPr>
          <p:cNvSpPr/>
          <p:nvPr/>
        </p:nvSpPr>
        <p:spPr>
          <a:xfrm>
            <a:off x="4195483" y="4890328"/>
            <a:ext cx="6275294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H</a:t>
            </a:r>
            <a:r>
              <a:rPr lang="en-US" baseline="-25000" dirty="0"/>
              <a:t>0/a</a:t>
            </a:r>
            <a:r>
              <a:rPr lang="en-US" dirty="0"/>
              <a:t> that A and B are from the same/different population(s)?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75997F-E5F5-8B40-AD4C-9B2FA681DFFB}"/>
              </a:ext>
            </a:extLst>
          </p:cNvPr>
          <p:cNvSpPr txBox="1"/>
          <p:nvPr/>
        </p:nvSpPr>
        <p:spPr>
          <a:xfrm>
            <a:off x="3558077" y="5006984"/>
            <a:ext cx="49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48" name="Bent Arrow 47">
            <a:extLst>
              <a:ext uri="{FF2B5EF4-FFF2-40B4-BE49-F238E27FC236}">
                <a16:creationId xmlns:a16="http://schemas.microsoft.com/office/drawing/2014/main" id="{7DD651FD-F09D-2645-917F-3AC444943818}"/>
              </a:ext>
            </a:extLst>
          </p:cNvPr>
          <p:cNvSpPr/>
          <p:nvPr/>
        </p:nvSpPr>
        <p:spPr>
          <a:xfrm rot="16200000" flipH="1">
            <a:off x="3495459" y="5216432"/>
            <a:ext cx="448273" cy="663387"/>
          </a:xfrm>
          <a:prstGeom prst="ben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B8CB123-CB9A-1043-B811-2FB1A3F36F78}"/>
              </a:ext>
            </a:extLst>
          </p:cNvPr>
          <p:cNvSpPr txBox="1"/>
          <p:nvPr/>
        </p:nvSpPr>
        <p:spPr>
          <a:xfrm>
            <a:off x="10614971" y="5004213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No</a:t>
            </a:r>
          </a:p>
        </p:txBody>
      </p:sp>
      <p:sp>
        <p:nvSpPr>
          <p:cNvPr id="50" name="Bent Arrow 49">
            <a:extLst>
              <a:ext uri="{FF2B5EF4-FFF2-40B4-BE49-F238E27FC236}">
                <a16:creationId xmlns:a16="http://schemas.microsoft.com/office/drawing/2014/main" id="{8988D440-BF19-9C43-8CCF-5A06A5D6CB8A}"/>
              </a:ext>
            </a:extLst>
          </p:cNvPr>
          <p:cNvSpPr/>
          <p:nvPr/>
        </p:nvSpPr>
        <p:spPr>
          <a:xfrm rot="5400000">
            <a:off x="10722528" y="5213661"/>
            <a:ext cx="448273" cy="663387"/>
          </a:xfrm>
          <a:prstGeom prst="ben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D752377-86A2-A84A-98B4-8A0DE26C139A}"/>
              </a:ext>
            </a:extLst>
          </p:cNvPr>
          <p:cNvSpPr/>
          <p:nvPr/>
        </p:nvSpPr>
        <p:spPr>
          <a:xfrm>
            <a:off x="2483084" y="5889172"/>
            <a:ext cx="2040254" cy="57927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Permutation test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3ED02781-92CE-D44E-B3B0-D8DC256EA387}"/>
              </a:ext>
            </a:extLst>
          </p:cNvPr>
          <p:cNvSpPr/>
          <p:nvPr/>
        </p:nvSpPr>
        <p:spPr>
          <a:xfrm>
            <a:off x="8364071" y="5866289"/>
            <a:ext cx="3299012" cy="6463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Bootstrap confidence 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8D34EA4-45B5-5448-82B4-F812596289DF}"/>
                  </a:ext>
                </a:extLst>
              </p:cNvPr>
              <p:cNvSpPr txBox="1"/>
              <p:nvPr/>
            </p:nvSpPr>
            <p:spPr>
              <a:xfrm>
                <a:off x="5228595" y="5589289"/>
                <a:ext cx="313547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Build distributions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from bootstrapped data sets in order to estimate confidence intervals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8D34EA4-45B5-5448-82B4-F81259628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595" y="5589289"/>
                <a:ext cx="3135476" cy="1200329"/>
              </a:xfrm>
              <a:prstGeom prst="rect">
                <a:avLst/>
              </a:prstGeom>
              <a:blipFill>
                <a:blip r:embed="rId4"/>
                <a:stretch>
                  <a:fillRect l="-1613" t="-2083" r="-403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4C925435-2AAA-6B4D-8FC7-59BC46AA3776}"/>
                  </a:ext>
                </a:extLst>
              </p:cNvPr>
              <p:cNvSpPr/>
              <p:nvPr/>
            </p:nvSpPr>
            <p:spPr>
              <a:xfrm>
                <a:off x="3245225" y="422138"/>
                <a:ext cx="5316070" cy="768498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>
                    <a:solidFill>
                      <a:schemeClr val="tx1"/>
                    </a:solidFill>
                  </a:rPr>
                  <a:t>data A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⋯ 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  parameter(s)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b="0" dirty="0">
                    <a:solidFill>
                      <a:srgbClr val="FF0000"/>
                    </a:solidFill>
                  </a:rPr>
                  <a:t>data B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⋯ 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b="0" dirty="0">
                    <a:solidFill>
                      <a:srgbClr val="FF0000"/>
                    </a:solidFill>
                  </a:rPr>
                  <a:t>   parameter(s)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{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4C925435-2AAA-6B4D-8FC7-59BC46AA37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225" y="422138"/>
                <a:ext cx="5316070" cy="768498"/>
              </a:xfrm>
              <a:prstGeom prst="roundRect">
                <a:avLst/>
              </a:prstGeom>
              <a:blipFill>
                <a:blip r:embed="rId5"/>
                <a:stretch>
                  <a:fillRect b="-158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8777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ABD0410-F6F5-4947-B4E0-D46936583ED3}"/>
              </a:ext>
            </a:extLst>
          </p:cNvPr>
          <p:cNvSpPr/>
          <p:nvPr/>
        </p:nvSpPr>
        <p:spPr>
          <a:xfrm>
            <a:off x="3245225" y="1309874"/>
            <a:ext cx="5316070" cy="582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Formulate null (H</a:t>
            </a:r>
            <a:r>
              <a:rPr lang="en-US" baseline="-25000" dirty="0"/>
              <a:t>0</a:t>
            </a:r>
            <a:r>
              <a:rPr lang="en-US" dirty="0"/>
              <a:t>) and alternative (H</a:t>
            </a:r>
            <a:r>
              <a:rPr lang="en-US" baseline="-25000" dirty="0"/>
              <a:t>a</a:t>
            </a:r>
            <a:r>
              <a:rPr lang="en-US" dirty="0"/>
              <a:t>) hypotheses.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82F4F61-6E03-A14C-BCE3-CF50CAAA984F}"/>
              </a:ext>
            </a:extLst>
          </p:cNvPr>
          <p:cNvSpPr/>
          <p:nvPr/>
        </p:nvSpPr>
        <p:spPr>
          <a:xfrm>
            <a:off x="2268070" y="2011830"/>
            <a:ext cx="7270377" cy="582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Assuming H</a:t>
            </a:r>
            <a:r>
              <a:rPr lang="en-US" b="1" i="1" baseline="-25000" dirty="0"/>
              <a:t>0</a:t>
            </a:r>
            <a:r>
              <a:rPr lang="en-US" b="1" i="1" dirty="0"/>
              <a:t> is true</a:t>
            </a:r>
            <a:r>
              <a:rPr lang="en-US" dirty="0"/>
              <a:t>, perform a test to decide whether or not to reject H</a:t>
            </a:r>
            <a:r>
              <a:rPr lang="en-US" baseline="-25000" dirty="0"/>
              <a:t>0</a:t>
            </a:r>
            <a:r>
              <a:rPr lang="en-US" dirty="0"/>
              <a:t>.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3C741CA-E81A-FF40-B316-CAB0B00F2594}"/>
              </a:ext>
            </a:extLst>
          </p:cNvPr>
          <p:cNvSpPr/>
          <p:nvPr/>
        </p:nvSpPr>
        <p:spPr>
          <a:xfrm>
            <a:off x="1653987" y="2711440"/>
            <a:ext cx="8498541" cy="582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Are you comparing means and are A and B normally distributed with similar variance?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4188D6-D0B5-AF47-A1AC-CAA6513A9564}"/>
              </a:ext>
            </a:extLst>
          </p:cNvPr>
          <p:cNvSpPr txBox="1"/>
          <p:nvPr/>
        </p:nvSpPr>
        <p:spPr>
          <a:xfrm>
            <a:off x="1047960" y="2762546"/>
            <a:ext cx="49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Yes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3C4A2F-9F54-8A48-A274-7D5DEDF17300}"/>
              </a:ext>
            </a:extLst>
          </p:cNvPr>
          <p:cNvSpPr txBox="1"/>
          <p:nvPr/>
        </p:nvSpPr>
        <p:spPr>
          <a:xfrm>
            <a:off x="10228731" y="275358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No</a:t>
            </a:r>
          </a:p>
        </p:txBody>
      </p:sp>
      <p:sp>
        <p:nvSpPr>
          <p:cNvPr id="25" name="Bent Arrow 24">
            <a:extLst>
              <a:ext uri="{FF2B5EF4-FFF2-40B4-BE49-F238E27FC236}">
                <a16:creationId xmlns:a16="http://schemas.microsoft.com/office/drawing/2014/main" id="{524053D9-BAC2-6545-A328-F2DF94073FAB}"/>
              </a:ext>
            </a:extLst>
          </p:cNvPr>
          <p:cNvSpPr/>
          <p:nvPr/>
        </p:nvSpPr>
        <p:spPr>
          <a:xfrm rot="16200000" flipH="1">
            <a:off x="985342" y="2971994"/>
            <a:ext cx="448273" cy="663387"/>
          </a:xfrm>
          <a:prstGeom prst="ben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ent Arrow 25">
            <a:extLst>
              <a:ext uri="{FF2B5EF4-FFF2-40B4-BE49-F238E27FC236}">
                <a16:creationId xmlns:a16="http://schemas.microsoft.com/office/drawing/2014/main" id="{B582ED65-DA45-1A42-82F4-682EA02160CC}"/>
              </a:ext>
            </a:extLst>
          </p:cNvPr>
          <p:cNvSpPr/>
          <p:nvPr/>
        </p:nvSpPr>
        <p:spPr>
          <a:xfrm rot="5400000">
            <a:off x="10336288" y="2963030"/>
            <a:ext cx="448273" cy="663387"/>
          </a:xfrm>
          <a:prstGeom prst="ben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2D9CF2AD-EE10-9943-8D5C-2269F9B662E2}"/>
                  </a:ext>
                </a:extLst>
              </p:cNvPr>
              <p:cNvSpPr/>
              <p:nvPr/>
            </p:nvSpPr>
            <p:spPr>
              <a:xfrm>
                <a:off x="564777" y="3663794"/>
                <a:ext cx="869577" cy="57927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-test</a:t>
                </a:r>
              </a:p>
            </p:txBody>
          </p:sp>
        </mc:Choice>
        <mc:Fallback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2D9CF2AD-EE10-9943-8D5C-2269F9B662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77" y="3663794"/>
                <a:ext cx="869577" cy="5792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A7373FA-D3F6-FA40-BB46-F20E3BBC4ECF}"/>
              </a:ext>
            </a:extLst>
          </p:cNvPr>
          <p:cNvSpPr/>
          <p:nvPr/>
        </p:nvSpPr>
        <p:spPr>
          <a:xfrm>
            <a:off x="7395883" y="3666565"/>
            <a:ext cx="4267200" cy="5792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there an appropriate parametric test?</a:t>
            </a:r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C2CF1712-5CCB-154E-BAA6-72932E660DAE}"/>
              </a:ext>
            </a:extLst>
          </p:cNvPr>
          <p:cNvSpPr/>
          <p:nvPr/>
        </p:nvSpPr>
        <p:spPr>
          <a:xfrm>
            <a:off x="6463558" y="3827927"/>
            <a:ext cx="818401" cy="251012"/>
          </a:xfrm>
          <a:prstGeom prst="lef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64D984-00CB-F040-91D6-86E2A91D6BB7}"/>
              </a:ext>
            </a:extLst>
          </p:cNvPr>
          <p:cNvSpPr txBox="1"/>
          <p:nvPr/>
        </p:nvSpPr>
        <p:spPr>
          <a:xfrm>
            <a:off x="6653047" y="3588212"/>
            <a:ext cx="49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Yes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EDAE03F0-AC29-5746-B114-EE1ABE7F9E1E}"/>
                  </a:ext>
                </a:extLst>
              </p:cNvPr>
              <p:cNvSpPr/>
              <p:nvPr/>
            </p:nvSpPr>
            <p:spPr>
              <a:xfrm>
                <a:off x="3458386" y="3668898"/>
                <a:ext cx="2877670" cy="579278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Use it (e.g.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-squared test)</a:t>
                </a:r>
              </a:p>
            </p:txBody>
          </p:sp>
        </mc:Choice>
        <mc:Fallback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EDAE03F0-AC29-5746-B114-EE1ABE7F9E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386" y="3668898"/>
                <a:ext cx="2877670" cy="5792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Down Arrow 11">
            <a:extLst>
              <a:ext uri="{FF2B5EF4-FFF2-40B4-BE49-F238E27FC236}">
                <a16:creationId xmlns:a16="http://schemas.microsoft.com/office/drawing/2014/main" id="{95A9B3AB-72A4-6F47-8B65-C3E1CDA5F50C}"/>
              </a:ext>
            </a:extLst>
          </p:cNvPr>
          <p:cNvSpPr/>
          <p:nvPr/>
        </p:nvSpPr>
        <p:spPr>
          <a:xfrm>
            <a:off x="7611034" y="4347882"/>
            <a:ext cx="242047" cy="441613"/>
          </a:xfrm>
          <a:prstGeom prst="down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EA30C19-37C5-9F4B-814E-6D49E44A73F5}"/>
              </a:ext>
            </a:extLst>
          </p:cNvPr>
          <p:cNvSpPr txBox="1"/>
          <p:nvPr/>
        </p:nvSpPr>
        <p:spPr>
          <a:xfrm>
            <a:off x="7766380" y="4320011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No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B6D0259-2966-2F46-9032-89DF7DC71A59}"/>
              </a:ext>
            </a:extLst>
          </p:cNvPr>
          <p:cNvSpPr/>
          <p:nvPr/>
        </p:nvSpPr>
        <p:spPr>
          <a:xfrm>
            <a:off x="4195483" y="4890328"/>
            <a:ext cx="6275294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H</a:t>
            </a:r>
            <a:r>
              <a:rPr lang="en-US" baseline="-25000" dirty="0"/>
              <a:t>0/a</a:t>
            </a:r>
            <a:r>
              <a:rPr lang="en-US" dirty="0"/>
              <a:t> that A and B are from the same/different population(s)?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75997F-E5F5-8B40-AD4C-9B2FA681DFFB}"/>
              </a:ext>
            </a:extLst>
          </p:cNvPr>
          <p:cNvSpPr txBox="1"/>
          <p:nvPr/>
        </p:nvSpPr>
        <p:spPr>
          <a:xfrm>
            <a:off x="3558077" y="5006984"/>
            <a:ext cx="49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48" name="Bent Arrow 47">
            <a:extLst>
              <a:ext uri="{FF2B5EF4-FFF2-40B4-BE49-F238E27FC236}">
                <a16:creationId xmlns:a16="http://schemas.microsoft.com/office/drawing/2014/main" id="{7DD651FD-F09D-2645-917F-3AC444943818}"/>
              </a:ext>
            </a:extLst>
          </p:cNvPr>
          <p:cNvSpPr/>
          <p:nvPr/>
        </p:nvSpPr>
        <p:spPr>
          <a:xfrm rot="16200000" flipH="1">
            <a:off x="3495459" y="5216432"/>
            <a:ext cx="448273" cy="663387"/>
          </a:xfrm>
          <a:prstGeom prst="ben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B8CB123-CB9A-1043-B811-2FB1A3F36F78}"/>
              </a:ext>
            </a:extLst>
          </p:cNvPr>
          <p:cNvSpPr txBox="1"/>
          <p:nvPr/>
        </p:nvSpPr>
        <p:spPr>
          <a:xfrm>
            <a:off x="10614971" y="5004213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No</a:t>
            </a:r>
          </a:p>
        </p:txBody>
      </p:sp>
      <p:sp>
        <p:nvSpPr>
          <p:cNvPr id="50" name="Bent Arrow 49">
            <a:extLst>
              <a:ext uri="{FF2B5EF4-FFF2-40B4-BE49-F238E27FC236}">
                <a16:creationId xmlns:a16="http://schemas.microsoft.com/office/drawing/2014/main" id="{8988D440-BF19-9C43-8CCF-5A06A5D6CB8A}"/>
              </a:ext>
            </a:extLst>
          </p:cNvPr>
          <p:cNvSpPr/>
          <p:nvPr/>
        </p:nvSpPr>
        <p:spPr>
          <a:xfrm rot="5400000">
            <a:off x="10722528" y="5213661"/>
            <a:ext cx="448273" cy="663387"/>
          </a:xfrm>
          <a:prstGeom prst="ben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D752377-86A2-A84A-98B4-8A0DE26C139A}"/>
              </a:ext>
            </a:extLst>
          </p:cNvPr>
          <p:cNvSpPr/>
          <p:nvPr/>
        </p:nvSpPr>
        <p:spPr>
          <a:xfrm>
            <a:off x="2483084" y="5889172"/>
            <a:ext cx="2040254" cy="57927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Permutation test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3ED02781-92CE-D44E-B3B0-D8DC256EA387}"/>
              </a:ext>
            </a:extLst>
          </p:cNvPr>
          <p:cNvSpPr/>
          <p:nvPr/>
        </p:nvSpPr>
        <p:spPr>
          <a:xfrm>
            <a:off x="8364071" y="5866289"/>
            <a:ext cx="3299012" cy="6463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Bootstrap confidence intervals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33DE47D-72EE-724C-AB82-25BAE8EA6654}"/>
              </a:ext>
            </a:extLst>
          </p:cNvPr>
          <p:cNvSpPr/>
          <p:nvPr/>
        </p:nvSpPr>
        <p:spPr>
          <a:xfrm>
            <a:off x="394447" y="4817366"/>
            <a:ext cx="11438965" cy="1825481"/>
          </a:xfrm>
          <a:prstGeom prst="roundRect">
            <a:avLst/>
          </a:prstGeom>
          <a:noFill/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D73FD5-D51E-6543-AA1B-5962C91969B3}"/>
              </a:ext>
            </a:extLst>
          </p:cNvPr>
          <p:cNvSpPr txBox="1"/>
          <p:nvPr/>
        </p:nvSpPr>
        <p:spPr>
          <a:xfrm>
            <a:off x="429546" y="4876766"/>
            <a:ext cx="29418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Kolmogorov-Smirnov test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Wilcoxon-Mann-Whitney test</a:t>
            </a:r>
          </a:p>
          <a:p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etc.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E0B948BC-6C11-2149-AC3D-CAE8A848C526}"/>
                  </a:ext>
                </a:extLst>
              </p:cNvPr>
              <p:cNvSpPr/>
              <p:nvPr/>
            </p:nvSpPr>
            <p:spPr>
              <a:xfrm>
                <a:off x="3245225" y="422138"/>
                <a:ext cx="5316070" cy="768498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>
                    <a:solidFill>
                      <a:schemeClr val="tx1"/>
                    </a:solidFill>
                  </a:rPr>
                  <a:t>data A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⋯ 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  parameter(s)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b="0" dirty="0">
                    <a:solidFill>
                      <a:srgbClr val="FF0000"/>
                    </a:solidFill>
                  </a:rPr>
                  <a:t>data B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⋯ 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b="0" dirty="0">
                    <a:solidFill>
                      <a:srgbClr val="FF0000"/>
                    </a:solidFill>
                  </a:rPr>
                  <a:t>   parameter(s)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{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E0B948BC-6C11-2149-AC3D-CAE8A848C5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225" y="422138"/>
                <a:ext cx="5316070" cy="768498"/>
              </a:xfrm>
              <a:prstGeom prst="roundRect">
                <a:avLst/>
              </a:prstGeom>
              <a:blipFill>
                <a:blip r:embed="rId4"/>
                <a:stretch>
                  <a:fillRect b="-158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5315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6A9A234-F5F2-7F40-BA4C-FA330BD59756}"/>
              </a:ext>
            </a:extLst>
          </p:cNvPr>
          <p:cNvSpPr txBox="1"/>
          <p:nvPr/>
        </p:nvSpPr>
        <p:spPr>
          <a:xfrm>
            <a:off x="2578324" y="1016083"/>
            <a:ext cx="49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F6D356-C1AD-CE44-A43B-CC0BB2B691A5}"/>
              </a:ext>
            </a:extLst>
          </p:cNvPr>
          <p:cNvSpPr txBox="1"/>
          <p:nvPr/>
        </p:nvSpPr>
        <p:spPr>
          <a:xfrm>
            <a:off x="8636546" y="1016083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No</a:t>
            </a:r>
          </a:p>
        </p:txBody>
      </p:sp>
      <p:sp>
        <p:nvSpPr>
          <p:cNvPr id="2" name="Bent Arrow 1">
            <a:extLst>
              <a:ext uri="{FF2B5EF4-FFF2-40B4-BE49-F238E27FC236}">
                <a16:creationId xmlns:a16="http://schemas.microsoft.com/office/drawing/2014/main" id="{3A867EAA-F28F-AE42-8161-CEFE8E871021}"/>
              </a:ext>
            </a:extLst>
          </p:cNvPr>
          <p:cNvSpPr/>
          <p:nvPr/>
        </p:nvSpPr>
        <p:spPr>
          <a:xfrm rot="16200000" flipH="1">
            <a:off x="2514586" y="629377"/>
            <a:ext cx="448273" cy="1855697"/>
          </a:xfrm>
          <a:prstGeom prst="ben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Bent Arrow 31">
            <a:extLst>
              <a:ext uri="{FF2B5EF4-FFF2-40B4-BE49-F238E27FC236}">
                <a16:creationId xmlns:a16="http://schemas.microsoft.com/office/drawing/2014/main" id="{492DE020-8CB6-AE45-8FCF-8681099CE8C6}"/>
              </a:ext>
            </a:extLst>
          </p:cNvPr>
          <p:cNvSpPr/>
          <p:nvPr/>
        </p:nvSpPr>
        <p:spPr>
          <a:xfrm rot="5400000">
            <a:off x="8704714" y="490423"/>
            <a:ext cx="448273" cy="2133603"/>
          </a:xfrm>
          <a:prstGeom prst="ben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F406C11-677A-7148-964E-F531FAAD7BCC}"/>
              </a:ext>
            </a:extLst>
          </p:cNvPr>
          <p:cNvSpPr/>
          <p:nvPr/>
        </p:nvSpPr>
        <p:spPr>
          <a:xfrm>
            <a:off x="3750056" y="1025385"/>
            <a:ext cx="4043047" cy="798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Are the data reasonably described by a parametric probability distribution?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BAECC5F9-D59E-CC49-B719-4BA3B6DC4E4E}"/>
                  </a:ext>
                </a:extLst>
              </p:cNvPr>
              <p:cNvSpPr/>
              <p:nvPr/>
            </p:nvSpPr>
            <p:spPr>
              <a:xfrm>
                <a:off x="4269034" y="426130"/>
                <a:ext cx="2877671" cy="519953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>
                    <a:solidFill>
                      <a:schemeClr val="tx1"/>
                    </a:solidFill>
                  </a:rPr>
                  <a:t>data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⋯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]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BAECC5F9-D59E-CC49-B719-4BA3B6DC4E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034" y="426130"/>
                <a:ext cx="2877671" cy="519953"/>
              </a:xfrm>
              <a:prstGeom prst="roundRect">
                <a:avLst/>
              </a:prstGeom>
              <a:blipFill>
                <a:blip r:embed="rId2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7758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6A9A234-F5F2-7F40-BA4C-FA330BD59756}"/>
              </a:ext>
            </a:extLst>
          </p:cNvPr>
          <p:cNvSpPr txBox="1"/>
          <p:nvPr/>
        </p:nvSpPr>
        <p:spPr>
          <a:xfrm>
            <a:off x="2578324" y="1016083"/>
            <a:ext cx="49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F6D356-C1AD-CE44-A43B-CC0BB2B691A5}"/>
              </a:ext>
            </a:extLst>
          </p:cNvPr>
          <p:cNvSpPr txBox="1"/>
          <p:nvPr/>
        </p:nvSpPr>
        <p:spPr>
          <a:xfrm>
            <a:off x="8636546" y="1016083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No</a:t>
            </a:r>
          </a:p>
        </p:txBody>
      </p:sp>
      <p:sp>
        <p:nvSpPr>
          <p:cNvPr id="2" name="Bent Arrow 1">
            <a:extLst>
              <a:ext uri="{FF2B5EF4-FFF2-40B4-BE49-F238E27FC236}">
                <a16:creationId xmlns:a16="http://schemas.microsoft.com/office/drawing/2014/main" id="{3A867EAA-F28F-AE42-8161-CEFE8E871021}"/>
              </a:ext>
            </a:extLst>
          </p:cNvPr>
          <p:cNvSpPr/>
          <p:nvPr/>
        </p:nvSpPr>
        <p:spPr>
          <a:xfrm rot="16200000" flipH="1">
            <a:off x="2514586" y="629377"/>
            <a:ext cx="448273" cy="1855697"/>
          </a:xfrm>
          <a:prstGeom prst="ben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Bent Arrow 31">
            <a:extLst>
              <a:ext uri="{FF2B5EF4-FFF2-40B4-BE49-F238E27FC236}">
                <a16:creationId xmlns:a16="http://schemas.microsoft.com/office/drawing/2014/main" id="{492DE020-8CB6-AE45-8FCF-8681099CE8C6}"/>
              </a:ext>
            </a:extLst>
          </p:cNvPr>
          <p:cNvSpPr/>
          <p:nvPr/>
        </p:nvSpPr>
        <p:spPr>
          <a:xfrm rot="5400000">
            <a:off x="8704714" y="490423"/>
            <a:ext cx="448273" cy="2133603"/>
          </a:xfrm>
          <a:prstGeom prst="ben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F406C11-677A-7148-964E-F531FAAD7BCC}"/>
              </a:ext>
            </a:extLst>
          </p:cNvPr>
          <p:cNvSpPr/>
          <p:nvPr/>
        </p:nvSpPr>
        <p:spPr>
          <a:xfrm>
            <a:off x="3750056" y="1025385"/>
            <a:ext cx="4043047" cy="798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Are the data reasonably described by a parametric probability distribution?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7B9D804-A43D-5C40-8D33-86450EDCE653}"/>
              </a:ext>
            </a:extLst>
          </p:cNvPr>
          <p:cNvSpPr/>
          <p:nvPr/>
        </p:nvSpPr>
        <p:spPr>
          <a:xfrm>
            <a:off x="8139958" y="1859827"/>
            <a:ext cx="3390200" cy="7985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Use sample mean, variance, etc. to describe data.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857DA398-A4A4-C04F-A6BC-0539BF1CED13}"/>
              </a:ext>
            </a:extLst>
          </p:cNvPr>
          <p:cNvSpPr/>
          <p:nvPr/>
        </p:nvSpPr>
        <p:spPr>
          <a:xfrm>
            <a:off x="707706" y="1859827"/>
            <a:ext cx="2439338" cy="5754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Which distribution?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BAECC5F9-D59E-CC49-B719-4BA3B6DC4E4E}"/>
                  </a:ext>
                </a:extLst>
              </p:cNvPr>
              <p:cNvSpPr/>
              <p:nvPr/>
            </p:nvSpPr>
            <p:spPr>
              <a:xfrm>
                <a:off x="4269034" y="426130"/>
                <a:ext cx="2877671" cy="519953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>
                    <a:solidFill>
                      <a:schemeClr val="tx1"/>
                    </a:solidFill>
                  </a:rPr>
                  <a:t>data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⋯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]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BAECC5F9-D59E-CC49-B719-4BA3B6DC4E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034" y="426130"/>
                <a:ext cx="2877671" cy="519953"/>
              </a:xfrm>
              <a:prstGeom prst="roundRect">
                <a:avLst/>
              </a:prstGeom>
              <a:blipFill>
                <a:blip r:embed="rId2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E273A96-39C2-DB45-97F7-63D7561227D1}"/>
                  </a:ext>
                </a:extLst>
              </p:cNvPr>
              <p:cNvSpPr txBox="1"/>
              <p:nvPr/>
            </p:nvSpPr>
            <p:spPr>
              <a:xfrm>
                <a:off x="1036233" y="2513716"/>
                <a:ext cx="178228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𝑛𝑜𝑟𝑚𝑎𝑙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𝑒𝑥𝑝𝑜𝑛𝑒𝑛𝑡𝑖𝑎𝑙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𝑏𝑖𝑛𝑜𝑚𝑖𝑎𝑙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𝑝𝑜𝑖𝑠𝑠𝑜𝑛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E273A96-39C2-DB45-97F7-63D7561227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233" y="2513716"/>
                <a:ext cx="1782283" cy="1200329"/>
              </a:xfrm>
              <a:prstGeom prst="rect">
                <a:avLst/>
              </a:prstGeom>
              <a:blipFill>
                <a:blip r:embed="rId3"/>
                <a:stretch>
                  <a:fillRect b="-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7993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6A9A234-F5F2-7F40-BA4C-FA330BD59756}"/>
              </a:ext>
            </a:extLst>
          </p:cNvPr>
          <p:cNvSpPr txBox="1"/>
          <p:nvPr/>
        </p:nvSpPr>
        <p:spPr>
          <a:xfrm>
            <a:off x="2578324" y="1016083"/>
            <a:ext cx="49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F6D356-C1AD-CE44-A43B-CC0BB2B691A5}"/>
              </a:ext>
            </a:extLst>
          </p:cNvPr>
          <p:cNvSpPr txBox="1"/>
          <p:nvPr/>
        </p:nvSpPr>
        <p:spPr>
          <a:xfrm>
            <a:off x="8636546" y="1016083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No</a:t>
            </a:r>
          </a:p>
        </p:txBody>
      </p:sp>
      <p:sp>
        <p:nvSpPr>
          <p:cNvPr id="2" name="Bent Arrow 1">
            <a:extLst>
              <a:ext uri="{FF2B5EF4-FFF2-40B4-BE49-F238E27FC236}">
                <a16:creationId xmlns:a16="http://schemas.microsoft.com/office/drawing/2014/main" id="{3A867EAA-F28F-AE42-8161-CEFE8E871021}"/>
              </a:ext>
            </a:extLst>
          </p:cNvPr>
          <p:cNvSpPr/>
          <p:nvPr/>
        </p:nvSpPr>
        <p:spPr>
          <a:xfrm rot="16200000" flipH="1">
            <a:off x="2514586" y="629377"/>
            <a:ext cx="448273" cy="1855697"/>
          </a:xfrm>
          <a:prstGeom prst="ben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Bent Arrow 31">
            <a:extLst>
              <a:ext uri="{FF2B5EF4-FFF2-40B4-BE49-F238E27FC236}">
                <a16:creationId xmlns:a16="http://schemas.microsoft.com/office/drawing/2014/main" id="{492DE020-8CB6-AE45-8FCF-8681099CE8C6}"/>
              </a:ext>
            </a:extLst>
          </p:cNvPr>
          <p:cNvSpPr/>
          <p:nvPr/>
        </p:nvSpPr>
        <p:spPr>
          <a:xfrm rot="5400000">
            <a:off x="8704714" y="490423"/>
            <a:ext cx="448273" cy="2133603"/>
          </a:xfrm>
          <a:prstGeom prst="ben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F406C11-677A-7148-964E-F531FAAD7BCC}"/>
              </a:ext>
            </a:extLst>
          </p:cNvPr>
          <p:cNvSpPr/>
          <p:nvPr/>
        </p:nvSpPr>
        <p:spPr>
          <a:xfrm>
            <a:off x="3750056" y="1025385"/>
            <a:ext cx="4043047" cy="798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Are the data reasonably described by a parametric probability distribution?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7B9D804-A43D-5C40-8D33-86450EDCE653}"/>
              </a:ext>
            </a:extLst>
          </p:cNvPr>
          <p:cNvSpPr/>
          <p:nvPr/>
        </p:nvSpPr>
        <p:spPr>
          <a:xfrm>
            <a:off x="8139958" y="1859827"/>
            <a:ext cx="3390200" cy="7985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Use sample mean, variance, etc. to describe data.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857DA398-A4A4-C04F-A6BC-0539BF1CED13}"/>
              </a:ext>
            </a:extLst>
          </p:cNvPr>
          <p:cNvSpPr/>
          <p:nvPr/>
        </p:nvSpPr>
        <p:spPr>
          <a:xfrm>
            <a:off x="707706" y="1859827"/>
            <a:ext cx="2439338" cy="5754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Which distribution?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794BF0C0-DF3C-2846-8DFF-64D00D8A26E2}"/>
              </a:ext>
            </a:extLst>
          </p:cNvPr>
          <p:cNvSpPr/>
          <p:nvPr/>
        </p:nvSpPr>
        <p:spPr>
          <a:xfrm>
            <a:off x="671868" y="2513715"/>
            <a:ext cx="3559475" cy="11255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What is the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maximum likelihood estimate (MLE)</a:t>
            </a:r>
            <a:r>
              <a:rPr lang="en-US" dirty="0">
                <a:solidFill>
                  <a:schemeClr val="tx1"/>
                </a:solidFill>
              </a:rPr>
              <a:t> for the distribution parameters? i.e. Your best guess.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BAECC5F9-D59E-CC49-B719-4BA3B6DC4E4E}"/>
                  </a:ext>
                </a:extLst>
              </p:cNvPr>
              <p:cNvSpPr/>
              <p:nvPr/>
            </p:nvSpPr>
            <p:spPr>
              <a:xfrm>
                <a:off x="4269034" y="426130"/>
                <a:ext cx="2877671" cy="519953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>
                    <a:solidFill>
                      <a:schemeClr val="tx1"/>
                    </a:solidFill>
                  </a:rPr>
                  <a:t>data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⋯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]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BAECC5F9-D59E-CC49-B719-4BA3B6DC4E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034" y="426130"/>
                <a:ext cx="2877671" cy="519953"/>
              </a:xfrm>
              <a:prstGeom prst="roundRect">
                <a:avLst/>
              </a:prstGeom>
              <a:blipFill>
                <a:blip r:embed="rId2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23D5A58-7235-7140-89DF-6DF00E850E5F}"/>
                  </a:ext>
                </a:extLst>
              </p:cNvPr>
              <p:cNvSpPr txBox="1"/>
              <p:nvPr/>
            </p:nvSpPr>
            <p:spPr>
              <a:xfrm>
                <a:off x="796041" y="3717772"/>
                <a:ext cx="4559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en-US" b="0" i="0" dirty="0" err="1">
                    <a:latin typeface="Courier" pitchFamily="2" charset="0"/>
                    <a:ea typeface="Cambria Math" panose="02040503050406030204" pitchFamily="18" charset="0"/>
                  </a:rPr>
                  <a:t>,</a:t>
                </a: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b="0" i="0" dirty="0">
                    <a:latin typeface="Courier" pitchFamily="2" charset="0"/>
                    <a:ea typeface="Cambria Math" panose="02040503050406030204" pitchFamily="18" charset="0"/>
                  </a:rPr>
                  <a:t> = </a:t>
                </a:r>
                <a:r>
                  <a:rPr lang="en-US" b="0" i="0" dirty="0" err="1">
                    <a:latin typeface="Courier" pitchFamily="2" charset="0"/>
                    <a:ea typeface="Cambria Math" panose="02040503050406030204" pitchFamily="18" charset="0"/>
                  </a:rPr>
                  <a:t>st.norm.fit</a:t>
                </a:r>
                <a:r>
                  <a:rPr lang="en-US" b="0" i="0" dirty="0">
                    <a:latin typeface="Courier" pitchFamily="2" charset="0"/>
                    <a:ea typeface="Cambria Math" panose="02040503050406030204" pitchFamily="18" charset="0"/>
                  </a:rPr>
                  <a:t>(data)</a:t>
                </a:r>
              </a:p>
              <a:p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b="0" i="0" dirty="0" err="1">
                    <a:latin typeface="Courier" pitchFamily="2" charset="0"/>
                    <a:ea typeface="Cambria Math" panose="020405030504060302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</m:oMath>
                </a14:m>
                <a:r>
                  <a:rPr lang="en-US" b="0" i="0" dirty="0">
                    <a:latin typeface="Courier" pitchFamily="2" charset="0"/>
                    <a:ea typeface="Cambria Math" panose="02040503050406030204" pitchFamily="18" charset="0"/>
                  </a:rPr>
                  <a:t> = </a:t>
                </a:r>
                <a:r>
                  <a:rPr lang="en-US" b="0" i="0" dirty="0" err="1">
                    <a:latin typeface="Courier" pitchFamily="2" charset="0"/>
                    <a:ea typeface="Cambria Math" panose="02040503050406030204" pitchFamily="18" charset="0"/>
                  </a:rPr>
                  <a:t>st.expon.fit</a:t>
                </a:r>
                <a:r>
                  <a:rPr lang="en-US" b="0" i="0" dirty="0">
                    <a:latin typeface="Courier" pitchFamily="2" charset="0"/>
                    <a:ea typeface="Cambria Math" panose="02040503050406030204" pitchFamily="18" charset="0"/>
                  </a:rPr>
                  <a:t>(data, floc=0)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23D5A58-7235-7140-89DF-6DF00E850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041" y="3717772"/>
                <a:ext cx="4559261" cy="646331"/>
              </a:xfrm>
              <a:prstGeom prst="rect">
                <a:avLst/>
              </a:prstGeom>
              <a:blipFill>
                <a:blip r:embed="rId3"/>
                <a:stretch>
                  <a:fillRect t="-3846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3093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6A9A234-F5F2-7F40-BA4C-FA330BD59756}"/>
              </a:ext>
            </a:extLst>
          </p:cNvPr>
          <p:cNvSpPr txBox="1"/>
          <p:nvPr/>
        </p:nvSpPr>
        <p:spPr>
          <a:xfrm>
            <a:off x="2578324" y="1016083"/>
            <a:ext cx="49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F6D356-C1AD-CE44-A43B-CC0BB2B691A5}"/>
              </a:ext>
            </a:extLst>
          </p:cNvPr>
          <p:cNvSpPr txBox="1"/>
          <p:nvPr/>
        </p:nvSpPr>
        <p:spPr>
          <a:xfrm>
            <a:off x="8636546" y="1016083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No</a:t>
            </a:r>
          </a:p>
        </p:txBody>
      </p:sp>
      <p:sp>
        <p:nvSpPr>
          <p:cNvPr id="2" name="Bent Arrow 1">
            <a:extLst>
              <a:ext uri="{FF2B5EF4-FFF2-40B4-BE49-F238E27FC236}">
                <a16:creationId xmlns:a16="http://schemas.microsoft.com/office/drawing/2014/main" id="{3A867EAA-F28F-AE42-8161-CEFE8E871021}"/>
              </a:ext>
            </a:extLst>
          </p:cNvPr>
          <p:cNvSpPr/>
          <p:nvPr/>
        </p:nvSpPr>
        <p:spPr>
          <a:xfrm rot="16200000" flipH="1">
            <a:off x="2514586" y="629377"/>
            <a:ext cx="448273" cy="1855697"/>
          </a:xfrm>
          <a:prstGeom prst="ben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Bent Arrow 31">
            <a:extLst>
              <a:ext uri="{FF2B5EF4-FFF2-40B4-BE49-F238E27FC236}">
                <a16:creationId xmlns:a16="http://schemas.microsoft.com/office/drawing/2014/main" id="{492DE020-8CB6-AE45-8FCF-8681099CE8C6}"/>
              </a:ext>
            </a:extLst>
          </p:cNvPr>
          <p:cNvSpPr/>
          <p:nvPr/>
        </p:nvSpPr>
        <p:spPr>
          <a:xfrm rot="5400000">
            <a:off x="8704714" y="490423"/>
            <a:ext cx="448273" cy="2133603"/>
          </a:xfrm>
          <a:prstGeom prst="ben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F406C11-677A-7148-964E-F531FAAD7BCC}"/>
              </a:ext>
            </a:extLst>
          </p:cNvPr>
          <p:cNvSpPr/>
          <p:nvPr/>
        </p:nvSpPr>
        <p:spPr>
          <a:xfrm>
            <a:off x="3750056" y="1025385"/>
            <a:ext cx="4043047" cy="798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Are the data reasonably described by a parametric probability distribution?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7B9D804-A43D-5C40-8D33-86450EDCE653}"/>
              </a:ext>
            </a:extLst>
          </p:cNvPr>
          <p:cNvSpPr/>
          <p:nvPr/>
        </p:nvSpPr>
        <p:spPr>
          <a:xfrm>
            <a:off x="8139958" y="1859827"/>
            <a:ext cx="3390200" cy="7985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Use sample mean, variance, etc. to describe data.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857DA398-A4A4-C04F-A6BC-0539BF1CED13}"/>
              </a:ext>
            </a:extLst>
          </p:cNvPr>
          <p:cNvSpPr/>
          <p:nvPr/>
        </p:nvSpPr>
        <p:spPr>
          <a:xfrm>
            <a:off x="707706" y="1859827"/>
            <a:ext cx="2439338" cy="5754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Which distribution?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794BF0C0-DF3C-2846-8DFF-64D00D8A26E2}"/>
              </a:ext>
            </a:extLst>
          </p:cNvPr>
          <p:cNvSpPr/>
          <p:nvPr/>
        </p:nvSpPr>
        <p:spPr>
          <a:xfrm>
            <a:off x="671868" y="2513715"/>
            <a:ext cx="3559475" cy="11255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What is the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maximum likelihood estimate (MLE)</a:t>
            </a:r>
            <a:r>
              <a:rPr lang="en-US" dirty="0">
                <a:solidFill>
                  <a:schemeClr val="tx1"/>
                </a:solidFill>
              </a:rPr>
              <a:t> for the distribution parameters? i.e. Your best guess.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35F94693-D226-E246-A2A8-CE116D9230B9}"/>
              </a:ext>
            </a:extLst>
          </p:cNvPr>
          <p:cNvSpPr/>
          <p:nvPr/>
        </p:nvSpPr>
        <p:spPr>
          <a:xfrm>
            <a:off x="707706" y="3708807"/>
            <a:ext cx="4921621" cy="138952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If you cannot find the MLE of the distribution parameters analytically, you can </a:t>
            </a:r>
            <a:r>
              <a:rPr lang="en-US" b="1" i="1" dirty="0">
                <a:solidFill>
                  <a:schemeClr val="tx1"/>
                </a:solidFill>
              </a:rPr>
              <a:t>always</a:t>
            </a:r>
            <a:r>
              <a:rPr lang="en-US" dirty="0">
                <a:solidFill>
                  <a:schemeClr val="tx1"/>
                </a:solidFill>
              </a:rPr>
              <a:t> minimize a cost function that returns the sum of the negative loglikelihoods of all the data points.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BAECC5F9-D59E-CC49-B719-4BA3B6DC4E4E}"/>
                  </a:ext>
                </a:extLst>
              </p:cNvPr>
              <p:cNvSpPr/>
              <p:nvPr/>
            </p:nvSpPr>
            <p:spPr>
              <a:xfrm>
                <a:off x="4269034" y="426130"/>
                <a:ext cx="2877671" cy="519953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>
                    <a:solidFill>
                      <a:schemeClr val="tx1"/>
                    </a:solidFill>
                  </a:rPr>
                  <a:t>data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⋯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]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BAECC5F9-D59E-CC49-B719-4BA3B6DC4E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034" y="426130"/>
                <a:ext cx="2877671" cy="519953"/>
              </a:xfrm>
              <a:prstGeom prst="roundRect">
                <a:avLst/>
              </a:prstGeom>
              <a:blipFill>
                <a:blip r:embed="rId2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C42676A7-A557-1B49-A83B-41F678D5D335}"/>
              </a:ext>
            </a:extLst>
          </p:cNvPr>
          <p:cNvSpPr txBox="1"/>
          <p:nvPr/>
        </p:nvSpPr>
        <p:spPr>
          <a:xfrm>
            <a:off x="796041" y="5170057"/>
            <a:ext cx="67601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latin typeface="Courier" pitchFamily="2" charset="0"/>
                <a:ea typeface="Cambria Math" panose="02040503050406030204" pitchFamily="18" charset="0"/>
              </a:rPr>
              <a:t>def cost(</a:t>
            </a:r>
            <a:r>
              <a:rPr lang="en-US" b="0" i="0" dirty="0" err="1">
                <a:latin typeface="Courier" pitchFamily="2" charset="0"/>
                <a:ea typeface="Cambria Math" panose="02040503050406030204" pitchFamily="18" charset="0"/>
              </a:rPr>
              <a:t>params</a:t>
            </a:r>
            <a:r>
              <a:rPr lang="en-US" b="0" i="0" dirty="0">
                <a:latin typeface="Courier" pitchFamily="2" charset="0"/>
                <a:ea typeface="Cambria Math" panose="02040503050406030204" pitchFamily="18" charset="0"/>
              </a:rPr>
              <a:t>):</a:t>
            </a:r>
          </a:p>
          <a:p>
            <a:r>
              <a:rPr lang="en-US" dirty="0">
                <a:latin typeface="Courier" pitchFamily="2" charset="0"/>
                <a:ea typeface="Cambria Math" panose="02040503050406030204" pitchFamily="18" charset="0"/>
              </a:rPr>
              <a:t>	</a:t>
            </a:r>
            <a:r>
              <a:rPr lang="en-US" dirty="0" err="1">
                <a:latin typeface="Courier" pitchFamily="2" charset="0"/>
                <a:ea typeface="Cambria Math" panose="02040503050406030204" pitchFamily="18" charset="0"/>
              </a:rPr>
              <a:t>n,p</a:t>
            </a:r>
            <a:r>
              <a:rPr lang="en-US" dirty="0">
                <a:latin typeface="Courier" pitchFamily="2" charset="0"/>
                <a:ea typeface="Cambria Math" panose="02040503050406030204" pitchFamily="18" charset="0"/>
              </a:rPr>
              <a:t> = </a:t>
            </a:r>
            <a:r>
              <a:rPr lang="en-US" dirty="0" err="1">
                <a:latin typeface="Courier" pitchFamily="2" charset="0"/>
                <a:ea typeface="Cambria Math" panose="02040503050406030204" pitchFamily="18" charset="0"/>
              </a:rPr>
              <a:t>params</a:t>
            </a:r>
            <a:endParaRPr lang="en-US" b="0" i="0" dirty="0">
              <a:latin typeface="Courier" pitchFamily="2" charset="0"/>
              <a:ea typeface="Cambria Math" panose="02040503050406030204" pitchFamily="18" charset="0"/>
            </a:endParaRPr>
          </a:p>
          <a:p>
            <a:r>
              <a:rPr lang="en-US" dirty="0">
                <a:latin typeface="Courier" pitchFamily="2" charset="0"/>
                <a:ea typeface="Cambria Math" panose="02040503050406030204" pitchFamily="18" charset="0"/>
              </a:rPr>
              <a:t>	return </a:t>
            </a:r>
            <a:r>
              <a:rPr lang="en-US" b="0" i="0" dirty="0">
                <a:latin typeface="Courier" pitchFamily="2" charset="0"/>
                <a:ea typeface="Cambria Math" panose="02040503050406030204" pitchFamily="18" charset="0"/>
              </a:rPr>
              <a:t>-</a:t>
            </a:r>
            <a:r>
              <a:rPr lang="en-US" b="0" i="0" dirty="0" err="1">
                <a:latin typeface="Courier" pitchFamily="2" charset="0"/>
                <a:ea typeface="Cambria Math" panose="02040503050406030204" pitchFamily="18" charset="0"/>
              </a:rPr>
              <a:t>st.binom.logpmf</a:t>
            </a:r>
            <a:r>
              <a:rPr lang="en-US" b="0" i="0" dirty="0">
                <a:latin typeface="Courier" pitchFamily="2" charset="0"/>
                <a:ea typeface="Cambria Math" panose="02040503050406030204" pitchFamily="18" charset="0"/>
              </a:rPr>
              <a:t>(data, n, p).sum()</a:t>
            </a:r>
          </a:p>
          <a:p>
            <a:r>
              <a:rPr lang="en-US" dirty="0">
                <a:latin typeface="Courier" pitchFamily="2" charset="0"/>
                <a:ea typeface="Cambria Math" panose="02040503050406030204" pitchFamily="18" charset="0"/>
              </a:rPr>
              <a:t>result = </a:t>
            </a:r>
            <a:r>
              <a:rPr lang="en-US" dirty="0" err="1">
                <a:latin typeface="Courier" pitchFamily="2" charset="0"/>
                <a:ea typeface="Cambria Math" panose="02040503050406030204" pitchFamily="18" charset="0"/>
              </a:rPr>
              <a:t>opt.minimize</a:t>
            </a:r>
            <a:r>
              <a:rPr lang="en-US" dirty="0">
                <a:latin typeface="Courier" pitchFamily="2" charset="0"/>
                <a:ea typeface="Cambria Math" panose="02040503050406030204" pitchFamily="18" charset="0"/>
              </a:rPr>
              <a:t>(cost, [n0, p0], …)</a:t>
            </a:r>
          </a:p>
          <a:p>
            <a:r>
              <a:rPr lang="en-US" b="0" i="0" dirty="0" err="1">
                <a:latin typeface="Courier" pitchFamily="2" charset="0"/>
                <a:ea typeface="Cambria Math" panose="02040503050406030204" pitchFamily="18" charset="0"/>
              </a:rPr>
              <a:t>n,p</a:t>
            </a:r>
            <a:r>
              <a:rPr lang="en-US" b="0" i="0" dirty="0">
                <a:latin typeface="Courier" pitchFamily="2" charset="0"/>
                <a:ea typeface="Cambria Math" panose="02040503050406030204" pitchFamily="18" charset="0"/>
              </a:rPr>
              <a:t> = </a:t>
            </a:r>
            <a:r>
              <a:rPr lang="en-US" b="0" i="0" dirty="0" err="1">
                <a:latin typeface="Courier" pitchFamily="2" charset="0"/>
                <a:ea typeface="Cambria Math" panose="02040503050406030204" pitchFamily="18" charset="0"/>
              </a:rPr>
              <a:t>result.x</a:t>
            </a:r>
            <a:endParaRPr lang="en-US" b="0" i="0" dirty="0">
              <a:latin typeface="Courier" pitchFamily="2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118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6A9A234-F5F2-7F40-BA4C-FA330BD59756}"/>
              </a:ext>
            </a:extLst>
          </p:cNvPr>
          <p:cNvSpPr txBox="1"/>
          <p:nvPr/>
        </p:nvSpPr>
        <p:spPr>
          <a:xfrm>
            <a:off x="2578324" y="1016083"/>
            <a:ext cx="49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F6D356-C1AD-CE44-A43B-CC0BB2B691A5}"/>
              </a:ext>
            </a:extLst>
          </p:cNvPr>
          <p:cNvSpPr txBox="1"/>
          <p:nvPr/>
        </p:nvSpPr>
        <p:spPr>
          <a:xfrm>
            <a:off x="8636546" y="1016083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No</a:t>
            </a:r>
          </a:p>
        </p:txBody>
      </p:sp>
      <p:sp>
        <p:nvSpPr>
          <p:cNvPr id="2" name="Bent Arrow 1">
            <a:extLst>
              <a:ext uri="{FF2B5EF4-FFF2-40B4-BE49-F238E27FC236}">
                <a16:creationId xmlns:a16="http://schemas.microsoft.com/office/drawing/2014/main" id="{3A867EAA-F28F-AE42-8161-CEFE8E871021}"/>
              </a:ext>
            </a:extLst>
          </p:cNvPr>
          <p:cNvSpPr/>
          <p:nvPr/>
        </p:nvSpPr>
        <p:spPr>
          <a:xfrm rot="16200000" flipH="1">
            <a:off x="2514586" y="629377"/>
            <a:ext cx="448273" cy="1855697"/>
          </a:xfrm>
          <a:prstGeom prst="ben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Bent Arrow 31">
            <a:extLst>
              <a:ext uri="{FF2B5EF4-FFF2-40B4-BE49-F238E27FC236}">
                <a16:creationId xmlns:a16="http://schemas.microsoft.com/office/drawing/2014/main" id="{492DE020-8CB6-AE45-8FCF-8681099CE8C6}"/>
              </a:ext>
            </a:extLst>
          </p:cNvPr>
          <p:cNvSpPr/>
          <p:nvPr/>
        </p:nvSpPr>
        <p:spPr>
          <a:xfrm rot="5400000">
            <a:off x="8704714" y="490423"/>
            <a:ext cx="448273" cy="2133603"/>
          </a:xfrm>
          <a:prstGeom prst="ben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Bent Arrow 32">
            <a:extLst>
              <a:ext uri="{FF2B5EF4-FFF2-40B4-BE49-F238E27FC236}">
                <a16:creationId xmlns:a16="http://schemas.microsoft.com/office/drawing/2014/main" id="{100EC786-20C5-8745-9037-9AB4E5F8B306}"/>
              </a:ext>
            </a:extLst>
          </p:cNvPr>
          <p:cNvSpPr/>
          <p:nvPr/>
        </p:nvSpPr>
        <p:spPr>
          <a:xfrm flipH="1" flipV="1">
            <a:off x="9493583" y="2788019"/>
            <a:ext cx="448273" cy="3433483"/>
          </a:xfrm>
          <a:prstGeom prst="ben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Bent Arrow 33">
            <a:extLst>
              <a:ext uri="{FF2B5EF4-FFF2-40B4-BE49-F238E27FC236}">
                <a16:creationId xmlns:a16="http://schemas.microsoft.com/office/drawing/2014/main" id="{66711A39-552B-F94B-802E-AF6194245370}"/>
              </a:ext>
            </a:extLst>
          </p:cNvPr>
          <p:cNvSpPr/>
          <p:nvPr/>
        </p:nvSpPr>
        <p:spPr>
          <a:xfrm flipV="1">
            <a:off x="1918410" y="5177637"/>
            <a:ext cx="448273" cy="1043866"/>
          </a:xfrm>
          <a:prstGeom prst="ben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F406C11-677A-7148-964E-F531FAAD7BCC}"/>
              </a:ext>
            </a:extLst>
          </p:cNvPr>
          <p:cNvSpPr/>
          <p:nvPr/>
        </p:nvSpPr>
        <p:spPr>
          <a:xfrm>
            <a:off x="3750056" y="1025385"/>
            <a:ext cx="4043047" cy="798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Are the data reasonably described by a parametric probability distribution?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7B9D804-A43D-5C40-8D33-86450EDCE653}"/>
              </a:ext>
            </a:extLst>
          </p:cNvPr>
          <p:cNvSpPr/>
          <p:nvPr/>
        </p:nvSpPr>
        <p:spPr>
          <a:xfrm>
            <a:off x="8139958" y="1859827"/>
            <a:ext cx="3390200" cy="7985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Use sample mean, variance, etc. to describe data.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857DA398-A4A4-C04F-A6BC-0539BF1CED13}"/>
              </a:ext>
            </a:extLst>
          </p:cNvPr>
          <p:cNvSpPr/>
          <p:nvPr/>
        </p:nvSpPr>
        <p:spPr>
          <a:xfrm>
            <a:off x="707706" y="1859827"/>
            <a:ext cx="2439338" cy="5754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Which distribution?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794BF0C0-DF3C-2846-8DFF-64D00D8A26E2}"/>
              </a:ext>
            </a:extLst>
          </p:cNvPr>
          <p:cNvSpPr/>
          <p:nvPr/>
        </p:nvSpPr>
        <p:spPr>
          <a:xfrm>
            <a:off x="671868" y="2513715"/>
            <a:ext cx="3559475" cy="11255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What is the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maximum likelihood estimate (MLE)</a:t>
            </a:r>
            <a:r>
              <a:rPr lang="en-US" dirty="0">
                <a:solidFill>
                  <a:schemeClr val="tx1"/>
                </a:solidFill>
              </a:rPr>
              <a:t> for the distribution parameters? i.e. Your best guess.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35F94693-D226-E246-A2A8-CE116D9230B9}"/>
              </a:ext>
            </a:extLst>
          </p:cNvPr>
          <p:cNvSpPr/>
          <p:nvPr/>
        </p:nvSpPr>
        <p:spPr>
          <a:xfrm>
            <a:off x="707706" y="3708807"/>
            <a:ext cx="4921621" cy="138952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If you cannot find the MLE of the distribution parameters analytically, you can </a:t>
            </a:r>
            <a:r>
              <a:rPr lang="en-US" b="1" i="1" dirty="0">
                <a:solidFill>
                  <a:schemeClr val="tx1"/>
                </a:solidFill>
              </a:rPr>
              <a:t>always</a:t>
            </a:r>
            <a:r>
              <a:rPr lang="en-US" dirty="0">
                <a:solidFill>
                  <a:schemeClr val="tx1"/>
                </a:solidFill>
              </a:rPr>
              <a:t> minimize a cost function that returns the sum of the negative loglikelihoods of all the data points.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BAECC5F9-D59E-CC49-B719-4BA3B6DC4E4E}"/>
                  </a:ext>
                </a:extLst>
              </p:cNvPr>
              <p:cNvSpPr/>
              <p:nvPr/>
            </p:nvSpPr>
            <p:spPr>
              <a:xfrm>
                <a:off x="4269034" y="426130"/>
                <a:ext cx="2877671" cy="519953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>
                    <a:solidFill>
                      <a:schemeClr val="tx1"/>
                    </a:solidFill>
                  </a:rPr>
                  <a:t>data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⋯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]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BAECC5F9-D59E-CC49-B719-4BA3B6DC4E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034" y="426130"/>
                <a:ext cx="2877671" cy="519953"/>
              </a:xfrm>
              <a:prstGeom prst="roundRect">
                <a:avLst/>
              </a:prstGeom>
              <a:blipFill>
                <a:blip r:embed="rId2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C6A4CA3A-F0CB-B747-83DA-FDAE7DEB9A59}"/>
                  </a:ext>
                </a:extLst>
              </p:cNvPr>
              <p:cNvSpPr/>
              <p:nvPr/>
            </p:nvSpPr>
            <p:spPr>
              <a:xfrm>
                <a:off x="2519084" y="5793667"/>
                <a:ext cx="6840071" cy="586116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>
                    <a:solidFill>
                      <a:schemeClr val="tx1"/>
                    </a:solidFill>
                  </a:rPr>
                  <a:t>data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⋯ 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  parameter(s)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C6A4CA3A-F0CB-B747-83DA-FDAE7DEB9A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84" y="5793667"/>
                <a:ext cx="6840071" cy="58611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546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C6A4CA3A-F0CB-B747-83DA-FDAE7DEB9A59}"/>
                  </a:ext>
                </a:extLst>
              </p:cNvPr>
              <p:cNvSpPr/>
              <p:nvPr/>
            </p:nvSpPr>
            <p:spPr>
              <a:xfrm>
                <a:off x="2519084" y="441738"/>
                <a:ext cx="6840071" cy="586116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>
                    <a:solidFill>
                      <a:schemeClr val="tx1"/>
                    </a:solidFill>
                  </a:rPr>
                  <a:t>data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⋯ 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  parameter(s)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C6A4CA3A-F0CB-B747-83DA-FDAE7DEB9A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84" y="441738"/>
                <a:ext cx="6840071" cy="58611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5328767-15D3-D443-89CD-4444E84FF75A}"/>
              </a:ext>
            </a:extLst>
          </p:cNvPr>
          <p:cNvSpPr/>
          <p:nvPr/>
        </p:nvSpPr>
        <p:spPr>
          <a:xfrm>
            <a:off x="3406588" y="1138517"/>
            <a:ext cx="5065059" cy="7978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good are our estimates of the parameters?</a:t>
            </a:r>
          </a:p>
          <a:p>
            <a:pPr algn="ctr"/>
            <a:r>
              <a:rPr lang="en-US" dirty="0"/>
              <a:t>i.e. What are our confidence intervals?</a:t>
            </a:r>
          </a:p>
        </p:txBody>
      </p:sp>
    </p:spTree>
    <p:extLst>
      <p:ext uri="{BB962C8B-B14F-4D97-AF65-F5344CB8AC3E}">
        <p14:creationId xmlns:p14="http://schemas.microsoft.com/office/powerpoint/2010/main" val="3094067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C6A4CA3A-F0CB-B747-83DA-FDAE7DEB9A59}"/>
                  </a:ext>
                </a:extLst>
              </p:cNvPr>
              <p:cNvSpPr/>
              <p:nvPr/>
            </p:nvSpPr>
            <p:spPr>
              <a:xfrm>
                <a:off x="2519084" y="441738"/>
                <a:ext cx="6840071" cy="586116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>
                    <a:solidFill>
                      <a:schemeClr val="tx1"/>
                    </a:solidFill>
                  </a:rPr>
                  <a:t>data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⋯ 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  parameter(s)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C6A4CA3A-F0CB-B747-83DA-FDAE7DEB9A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84" y="441738"/>
                <a:ext cx="6840071" cy="58611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5328767-15D3-D443-89CD-4444E84FF75A}"/>
              </a:ext>
            </a:extLst>
          </p:cNvPr>
          <p:cNvSpPr/>
          <p:nvPr/>
        </p:nvSpPr>
        <p:spPr>
          <a:xfrm>
            <a:off x="3406588" y="1138517"/>
            <a:ext cx="5065059" cy="7978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good are our estimates of the parameters?</a:t>
            </a:r>
          </a:p>
          <a:p>
            <a:pPr algn="ctr"/>
            <a:r>
              <a:rPr lang="en-US" dirty="0"/>
              <a:t>i.e. What are our confidence intervals?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CF26D51-65F0-4742-8518-DF039C1DA565}"/>
              </a:ext>
            </a:extLst>
          </p:cNvPr>
          <p:cNvSpPr/>
          <p:nvPr/>
        </p:nvSpPr>
        <p:spPr>
          <a:xfrm>
            <a:off x="3281082" y="2047039"/>
            <a:ext cx="5289176" cy="7978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there an appropriate parametric model describing the confidence intervals (i.e. central limit theorem)?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D00CBF-13A9-B046-A6D1-D437C296C797}"/>
              </a:ext>
            </a:extLst>
          </p:cNvPr>
          <p:cNvSpPr txBox="1"/>
          <p:nvPr/>
        </p:nvSpPr>
        <p:spPr>
          <a:xfrm>
            <a:off x="2264557" y="2169270"/>
            <a:ext cx="49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BC3D4E-A546-8E47-ABD7-F0434162A994}"/>
              </a:ext>
            </a:extLst>
          </p:cNvPr>
          <p:cNvSpPr txBox="1"/>
          <p:nvPr/>
        </p:nvSpPr>
        <p:spPr>
          <a:xfrm>
            <a:off x="9004099" y="216927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No</a:t>
            </a:r>
          </a:p>
        </p:txBody>
      </p:sp>
      <p:sp>
        <p:nvSpPr>
          <p:cNvPr id="20" name="Bent Arrow 19">
            <a:extLst>
              <a:ext uri="{FF2B5EF4-FFF2-40B4-BE49-F238E27FC236}">
                <a16:creationId xmlns:a16="http://schemas.microsoft.com/office/drawing/2014/main" id="{DB8808B8-D722-B940-A98D-DD28B943E90F}"/>
              </a:ext>
            </a:extLst>
          </p:cNvPr>
          <p:cNvSpPr/>
          <p:nvPr/>
        </p:nvSpPr>
        <p:spPr>
          <a:xfrm rot="16200000" flipH="1">
            <a:off x="2227930" y="2015434"/>
            <a:ext cx="448273" cy="1389959"/>
          </a:xfrm>
          <a:prstGeom prst="ben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Bent Arrow 20">
            <a:extLst>
              <a:ext uri="{FF2B5EF4-FFF2-40B4-BE49-F238E27FC236}">
                <a16:creationId xmlns:a16="http://schemas.microsoft.com/office/drawing/2014/main" id="{27D724CF-BC9E-7247-88A4-96715442CA6B}"/>
              </a:ext>
            </a:extLst>
          </p:cNvPr>
          <p:cNvSpPr/>
          <p:nvPr/>
        </p:nvSpPr>
        <p:spPr>
          <a:xfrm rot="5400000">
            <a:off x="9085711" y="2078398"/>
            <a:ext cx="448273" cy="1264028"/>
          </a:xfrm>
          <a:prstGeom prst="ben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806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1568</Words>
  <Application>Microsoft Macintosh PowerPoint</Application>
  <PresentationFormat>Widescreen</PresentationFormat>
  <Paragraphs>198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Courier</vt:lpstr>
      <vt:lpstr>Office Theme</vt:lpstr>
      <vt:lpstr>Midterm 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Review</dc:title>
  <dc:creator>Goldschen, Marcel</dc:creator>
  <cp:lastModifiedBy>Goldschen, Marcel</cp:lastModifiedBy>
  <cp:revision>38</cp:revision>
  <dcterms:created xsi:type="dcterms:W3CDTF">2019-03-12T14:26:46Z</dcterms:created>
  <dcterms:modified xsi:type="dcterms:W3CDTF">2019-03-12T18:46:37Z</dcterms:modified>
</cp:coreProperties>
</file>