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67" r:id="rId2"/>
    <p:sldMasterId id="2147483652" r:id="rId3"/>
  </p:sldMasterIdLst>
  <p:notesMasterIdLst>
    <p:notesMasterId r:id="rId14"/>
  </p:notesMasterIdLst>
  <p:sldIdLst>
    <p:sldId id="256" r:id="rId4"/>
    <p:sldId id="281" r:id="rId5"/>
    <p:sldId id="259" r:id="rId6"/>
    <p:sldId id="279" r:id="rId7"/>
    <p:sldId id="286" r:id="rId8"/>
    <p:sldId id="284" r:id="rId9"/>
    <p:sldId id="280" r:id="rId10"/>
    <p:sldId id="282" r:id="rId11"/>
    <p:sldId id="283" r:id="rId12"/>
    <p:sldId id="260"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F00"/>
    <a:srgbClr val="FF40FF"/>
    <a:srgbClr val="FF2600"/>
    <a:srgbClr val="7460A7"/>
    <a:srgbClr val="62499B"/>
    <a:srgbClr val="A09AB4"/>
    <a:srgbClr val="D0CDDA"/>
    <a:srgbClr val="25005C"/>
    <a:srgbClr val="E2CA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7"/>
    <p:restoredTop sz="94118"/>
  </p:normalViewPr>
  <p:slideViewPr>
    <p:cSldViewPr snapToGrid="0" snapToObjects="1" showGuides="1">
      <p:cViewPr>
        <p:scale>
          <a:sx n="108" d="100"/>
          <a:sy n="108" d="100"/>
        </p:scale>
        <p:origin x="1368" y="320"/>
      </p:cViewPr>
      <p:guideLst>
        <p:guide orient="horz" pos="1620"/>
        <p:guide pos="28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E78AF-4115-DB4D-984C-A34D9B895D9E}" type="datetimeFigureOut">
              <a:rPr lang="en-US" smtClean="0"/>
              <a:t>5/23/19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55C01-C32A-2542-9FC2-3DF9A65AA951}" type="slidenum">
              <a:rPr lang="en-US" smtClean="0"/>
              <a:t>‹#›</a:t>
            </a:fld>
            <a:endParaRPr lang="en-US"/>
          </a:p>
        </p:txBody>
      </p:sp>
    </p:spTree>
    <p:extLst>
      <p:ext uri="{BB962C8B-B14F-4D97-AF65-F5344CB8AC3E}">
        <p14:creationId xmlns:p14="http://schemas.microsoft.com/office/powerpoint/2010/main" val="156896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1</a:t>
            </a:fld>
            <a:endParaRPr lang="en-US"/>
          </a:p>
        </p:txBody>
      </p:sp>
    </p:spTree>
    <p:extLst>
      <p:ext uri="{BB962C8B-B14F-4D97-AF65-F5344CB8AC3E}">
        <p14:creationId xmlns:p14="http://schemas.microsoft.com/office/powerpoint/2010/main" val="126577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10</a:t>
            </a:fld>
            <a:endParaRPr lang="en-US"/>
          </a:p>
        </p:txBody>
      </p:sp>
    </p:spTree>
    <p:extLst>
      <p:ext uri="{BB962C8B-B14F-4D97-AF65-F5344CB8AC3E}">
        <p14:creationId xmlns:p14="http://schemas.microsoft.com/office/powerpoint/2010/main" val="126374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2</a:t>
            </a:fld>
            <a:endParaRPr lang="en-US"/>
          </a:p>
        </p:txBody>
      </p:sp>
    </p:spTree>
    <p:extLst>
      <p:ext uri="{BB962C8B-B14F-4D97-AF65-F5344CB8AC3E}">
        <p14:creationId xmlns:p14="http://schemas.microsoft.com/office/powerpoint/2010/main" val="25299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3</a:t>
            </a:fld>
            <a:endParaRPr lang="en-US"/>
          </a:p>
        </p:txBody>
      </p:sp>
    </p:spTree>
    <p:extLst>
      <p:ext uri="{BB962C8B-B14F-4D97-AF65-F5344CB8AC3E}">
        <p14:creationId xmlns:p14="http://schemas.microsoft.com/office/powerpoint/2010/main" val="83203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4</a:t>
            </a:fld>
            <a:endParaRPr lang="en-US"/>
          </a:p>
        </p:txBody>
      </p:sp>
    </p:spTree>
    <p:extLst>
      <p:ext uri="{BB962C8B-B14F-4D97-AF65-F5344CB8AC3E}">
        <p14:creationId xmlns:p14="http://schemas.microsoft.com/office/powerpoint/2010/main" val="229997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5</a:t>
            </a:fld>
            <a:endParaRPr lang="en-US"/>
          </a:p>
        </p:txBody>
      </p:sp>
    </p:spTree>
    <p:extLst>
      <p:ext uri="{BB962C8B-B14F-4D97-AF65-F5344CB8AC3E}">
        <p14:creationId xmlns:p14="http://schemas.microsoft.com/office/powerpoint/2010/main" val="274698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6</a:t>
            </a:fld>
            <a:endParaRPr lang="en-US"/>
          </a:p>
        </p:txBody>
      </p:sp>
    </p:spTree>
    <p:extLst>
      <p:ext uri="{BB962C8B-B14F-4D97-AF65-F5344CB8AC3E}">
        <p14:creationId xmlns:p14="http://schemas.microsoft.com/office/powerpoint/2010/main" val="347235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7</a:t>
            </a:fld>
            <a:endParaRPr lang="en-US"/>
          </a:p>
        </p:txBody>
      </p:sp>
    </p:spTree>
    <p:extLst>
      <p:ext uri="{BB962C8B-B14F-4D97-AF65-F5344CB8AC3E}">
        <p14:creationId xmlns:p14="http://schemas.microsoft.com/office/powerpoint/2010/main" val="340333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8</a:t>
            </a:fld>
            <a:endParaRPr lang="en-US"/>
          </a:p>
        </p:txBody>
      </p:sp>
    </p:spTree>
    <p:extLst>
      <p:ext uri="{BB962C8B-B14F-4D97-AF65-F5344CB8AC3E}">
        <p14:creationId xmlns:p14="http://schemas.microsoft.com/office/powerpoint/2010/main" val="221647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endParaRPr lang="en-US" dirty="0"/>
          </a:p>
        </p:txBody>
      </p:sp>
      <p:sp>
        <p:nvSpPr>
          <p:cNvPr id="4" name="Slide Number Placeholder 3"/>
          <p:cNvSpPr>
            <a:spLocks noGrp="1"/>
          </p:cNvSpPr>
          <p:nvPr>
            <p:ph type="sldNum" sz="quarter" idx="10"/>
          </p:nvPr>
        </p:nvSpPr>
        <p:spPr/>
        <p:txBody>
          <a:bodyPr/>
          <a:lstStyle/>
          <a:p>
            <a:fld id="{CB655C01-C32A-2542-9FC2-3DF9A65AA951}" type="slidenum">
              <a:rPr lang="en-US" smtClean="0"/>
              <a:t>9</a:t>
            </a:fld>
            <a:endParaRPr lang="en-US"/>
          </a:p>
        </p:txBody>
      </p:sp>
    </p:spTree>
    <p:extLst>
      <p:ext uri="{BB962C8B-B14F-4D97-AF65-F5344CB8AC3E}">
        <p14:creationId xmlns:p14="http://schemas.microsoft.com/office/powerpoint/2010/main" val="96497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2" name="Picture 1"/>
          <p:cNvPicPr>
            <a:picLocks noChangeAspect="1"/>
          </p:cNvPicPr>
          <p:nvPr userDrawn="1"/>
        </p:nvPicPr>
        <p:blipFill>
          <a:blip r:embed="rId3"/>
          <a:stretch>
            <a:fillRect/>
          </a:stretch>
        </p:blipFill>
        <p:spPr>
          <a:xfrm>
            <a:off x="568081" y="4598607"/>
            <a:ext cx="2416273" cy="213486"/>
          </a:xfrm>
          <a:prstGeom prst="rect">
            <a:avLst/>
          </a:prstGeom>
        </p:spPr>
      </p:pic>
      <p:pic>
        <p:nvPicPr>
          <p:cNvPr id="8" name="Picture 7"/>
          <p:cNvPicPr>
            <a:picLocks noChangeAspect="1"/>
          </p:cNvPicPr>
          <p:nvPr userDrawn="1"/>
        </p:nvPicPr>
        <p:blipFill>
          <a:blip r:embed="rId4"/>
          <a:stretch>
            <a:fillRect/>
          </a:stretch>
        </p:blipFill>
        <p:spPr>
          <a:xfrm>
            <a:off x="568081" y="3426449"/>
            <a:ext cx="1600200" cy="139700"/>
          </a:xfrm>
          <a:prstGeom prst="rect">
            <a:avLst/>
          </a:prstGeom>
        </p:spPr>
      </p:pic>
      <p:sp>
        <p:nvSpPr>
          <p:cNvPr id="3" name="Title 2"/>
          <p:cNvSpPr>
            <a:spLocks noGrp="1"/>
          </p:cNvSpPr>
          <p:nvPr>
            <p:ph type="title" hasCustomPrompt="1"/>
          </p:nvPr>
        </p:nvSpPr>
        <p:spPr>
          <a:xfrm>
            <a:off x="460375" y="644993"/>
            <a:ext cx="6972300" cy="2641756"/>
          </a:xfrm>
          <a:prstGeom prst="rect">
            <a:avLst/>
          </a:prstGeom>
        </p:spPr>
        <p:txBody>
          <a:bodyPr anchor="b"/>
          <a:lstStyle>
            <a:lvl1pPr algn="l">
              <a:defRPr sz="5000" b="1" i="0" baseline="0">
                <a:solidFill>
                  <a:schemeClr val="tx2"/>
                </a:solidFill>
                <a:latin typeface="Encode Sans Normal Black" charset="0"/>
                <a:ea typeface="Encode Sans Normal Black" charset="0"/>
                <a:cs typeface="Encode Sans Normal Black" charset="0"/>
              </a:defRPr>
            </a:lvl1pPr>
          </a:lstStyle>
          <a:p>
            <a:r>
              <a:rPr lang="en-US" dirty="0"/>
              <a:t>TITLE HERE</a:t>
            </a:r>
            <a:br>
              <a:rPr lang="en-US" dirty="0"/>
            </a:br>
            <a:r>
              <a:rPr lang="en-US" dirty="0"/>
              <a:t>ENCODE NORMAL</a:t>
            </a:r>
            <a:br>
              <a:rPr lang="en-US" dirty="0"/>
            </a:br>
            <a:r>
              <a:rPr lang="en-US" dirty="0"/>
              <a:t>BLACK, 50 PT.</a:t>
            </a:r>
          </a:p>
        </p:txBody>
      </p:sp>
    </p:spTree>
    <p:extLst>
      <p:ext uri="{BB962C8B-B14F-4D97-AF65-F5344CB8AC3E}">
        <p14:creationId xmlns:p14="http://schemas.microsoft.com/office/powerpoint/2010/main" val="175530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8"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5" y="381608"/>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74404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426449"/>
            <a:ext cx="1600200" cy="13970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599009"/>
            <a:ext cx="2425226" cy="213273"/>
          </a:xfrm>
          <a:prstGeom prst="rect">
            <a:avLst/>
          </a:prstGeom>
        </p:spPr>
      </p:pic>
      <p:pic>
        <p:nvPicPr>
          <p:cNvPr id="13" name="Picture 12"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3" name="Title 2"/>
          <p:cNvSpPr>
            <a:spLocks noGrp="1"/>
          </p:cNvSpPr>
          <p:nvPr>
            <p:ph type="title" hasCustomPrompt="1"/>
          </p:nvPr>
        </p:nvSpPr>
        <p:spPr>
          <a:xfrm>
            <a:off x="460375"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1074028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426449"/>
            <a:ext cx="1600200" cy="139700"/>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
        <p:nvSpPr>
          <p:cNvPr id="2" name="Title 1"/>
          <p:cNvSpPr>
            <a:spLocks noGrp="1"/>
          </p:cNvSpPr>
          <p:nvPr>
            <p:ph type="title" hasCustomPrompt="1"/>
          </p:nvPr>
        </p:nvSpPr>
        <p:spPr>
          <a:xfrm>
            <a:off x="460376"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555381" y="1364403"/>
            <a:ext cx="1103781" cy="96361"/>
          </a:xfrm>
          <a:prstGeom prst="rect">
            <a:avLst/>
          </a:prstGeom>
        </p:spPr>
      </p:pic>
      <p:pic>
        <p:nvPicPr>
          <p:cNvPr id="12" name="Picture 11"/>
          <p:cNvPicPr>
            <a:picLocks noChangeAspect="1"/>
          </p:cNvPicPr>
          <p:nvPr userDrawn="1"/>
        </p:nvPicPr>
        <p:blipFill>
          <a:blip r:embed="rId3"/>
          <a:stretch>
            <a:fillRect/>
          </a:stretch>
        </p:blipFill>
        <p:spPr>
          <a:xfrm>
            <a:off x="549031" y="1363508"/>
            <a:ext cx="1103781" cy="96362"/>
          </a:xfrm>
          <a:prstGeom prst="rect">
            <a:avLst/>
          </a:prstGeom>
        </p:spPr>
      </p:pic>
      <p:sp>
        <p:nvSpPr>
          <p:cNvPr id="24"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5"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47922" y="369285"/>
            <a:ext cx="8197109"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549031" y="1363508"/>
            <a:ext cx="1103781" cy="96362"/>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8"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460375" y="370622"/>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549031" y="1363508"/>
            <a:ext cx="1103781" cy="96362"/>
          </a:xfrm>
          <a:prstGeom prst="rect">
            <a:avLst/>
          </a:prstGeom>
        </p:spPr>
      </p:pic>
      <p:sp>
        <p:nvSpPr>
          <p:cNvPr id="10"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5" y="369733"/>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675530"/>
            <a:ext cx="2540000" cy="172311"/>
          </a:xfrm>
          <a:prstGeom prst="rect">
            <a:avLst/>
          </a:prstGeom>
        </p:spPr>
      </p:pic>
      <p:pic>
        <p:nvPicPr>
          <p:cNvPr id="9" name="Picture 8"/>
          <p:cNvPicPr>
            <a:picLocks noChangeAspect="1"/>
          </p:cNvPicPr>
          <p:nvPr userDrawn="1"/>
        </p:nvPicPr>
        <p:blipFill>
          <a:blip r:embed="rId4"/>
          <a:stretch>
            <a:fillRect/>
          </a:stretch>
        </p:blipFill>
        <p:spPr>
          <a:xfrm>
            <a:off x="568081" y="3426449"/>
            <a:ext cx="1600200" cy="139700"/>
          </a:xfrm>
          <a:prstGeom prst="rect">
            <a:avLst/>
          </a:prstGeom>
        </p:spPr>
      </p:pic>
      <p:sp>
        <p:nvSpPr>
          <p:cNvPr id="2" name="Title 1"/>
          <p:cNvSpPr>
            <a:spLocks noGrp="1"/>
          </p:cNvSpPr>
          <p:nvPr>
            <p:ph type="title" hasCustomPrompt="1"/>
          </p:nvPr>
        </p:nvSpPr>
        <p:spPr>
          <a:xfrm>
            <a:off x="460375" y="644993"/>
            <a:ext cx="7023540" cy="2641756"/>
          </a:xfrm>
          <a:prstGeom prst="rect">
            <a:avLst/>
          </a:prstGeom>
        </p:spPr>
        <p:txBody>
          <a:bodyPr anchor="b"/>
          <a:lstStyle>
            <a:lvl1pPr algn="l">
              <a:defRPr sz="5000" b="1" i="0" baseline="0">
                <a:solidFill>
                  <a:schemeClr val="tx2"/>
                </a:solidFill>
                <a:latin typeface="Encode Sans Normal Black" charset="0"/>
                <a:ea typeface="Encode Sans Normal Black" charset="0"/>
                <a:cs typeface="Encode Sans Normal Black" charset="0"/>
              </a:defRPr>
            </a:lvl1pPr>
          </a:lstStyle>
          <a:p>
            <a:r>
              <a:rPr lang="en-US" dirty="0"/>
              <a:t>TITLE HERE </a:t>
            </a:r>
            <a:br>
              <a:rPr lang="en-US" dirty="0"/>
            </a:br>
            <a:r>
              <a:rPr lang="en-US" dirty="0"/>
              <a:t>ENCODE NORMAL BLACK, 50 PT.</a:t>
            </a:r>
          </a:p>
        </p:txBody>
      </p:sp>
    </p:spTree>
    <p:extLst>
      <p:ext uri="{BB962C8B-B14F-4D97-AF65-F5344CB8AC3E}">
        <p14:creationId xmlns:p14="http://schemas.microsoft.com/office/powerpoint/2010/main" val="237349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userDrawn="1"/>
        </p:nvPicPr>
        <p:blipFill>
          <a:blip r:embed="rId2"/>
          <a:stretch>
            <a:fillRect/>
          </a:stretch>
        </p:blipFill>
        <p:spPr>
          <a:xfrm>
            <a:off x="549031" y="1363508"/>
            <a:ext cx="1103781" cy="96362"/>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37" y="4675530"/>
            <a:ext cx="2540000" cy="172311"/>
          </a:xfrm>
          <a:prstGeom prst="rect">
            <a:avLst/>
          </a:prstGeom>
        </p:spPr>
      </p:pic>
      <p:sp>
        <p:nvSpPr>
          <p:cNvPr id="2" name="Title 1"/>
          <p:cNvSpPr>
            <a:spLocks noGrp="1"/>
          </p:cNvSpPr>
          <p:nvPr>
            <p:ph type="title" hasCustomPrompt="1"/>
          </p:nvPr>
        </p:nvSpPr>
        <p:spPr>
          <a:xfrm>
            <a:off x="447923" y="371510"/>
            <a:ext cx="8197114"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userDrawn="1"/>
        </p:nvPicPr>
        <p:blipFill>
          <a:blip r:embed="rId2"/>
          <a:stretch>
            <a:fillRect/>
          </a:stretch>
        </p:blipFill>
        <p:spPr>
          <a:xfrm>
            <a:off x="549031" y="1363508"/>
            <a:ext cx="1103781" cy="96362"/>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2" name="Title 1"/>
          <p:cNvSpPr>
            <a:spLocks noGrp="1"/>
          </p:cNvSpPr>
          <p:nvPr>
            <p:ph type="title" hasCustomPrompt="1"/>
          </p:nvPr>
        </p:nvSpPr>
        <p:spPr>
          <a:xfrm>
            <a:off x="447923" y="369733"/>
            <a:ext cx="8197114"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447923" y="1724977"/>
            <a:ext cx="8184662" cy="2828169"/>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3" name="Picture 12"/>
          <p:cNvPicPr>
            <a:picLocks noChangeAspect="1"/>
          </p:cNvPicPr>
          <p:nvPr userDrawn="1"/>
        </p:nvPicPr>
        <p:blipFill>
          <a:blip r:embed="rId2"/>
          <a:stretch>
            <a:fillRect/>
          </a:stretch>
        </p:blipFill>
        <p:spPr>
          <a:xfrm>
            <a:off x="549031" y="1363508"/>
            <a:ext cx="1103781" cy="96362"/>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37" y="4675530"/>
            <a:ext cx="2540000" cy="172311"/>
          </a:xfrm>
          <a:prstGeom prst="rect">
            <a:avLst/>
          </a:prstGeom>
        </p:spPr>
      </p:pic>
      <p:sp>
        <p:nvSpPr>
          <p:cNvPr id="2" name="Title 1"/>
          <p:cNvSpPr>
            <a:spLocks noGrp="1"/>
          </p:cNvSpPr>
          <p:nvPr>
            <p:ph type="title" hasCustomPrompt="1"/>
          </p:nvPr>
        </p:nvSpPr>
        <p:spPr>
          <a:xfrm>
            <a:off x="460375" y="370622"/>
            <a:ext cx="8184662"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599107"/>
            <a:ext cx="2416273" cy="212486"/>
          </a:xfrm>
          <a:prstGeom prst="rect">
            <a:avLst/>
          </a:prstGeom>
        </p:spPr>
      </p:pic>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2" name="Title 1"/>
          <p:cNvSpPr>
            <a:spLocks noGrp="1"/>
          </p:cNvSpPr>
          <p:nvPr>
            <p:ph type="title" hasCustomPrompt="1"/>
          </p:nvPr>
        </p:nvSpPr>
        <p:spPr>
          <a:xfrm>
            <a:off x="460375"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96565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
        <p:nvSpPr>
          <p:cNvPr id="2" name="Title 1"/>
          <p:cNvSpPr>
            <a:spLocks noGrp="1"/>
          </p:cNvSpPr>
          <p:nvPr>
            <p:ph type="title" hasCustomPrompt="1"/>
          </p:nvPr>
        </p:nvSpPr>
        <p:spPr>
          <a:xfrm>
            <a:off x="460375" y="644993"/>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90149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1"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4" y="369733"/>
            <a:ext cx="8184657"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2930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3" name="Picture 12"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90392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66" r:id="rId1"/>
    <p:sldLayoutId id="2147483658" r:id="rId2"/>
    <p:sldLayoutId id="2147483659" r:id="rId3"/>
    <p:sldLayoutId id="2147483660" r:id="rId4"/>
    <p:sldLayoutId id="2147483661"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2CA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665410"/>
      </p:ext>
    </p:extLst>
  </p:cSld>
  <p:clrMap bg1="lt1" tx1="dk1" bg2="lt2" tx2="dk2" accent1="accent1" accent2="accent2" accent3="accent3" accent4="accent4" accent5="accent5" accent6="accent6" hlink="hlink" folHlink="folHlink"/>
  <p:sldLayoutIdLst>
    <p:sldLayoutId id="2147483678" r:id="rId1"/>
    <p:sldLayoutId id="2147483673" r:id="rId2"/>
    <p:sldLayoutId id="2147483674" r:id="rId3"/>
    <p:sldLayoutId id="2147483675" r:id="rId4"/>
    <p:sldLayoutId id="2147483677"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79" r:id="rId1"/>
    <p:sldLayoutId id="2147483653" r:id="rId2"/>
    <p:sldLayoutId id="2147483663" r:id="rId3"/>
    <p:sldLayoutId id="2147483664" r:id="rId4"/>
    <p:sldLayoutId id="2147483665"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26" y="610351"/>
            <a:ext cx="8077982" cy="2641756"/>
          </a:xfrm>
        </p:spPr>
        <p:txBody>
          <a:bodyPr/>
          <a:lstStyle/>
          <a:p>
            <a:r>
              <a:rPr lang="en-US" sz="5400" dirty="0"/>
              <a:t>Signals of Energy Demand </a:t>
            </a:r>
            <a:br>
              <a:rPr lang="en-US" dirty="0"/>
            </a:br>
            <a:r>
              <a:rPr lang="en-US" sz="4400" dirty="0"/>
              <a:t>Progress Update</a:t>
            </a:r>
            <a:endParaRPr lang="en-US" dirty="0"/>
          </a:p>
        </p:txBody>
      </p:sp>
      <p:sp>
        <p:nvSpPr>
          <p:cNvPr id="4" name="TextBox 3"/>
          <p:cNvSpPr txBox="1"/>
          <p:nvPr/>
        </p:nvSpPr>
        <p:spPr>
          <a:xfrm>
            <a:off x="5783283" y="644993"/>
            <a:ext cx="1401288" cy="1320878"/>
          </a:xfrm>
          <a:prstGeom prst="rect">
            <a:avLst/>
          </a:prstGeom>
          <a:noFill/>
        </p:spPr>
        <p:txBody>
          <a:bodyPr wrap="square" rtlCol="0">
            <a:spAutoFit/>
          </a:bodyPr>
          <a:lstStyle/>
          <a:p>
            <a:endParaRPr lang="en-US" dirty="0"/>
          </a:p>
        </p:txBody>
      </p:sp>
      <p:sp>
        <p:nvSpPr>
          <p:cNvPr id="6" name="TextBox 5"/>
          <p:cNvSpPr txBox="1"/>
          <p:nvPr/>
        </p:nvSpPr>
        <p:spPr>
          <a:xfrm>
            <a:off x="117475" y="3910707"/>
            <a:ext cx="3183865" cy="1195682"/>
          </a:xfrm>
          <a:prstGeom prst="rect">
            <a:avLst/>
          </a:prstGeom>
          <a:solidFill>
            <a:schemeClr val="bg1"/>
          </a:solidFill>
        </p:spPr>
        <p:txBody>
          <a:bodyPr wrap="square" rtlCol="0">
            <a:spAutoFit/>
          </a:bodyPr>
          <a:lstStyle/>
          <a:p>
            <a:endParaRPr lang="en-US"/>
          </a:p>
        </p:txBody>
      </p:sp>
      <p:sp>
        <p:nvSpPr>
          <p:cNvPr id="7" name="TextBox 6"/>
          <p:cNvSpPr txBox="1"/>
          <p:nvPr/>
        </p:nvSpPr>
        <p:spPr>
          <a:xfrm>
            <a:off x="2255669" y="3284519"/>
            <a:ext cx="5297949" cy="430887"/>
          </a:xfrm>
          <a:prstGeom prst="rect">
            <a:avLst/>
          </a:prstGeom>
          <a:noFill/>
        </p:spPr>
        <p:txBody>
          <a:bodyPr wrap="square" rtlCol="0">
            <a:spAutoFit/>
          </a:bodyPr>
          <a:lstStyle/>
          <a:p>
            <a:r>
              <a:rPr lang="en-US" sz="2200" dirty="0">
                <a:solidFill>
                  <a:schemeClr val="tx2"/>
                </a:solidFill>
                <a:latin typeface="Uni Sans" charset="0"/>
                <a:ea typeface="Uni Sans" charset="0"/>
                <a:cs typeface="Uni Sans" charset="0"/>
              </a:rPr>
              <a:t>DIRECT Capstone Project, Spring 2019</a:t>
            </a:r>
          </a:p>
        </p:txBody>
      </p:sp>
      <p:sp>
        <p:nvSpPr>
          <p:cNvPr id="9" name="TextBox 8"/>
          <p:cNvSpPr txBox="1"/>
          <p:nvPr/>
        </p:nvSpPr>
        <p:spPr>
          <a:xfrm>
            <a:off x="484125" y="3685838"/>
            <a:ext cx="8077983" cy="307777"/>
          </a:xfrm>
          <a:prstGeom prst="rect">
            <a:avLst/>
          </a:prstGeom>
          <a:noFill/>
        </p:spPr>
        <p:txBody>
          <a:bodyPr wrap="square" rtlCol="0">
            <a:spAutoFit/>
          </a:bodyPr>
          <a:lstStyle/>
          <a:p>
            <a:r>
              <a:rPr lang="en-US" sz="1400" dirty="0">
                <a:solidFill>
                  <a:schemeClr val="tx2"/>
                </a:solidFill>
                <a:latin typeface="Open Sans" charset="0"/>
                <a:ea typeface="Open Sans" charset="0"/>
                <a:cs typeface="Open Sans" charset="0"/>
              </a:rPr>
              <a:t>Corey Johnson, Michelle Katz, Kai Ming Tao</a:t>
            </a:r>
          </a:p>
        </p:txBody>
      </p:sp>
      <p:pic>
        <p:nvPicPr>
          <p:cNvPr id="10" name="Picture 9"/>
          <p:cNvPicPr>
            <a:picLocks noChangeAspect="1"/>
          </p:cNvPicPr>
          <p:nvPr/>
        </p:nvPicPr>
        <p:blipFill>
          <a:blip r:embed="rId3"/>
          <a:stretch>
            <a:fillRect/>
          </a:stretch>
        </p:blipFill>
        <p:spPr>
          <a:xfrm>
            <a:off x="5315622" y="4427346"/>
            <a:ext cx="2237997" cy="566999"/>
          </a:xfrm>
          <a:prstGeom prst="rect">
            <a:avLst/>
          </a:prstGeom>
        </p:spPr>
      </p:pic>
    </p:spTree>
    <p:extLst>
      <p:ext uri="{BB962C8B-B14F-4D97-AF65-F5344CB8AC3E}">
        <p14:creationId xmlns:p14="http://schemas.microsoft.com/office/powerpoint/2010/main" val="203848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Future Work</a:t>
            </a:r>
          </a:p>
        </p:txBody>
      </p:sp>
      <p:sp>
        <p:nvSpPr>
          <p:cNvPr id="6" name="Text Placeholder 7">
            <a:extLst>
              <a:ext uri="{FF2B5EF4-FFF2-40B4-BE49-F238E27FC236}">
                <a16:creationId xmlns:a16="http://schemas.microsoft.com/office/drawing/2014/main" id="{7514BC69-27D8-4D4D-ABE5-50C5F6D7D8F8}"/>
              </a:ext>
            </a:extLst>
          </p:cNvPr>
          <p:cNvSpPr>
            <a:spLocks noGrp="1"/>
          </p:cNvSpPr>
          <p:nvPr>
            <p:ph type="body" sz="quarter" idx="11"/>
          </p:nvPr>
        </p:nvSpPr>
        <p:spPr>
          <a:xfrm>
            <a:off x="848454" y="1495914"/>
            <a:ext cx="8010339" cy="2701979"/>
          </a:xfrm>
        </p:spPr>
        <p:txBody>
          <a:bodyPr anchor="ctr"/>
          <a:lstStyle/>
          <a:p>
            <a:pPr marR="0" lvl="0" defTabSz="914400" eaLnBrk="1" fontAlgn="auto" latinLnBrk="0" hangingPunct="1">
              <a:lnSpc>
                <a:spcPct val="150000"/>
              </a:lnSpc>
              <a:spcBef>
                <a:spcPts val="0"/>
              </a:spcBef>
              <a:spcAft>
                <a:spcPts val="0"/>
              </a:spcAft>
              <a:buClrTx/>
              <a:buSzTx/>
              <a:buFontTx/>
              <a:buChar char="-"/>
              <a:tabLst/>
              <a:defRPr/>
            </a:pPr>
            <a:r>
              <a:rPr lang="en-US" sz="2800" dirty="0"/>
              <a:t>Familiarize with MySQL</a:t>
            </a:r>
          </a:p>
          <a:p>
            <a:pPr marR="0" lvl="0" defTabSz="914400" eaLnBrk="1" fontAlgn="auto" latinLnBrk="0" hangingPunct="1">
              <a:lnSpc>
                <a:spcPct val="150000"/>
              </a:lnSpc>
              <a:spcBef>
                <a:spcPts val="0"/>
              </a:spcBef>
              <a:spcAft>
                <a:spcPts val="0"/>
              </a:spcAft>
              <a:buClrTx/>
              <a:buSzTx/>
              <a:buFontTx/>
              <a:buChar char="-"/>
              <a:tabLst/>
              <a:defRPr/>
            </a:pPr>
            <a:r>
              <a:rPr lang="en-US" sz="2800" dirty="0"/>
              <a:t>Clean Data</a:t>
            </a:r>
          </a:p>
          <a:p>
            <a:pPr marR="0" lvl="0" defTabSz="914400" eaLnBrk="1" fontAlgn="auto" latinLnBrk="0" hangingPunct="1">
              <a:lnSpc>
                <a:spcPct val="150000"/>
              </a:lnSpc>
              <a:spcBef>
                <a:spcPts val="0"/>
              </a:spcBef>
              <a:spcAft>
                <a:spcPts val="0"/>
              </a:spcAft>
              <a:buClrTx/>
              <a:buSzTx/>
              <a:buFontTx/>
              <a:buChar char="-"/>
              <a:tabLst/>
              <a:defRPr/>
            </a:pPr>
            <a:r>
              <a:rPr lang="en-US" sz="2800" dirty="0"/>
              <a:t>Being organizing into database</a:t>
            </a:r>
          </a:p>
          <a:p>
            <a:pPr marR="0" lvl="0" defTabSz="914400" eaLnBrk="1" fontAlgn="auto" latinLnBrk="0" hangingPunct="1">
              <a:lnSpc>
                <a:spcPct val="150000"/>
              </a:lnSpc>
              <a:spcBef>
                <a:spcPts val="0"/>
              </a:spcBef>
              <a:spcAft>
                <a:spcPts val="0"/>
              </a:spcAft>
              <a:buClrTx/>
              <a:buSzTx/>
              <a:buFontTx/>
              <a:buChar char="-"/>
              <a:tabLst/>
              <a:defRPr/>
            </a:pPr>
            <a:r>
              <a:rPr lang="en-US" sz="2800" dirty="0"/>
              <a:t>Future Modeling: Relationship between energy consumption and various census data</a:t>
            </a:r>
          </a:p>
        </p:txBody>
      </p:sp>
    </p:spTree>
    <p:extLst>
      <p:ext uri="{BB962C8B-B14F-4D97-AF65-F5344CB8AC3E}">
        <p14:creationId xmlns:p14="http://schemas.microsoft.com/office/powerpoint/2010/main" val="130741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CRISP-DM Structure</a:t>
            </a:r>
          </a:p>
        </p:txBody>
      </p:sp>
      <p:pic>
        <p:nvPicPr>
          <p:cNvPr id="4" name="Picture 3">
            <a:extLst>
              <a:ext uri="{FF2B5EF4-FFF2-40B4-BE49-F238E27FC236}">
                <a16:creationId xmlns:a16="http://schemas.microsoft.com/office/drawing/2014/main" id="{A48E4B2F-1D29-2043-B6F7-E94738616C25}"/>
              </a:ext>
            </a:extLst>
          </p:cNvPr>
          <p:cNvPicPr>
            <a:picLocks noChangeAspect="1"/>
          </p:cNvPicPr>
          <p:nvPr/>
        </p:nvPicPr>
        <p:blipFill>
          <a:blip r:embed="rId3"/>
          <a:stretch>
            <a:fillRect/>
          </a:stretch>
        </p:blipFill>
        <p:spPr>
          <a:xfrm>
            <a:off x="4829837" y="555191"/>
            <a:ext cx="3815200" cy="3822405"/>
          </a:xfrm>
          <a:prstGeom prst="rect">
            <a:avLst/>
          </a:prstGeom>
        </p:spPr>
      </p:pic>
      <p:sp>
        <p:nvSpPr>
          <p:cNvPr id="7" name="Text Placeholder 7">
            <a:extLst>
              <a:ext uri="{FF2B5EF4-FFF2-40B4-BE49-F238E27FC236}">
                <a16:creationId xmlns:a16="http://schemas.microsoft.com/office/drawing/2014/main" id="{655163B5-8D7B-0546-B428-9DA2D3DE0642}"/>
              </a:ext>
            </a:extLst>
          </p:cNvPr>
          <p:cNvSpPr>
            <a:spLocks noGrp="1"/>
          </p:cNvSpPr>
          <p:nvPr>
            <p:ph type="body" sz="quarter" idx="11"/>
          </p:nvPr>
        </p:nvSpPr>
        <p:spPr>
          <a:xfrm>
            <a:off x="131990" y="1822520"/>
            <a:ext cx="4182174" cy="2131964"/>
          </a:xfrm>
        </p:spPr>
        <p:txBody>
          <a:bodyPr anchor="ctr"/>
          <a:lstStyle/>
          <a:p>
            <a:pPr marL="457200" lvl="0" indent="-457200" defTabSz="914400">
              <a:lnSpc>
                <a:spcPct val="150000"/>
              </a:lnSpc>
              <a:spcBef>
                <a:spcPts val="0"/>
              </a:spcBef>
              <a:buNone/>
              <a:defRPr/>
            </a:pPr>
            <a:r>
              <a:rPr lang="en-US" sz="2000" dirty="0"/>
              <a:t>- Developed Business Understanding</a:t>
            </a:r>
          </a:p>
          <a:p>
            <a:pPr lvl="0" defTabSz="914400">
              <a:lnSpc>
                <a:spcPct val="150000"/>
              </a:lnSpc>
              <a:spcBef>
                <a:spcPts val="0"/>
              </a:spcBef>
              <a:buFontTx/>
              <a:buChar char="-"/>
              <a:defRPr/>
            </a:pPr>
            <a:r>
              <a:rPr lang="en-US" sz="2000" dirty="0"/>
              <a:t>EDA Complete for data understanding</a:t>
            </a:r>
          </a:p>
          <a:p>
            <a:pPr lvl="0" defTabSz="914400">
              <a:lnSpc>
                <a:spcPct val="150000"/>
              </a:lnSpc>
              <a:spcBef>
                <a:spcPts val="0"/>
              </a:spcBef>
              <a:buFontTx/>
              <a:buChar char="-"/>
              <a:defRPr/>
            </a:pPr>
            <a:r>
              <a:rPr lang="en-US" sz="2000" dirty="0"/>
              <a:t>Beginning Data Preparation and modeling</a:t>
            </a:r>
          </a:p>
        </p:txBody>
      </p:sp>
    </p:spTree>
    <p:extLst>
      <p:ext uri="{BB962C8B-B14F-4D97-AF65-F5344CB8AC3E}">
        <p14:creationId xmlns:p14="http://schemas.microsoft.com/office/powerpoint/2010/main" val="139120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31990" y="1822519"/>
            <a:ext cx="8880020" cy="2517569"/>
          </a:xfrm>
        </p:spPr>
        <p:txBody>
          <a:bodyPr anchor="ctr"/>
          <a:lstStyle/>
          <a:p>
            <a:pPr marL="457200" lvl="0" indent="-457200" defTabSz="914400">
              <a:lnSpc>
                <a:spcPct val="150000"/>
              </a:lnSpc>
              <a:spcBef>
                <a:spcPts val="0"/>
              </a:spcBef>
              <a:buNone/>
              <a:defRPr/>
            </a:pPr>
            <a:r>
              <a:rPr lang="en-US" sz="2000" dirty="0"/>
              <a:t>1.    To create a publicly available database of energy consumption data for several different cities in the United States. The database will include energy consumption, demographic, and economic data for each city down to the zip code level.</a:t>
            </a:r>
          </a:p>
          <a:p>
            <a:pPr marL="457200" lvl="0" indent="-457200" defTabSz="914400">
              <a:lnSpc>
                <a:spcPct val="150000"/>
              </a:lnSpc>
              <a:spcBef>
                <a:spcPts val="0"/>
              </a:spcBef>
              <a:buNone/>
              <a:defRPr/>
            </a:pPr>
            <a:r>
              <a:rPr lang="en-US" sz="2000" dirty="0"/>
              <a:t>2.    Create a demonstration of the type of analysis that can be done with the dataset</a:t>
            </a:r>
          </a:p>
        </p:txBody>
      </p:sp>
      <p:sp>
        <p:nvSpPr>
          <p:cNvPr id="2" name="Title 1"/>
          <p:cNvSpPr>
            <a:spLocks noGrp="1"/>
          </p:cNvSpPr>
          <p:nvPr>
            <p:ph type="title"/>
          </p:nvPr>
        </p:nvSpPr>
        <p:spPr>
          <a:xfrm>
            <a:off x="447923" y="346110"/>
            <a:ext cx="8197114" cy="993775"/>
          </a:xfrm>
        </p:spPr>
        <p:txBody>
          <a:bodyPr/>
          <a:lstStyle/>
          <a:p>
            <a:r>
              <a:rPr lang="en-US" sz="3200" dirty="0"/>
              <a:t>Objective (Business Need)</a:t>
            </a:r>
          </a:p>
        </p:txBody>
      </p:sp>
    </p:spTree>
    <p:extLst>
      <p:ext uri="{BB962C8B-B14F-4D97-AF65-F5344CB8AC3E}">
        <p14:creationId xmlns:p14="http://schemas.microsoft.com/office/powerpoint/2010/main" val="160538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EDA (Data Understanding): Property Type</a:t>
            </a:r>
          </a:p>
        </p:txBody>
      </p:sp>
      <p:pic>
        <p:nvPicPr>
          <p:cNvPr id="7" name="Picture 6" descr="A picture containing measuring stick, object&#10;&#10;Description automatically generated">
            <a:extLst>
              <a:ext uri="{FF2B5EF4-FFF2-40B4-BE49-F238E27FC236}">
                <a16:creationId xmlns:a16="http://schemas.microsoft.com/office/drawing/2014/main" id="{85C3DA07-143D-5A42-B5C8-50D2736A2A39}"/>
              </a:ext>
            </a:extLst>
          </p:cNvPr>
          <p:cNvPicPr>
            <a:picLocks noChangeAspect="1"/>
          </p:cNvPicPr>
          <p:nvPr/>
        </p:nvPicPr>
        <p:blipFill>
          <a:blip r:embed="rId3"/>
          <a:stretch>
            <a:fillRect/>
          </a:stretch>
        </p:blipFill>
        <p:spPr>
          <a:xfrm>
            <a:off x="1784733" y="1681026"/>
            <a:ext cx="5574534" cy="2779427"/>
          </a:xfrm>
          <a:prstGeom prst="rect">
            <a:avLst/>
          </a:prstGeom>
        </p:spPr>
      </p:pic>
    </p:spTree>
    <p:extLst>
      <p:ext uri="{BB962C8B-B14F-4D97-AF65-F5344CB8AC3E}">
        <p14:creationId xmlns:p14="http://schemas.microsoft.com/office/powerpoint/2010/main" val="22601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EDA: Decade Built</a:t>
            </a:r>
          </a:p>
        </p:txBody>
      </p:sp>
      <p:pic>
        <p:nvPicPr>
          <p:cNvPr id="4" name="Picture 3">
            <a:extLst>
              <a:ext uri="{FF2B5EF4-FFF2-40B4-BE49-F238E27FC236}">
                <a16:creationId xmlns:a16="http://schemas.microsoft.com/office/drawing/2014/main" id="{AA8F8EF2-BC6B-4143-B2B4-126021C0302D}"/>
              </a:ext>
            </a:extLst>
          </p:cNvPr>
          <p:cNvPicPr>
            <a:picLocks noChangeAspect="1"/>
          </p:cNvPicPr>
          <p:nvPr/>
        </p:nvPicPr>
        <p:blipFill>
          <a:blip r:embed="rId3"/>
          <a:stretch>
            <a:fillRect/>
          </a:stretch>
        </p:blipFill>
        <p:spPr>
          <a:xfrm>
            <a:off x="1454226" y="1737353"/>
            <a:ext cx="6654188" cy="2736953"/>
          </a:xfrm>
          <a:prstGeom prst="rect">
            <a:avLst/>
          </a:prstGeom>
        </p:spPr>
      </p:pic>
    </p:spTree>
    <p:extLst>
      <p:ext uri="{BB962C8B-B14F-4D97-AF65-F5344CB8AC3E}">
        <p14:creationId xmlns:p14="http://schemas.microsoft.com/office/powerpoint/2010/main" val="68626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EDA: Energy Source</a:t>
            </a:r>
          </a:p>
        </p:txBody>
      </p:sp>
      <p:pic>
        <p:nvPicPr>
          <p:cNvPr id="4" name="Picture 3" descr="A screenshot of a cell phone&#10;&#10;Description automatically generated">
            <a:extLst>
              <a:ext uri="{FF2B5EF4-FFF2-40B4-BE49-F238E27FC236}">
                <a16:creationId xmlns:a16="http://schemas.microsoft.com/office/drawing/2014/main" id="{6E73BCBA-C893-AE45-8656-67CA9ED6C3C7}"/>
              </a:ext>
            </a:extLst>
          </p:cNvPr>
          <p:cNvPicPr>
            <a:picLocks noChangeAspect="1"/>
          </p:cNvPicPr>
          <p:nvPr/>
        </p:nvPicPr>
        <p:blipFill>
          <a:blip r:embed="rId3"/>
          <a:stretch>
            <a:fillRect/>
          </a:stretch>
        </p:blipFill>
        <p:spPr>
          <a:xfrm>
            <a:off x="2340013" y="1517327"/>
            <a:ext cx="4060787" cy="3067376"/>
          </a:xfrm>
          <a:prstGeom prst="rect">
            <a:avLst/>
          </a:prstGeom>
        </p:spPr>
      </p:pic>
    </p:spTree>
    <p:extLst>
      <p:ext uri="{BB962C8B-B14F-4D97-AF65-F5344CB8AC3E}">
        <p14:creationId xmlns:p14="http://schemas.microsoft.com/office/powerpoint/2010/main" val="67662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923" y="371510"/>
            <a:ext cx="3471271" cy="1060683"/>
          </a:xfrm>
        </p:spPr>
        <p:txBody>
          <a:bodyPr/>
          <a:lstStyle/>
          <a:p>
            <a:r>
              <a:rPr lang="en-US" sz="3200" dirty="0"/>
              <a:t>Entity Relationship Diagram</a:t>
            </a:r>
          </a:p>
        </p:txBody>
      </p:sp>
      <p:pic>
        <p:nvPicPr>
          <p:cNvPr id="4" name="Picture 3">
            <a:extLst>
              <a:ext uri="{FF2B5EF4-FFF2-40B4-BE49-F238E27FC236}">
                <a16:creationId xmlns:a16="http://schemas.microsoft.com/office/drawing/2014/main" id="{177CFBC8-1506-8A4F-8B6A-60121E5DD3C6}"/>
              </a:ext>
            </a:extLst>
          </p:cNvPr>
          <p:cNvPicPr>
            <a:picLocks noChangeAspect="1"/>
          </p:cNvPicPr>
          <p:nvPr/>
        </p:nvPicPr>
        <p:blipFill>
          <a:blip r:embed="rId3"/>
          <a:stretch>
            <a:fillRect/>
          </a:stretch>
        </p:blipFill>
        <p:spPr>
          <a:xfrm>
            <a:off x="3908177" y="231354"/>
            <a:ext cx="4787900" cy="4394200"/>
          </a:xfrm>
          <a:prstGeom prst="rect">
            <a:avLst/>
          </a:prstGeom>
        </p:spPr>
      </p:pic>
      <p:sp>
        <p:nvSpPr>
          <p:cNvPr id="6" name="Text Placeholder 7">
            <a:extLst>
              <a:ext uri="{FF2B5EF4-FFF2-40B4-BE49-F238E27FC236}">
                <a16:creationId xmlns:a16="http://schemas.microsoft.com/office/drawing/2014/main" id="{0B94647C-842F-874B-A20F-110859E966AD}"/>
              </a:ext>
            </a:extLst>
          </p:cNvPr>
          <p:cNvSpPr>
            <a:spLocks noGrp="1"/>
          </p:cNvSpPr>
          <p:nvPr>
            <p:ph type="body" sz="quarter" idx="11"/>
          </p:nvPr>
        </p:nvSpPr>
        <p:spPr>
          <a:xfrm>
            <a:off x="1260361" y="1572349"/>
            <a:ext cx="2044700" cy="1727251"/>
          </a:xfrm>
        </p:spPr>
        <p:txBody>
          <a:bodyPr anchor="ctr"/>
          <a:lstStyle/>
          <a:p>
            <a:pPr marL="457200" marR="0" lvl="0" indent="-457200" defTabSz="914400" eaLnBrk="1" fontAlgn="auto" latinLnBrk="0" hangingPunct="1">
              <a:lnSpc>
                <a:spcPct val="150000"/>
              </a:lnSpc>
              <a:spcBef>
                <a:spcPts val="0"/>
              </a:spcBef>
              <a:spcAft>
                <a:spcPts val="0"/>
              </a:spcAft>
              <a:buClrTx/>
              <a:buSzTx/>
              <a:buFontTx/>
              <a:buNone/>
              <a:tabLst/>
              <a:defRPr/>
            </a:pPr>
            <a:r>
              <a:rPr lang="en-US" sz="2000" dirty="0"/>
              <a:t>PK: Primary Key</a:t>
            </a:r>
          </a:p>
          <a:p>
            <a:pPr marL="457200" marR="0" lvl="0" indent="-457200" defTabSz="914400" eaLnBrk="1" fontAlgn="auto" latinLnBrk="0" hangingPunct="1">
              <a:lnSpc>
                <a:spcPct val="150000"/>
              </a:lnSpc>
              <a:spcBef>
                <a:spcPts val="0"/>
              </a:spcBef>
              <a:spcAft>
                <a:spcPts val="0"/>
              </a:spcAft>
              <a:buClrTx/>
              <a:buSzTx/>
              <a:buFontTx/>
              <a:buNone/>
              <a:tabLst/>
              <a:defRPr/>
            </a:pPr>
            <a:r>
              <a:rPr lang="en-US" sz="2000" dirty="0"/>
              <a:t>FK: Foreign Key</a:t>
            </a:r>
          </a:p>
        </p:txBody>
      </p:sp>
    </p:spTree>
    <p:extLst>
      <p:ext uri="{BB962C8B-B14F-4D97-AF65-F5344CB8AC3E}">
        <p14:creationId xmlns:p14="http://schemas.microsoft.com/office/powerpoint/2010/main" val="304357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Database Management Tools</a:t>
            </a:r>
          </a:p>
        </p:txBody>
      </p:sp>
      <p:sp>
        <p:nvSpPr>
          <p:cNvPr id="5" name="Text Placeholder 7">
            <a:extLst>
              <a:ext uri="{FF2B5EF4-FFF2-40B4-BE49-F238E27FC236}">
                <a16:creationId xmlns:a16="http://schemas.microsoft.com/office/drawing/2014/main" id="{2532143C-6F57-9B40-A439-42FC6071865B}"/>
              </a:ext>
            </a:extLst>
          </p:cNvPr>
          <p:cNvSpPr>
            <a:spLocks noGrp="1"/>
          </p:cNvSpPr>
          <p:nvPr>
            <p:ph type="body" sz="quarter" idx="11"/>
          </p:nvPr>
        </p:nvSpPr>
        <p:spPr>
          <a:xfrm>
            <a:off x="685738" y="1365285"/>
            <a:ext cx="8010339" cy="2701979"/>
          </a:xfrm>
        </p:spPr>
        <p:txBody>
          <a:bodyPr anchor="ctr"/>
          <a:lstStyle/>
          <a:p>
            <a:pPr marL="457200" marR="0" lvl="0" indent="-457200" defTabSz="914400" eaLnBrk="1" fontAlgn="auto" latinLnBrk="0" hangingPunct="1">
              <a:lnSpc>
                <a:spcPct val="150000"/>
              </a:lnSpc>
              <a:spcBef>
                <a:spcPts val="0"/>
              </a:spcBef>
              <a:spcAft>
                <a:spcPts val="0"/>
              </a:spcAft>
              <a:buClrTx/>
              <a:buSzTx/>
              <a:buFontTx/>
              <a:buNone/>
              <a:tabLst/>
              <a:defRPr/>
            </a:pPr>
            <a:r>
              <a:rPr lang="en-US" sz="2800" dirty="0"/>
              <a:t>Local Options: My SQL vs. </a:t>
            </a:r>
            <a:r>
              <a:rPr lang="en-US" sz="2800" dirty="0" err="1"/>
              <a:t>PostGres</a:t>
            </a:r>
            <a:endParaRPr lang="en-US" sz="2800" dirty="0"/>
          </a:p>
          <a:p>
            <a:pPr marL="457200" marR="0" lvl="0" indent="-457200" defTabSz="914400" eaLnBrk="1" fontAlgn="auto" latinLnBrk="0" hangingPunct="1">
              <a:lnSpc>
                <a:spcPct val="150000"/>
              </a:lnSpc>
              <a:spcBef>
                <a:spcPts val="0"/>
              </a:spcBef>
              <a:spcAft>
                <a:spcPts val="0"/>
              </a:spcAft>
              <a:buClrTx/>
              <a:buSzTx/>
              <a:buFontTx/>
              <a:buNone/>
              <a:tabLst/>
              <a:defRPr/>
            </a:pPr>
            <a:r>
              <a:rPr lang="en-US" dirty="0"/>
              <a:t> - MySQL Preferred due to Python interface and interaction with Google Cloud Platform </a:t>
            </a:r>
          </a:p>
          <a:p>
            <a:pPr marL="457200" marR="0" lvl="0" indent="-457200" defTabSz="914400" eaLnBrk="1" fontAlgn="auto" latinLnBrk="0" hangingPunct="1">
              <a:lnSpc>
                <a:spcPct val="150000"/>
              </a:lnSpc>
              <a:spcBef>
                <a:spcPts val="0"/>
              </a:spcBef>
              <a:spcAft>
                <a:spcPts val="0"/>
              </a:spcAft>
              <a:buClrTx/>
              <a:buSzTx/>
              <a:buFontTx/>
              <a:buNone/>
              <a:tabLst/>
              <a:defRPr/>
            </a:pPr>
            <a:r>
              <a:rPr lang="en-US" sz="2800" dirty="0"/>
              <a:t>Will likely transfer to GCP after optimizing database</a:t>
            </a:r>
          </a:p>
        </p:txBody>
      </p:sp>
    </p:spTree>
    <p:extLst>
      <p:ext uri="{BB962C8B-B14F-4D97-AF65-F5344CB8AC3E}">
        <p14:creationId xmlns:p14="http://schemas.microsoft.com/office/powerpoint/2010/main" val="37722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84" y="0"/>
            <a:ext cx="8197114" cy="561054"/>
          </a:xfrm>
        </p:spPr>
        <p:txBody>
          <a:bodyPr/>
          <a:lstStyle/>
          <a:p>
            <a:r>
              <a:rPr lang="en-US" sz="3200" dirty="0"/>
              <a:t>Python Visualization Packages – Tech Review</a:t>
            </a:r>
          </a:p>
        </p:txBody>
      </p:sp>
      <p:graphicFrame>
        <p:nvGraphicFramePr>
          <p:cNvPr id="4" name="表格 5">
            <a:extLst>
              <a:ext uri="{FF2B5EF4-FFF2-40B4-BE49-F238E27FC236}">
                <a16:creationId xmlns:a16="http://schemas.microsoft.com/office/drawing/2014/main" id="{964969D8-4495-4641-AB12-8EF64178BF99}"/>
              </a:ext>
            </a:extLst>
          </p:cNvPr>
          <p:cNvGraphicFramePr>
            <a:graphicFrameLocks noGrp="1"/>
          </p:cNvGraphicFramePr>
          <p:nvPr>
            <p:extLst>
              <p:ext uri="{D42A27DB-BD31-4B8C-83A1-F6EECF244321}">
                <p14:modId xmlns:p14="http://schemas.microsoft.com/office/powerpoint/2010/main" val="637152893"/>
              </p:ext>
            </p:extLst>
          </p:nvPr>
        </p:nvGraphicFramePr>
        <p:xfrm>
          <a:off x="161484" y="561054"/>
          <a:ext cx="8821032" cy="4219254"/>
        </p:xfrm>
        <a:graphic>
          <a:graphicData uri="http://schemas.openxmlformats.org/drawingml/2006/table">
            <a:tbl>
              <a:tblPr firstRow="1" firstCol="1" bandRow="1">
                <a:tableStyleId>{3C2FFA5D-87B4-456A-9821-1D502468CF0F}</a:tableStyleId>
              </a:tblPr>
              <a:tblGrid>
                <a:gridCol w="3462063">
                  <a:extLst>
                    <a:ext uri="{9D8B030D-6E8A-4147-A177-3AD203B41FA5}">
                      <a16:colId xmlns:a16="http://schemas.microsoft.com/office/drawing/2014/main" val="20000"/>
                    </a:ext>
                  </a:extLst>
                </a:gridCol>
                <a:gridCol w="1506679">
                  <a:extLst>
                    <a:ext uri="{9D8B030D-6E8A-4147-A177-3AD203B41FA5}">
                      <a16:colId xmlns:a16="http://schemas.microsoft.com/office/drawing/2014/main" val="20001"/>
                    </a:ext>
                  </a:extLst>
                </a:gridCol>
                <a:gridCol w="3852290">
                  <a:extLst>
                    <a:ext uri="{9D8B030D-6E8A-4147-A177-3AD203B41FA5}">
                      <a16:colId xmlns:a16="http://schemas.microsoft.com/office/drawing/2014/main" val="20002"/>
                    </a:ext>
                  </a:extLst>
                </a:gridCol>
              </a:tblGrid>
              <a:tr h="338354">
                <a:tc>
                  <a:txBody>
                    <a:bodyPr/>
                    <a:lstStyle/>
                    <a:p>
                      <a:pPr algn="r">
                        <a:spcAft>
                          <a:spcPts val="0"/>
                        </a:spcAft>
                      </a:pPr>
                      <a:r>
                        <a:rPr lang="en-US" sz="2800" kern="0" dirty="0" err="1">
                          <a:effectLst/>
                        </a:rPr>
                        <a:t>ggplot</a:t>
                      </a:r>
                      <a:endParaRPr lang="zh-CN" sz="180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sz="1800" kern="100" dirty="0">
                        <a:solidFill>
                          <a:schemeClr val="accent4">
                            <a:lumMod val="10000"/>
                          </a:schemeClr>
                        </a:solidFill>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2800" kern="0" dirty="0" err="1">
                          <a:effectLst/>
                        </a:rPr>
                        <a:t>seaborn</a:t>
                      </a:r>
                      <a:endParaRPr lang="zh-CN" sz="180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2153">
                <a:tc>
                  <a:txBody>
                    <a:bodyPr/>
                    <a:lstStyle/>
                    <a:p>
                      <a:pPr algn="r">
                        <a:spcAft>
                          <a:spcPts val="0"/>
                        </a:spcAft>
                      </a:pPr>
                      <a:r>
                        <a:rPr lang="en-US" sz="1600" b="0" kern="0" dirty="0">
                          <a:effectLst/>
                        </a:rPr>
                        <a:t>3,472</a:t>
                      </a:r>
                      <a:endParaRPr lang="zh-CN" sz="1200" b="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a:effectLst/>
                        </a:rPr>
                        <a:t>Stars</a:t>
                      </a:r>
                      <a:endParaRPr lang="zh-CN" sz="1200" b="1"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600" kern="0" dirty="0">
                          <a:effectLst/>
                        </a:rPr>
                        <a:t>6,080</a:t>
                      </a:r>
                      <a:endParaRPr lang="zh-CN" sz="120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2153">
                <a:tc>
                  <a:txBody>
                    <a:bodyPr/>
                    <a:lstStyle/>
                    <a:p>
                      <a:pPr algn="r">
                        <a:spcAft>
                          <a:spcPts val="0"/>
                        </a:spcAft>
                      </a:pPr>
                      <a:r>
                        <a:rPr lang="en-US" sz="1600" b="0" kern="0" dirty="0">
                          <a:effectLst/>
                        </a:rPr>
                        <a:t>139</a:t>
                      </a:r>
                      <a:endParaRPr lang="zh-CN" sz="1200" b="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a:effectLst/>
                        </a:rPr>
                        <a:t> Watchers</a:t>
                      </a:r>
                      <a:endParaRPr lang="zh-CN" sz="1200" b="1"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600" kern="0">
                          <a:effectLst/>
                        </a:rPr>
                        <a:t>235</a:t>
                      </a:r>
                      <a:endParaRPr lang="zh-CN" sz="1200" kern="10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2153">
                <a:tc>
                  <a:txBody>
                    <a:bodyPr/>
                    <a:lstStyle/>
                    <a:p>
                      <a:pPr algn="r">
                        <a:spcAft>
                          <a:spcPts val="0"/>
                        </a:spcAft>
                      </a:pPr>
                      <a:r>
                        <a:rPr lang="en-US" sz="1600" b="0" kern="0" dirty="0">
                          <a:effectLst/>
                        </a:rPr>
                        <a:t>549</a:t>
                      </a:r>
                      <a:endParaRPr lang="zh-CN" sz="1200" b="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a:effectLst/>
                        </a:rPr>
                        <a:t> Forks</a:t>
                      </a:r>
                      <a:endParaRPr lang="zh-CN" sz="1200" b="1"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600" kern="0" dirty="0">
                          <a:effectLst/>
                        </a:rPr>
                        <a:t>984</a:t>
                      </a:r>
                      <a:endParaRPr lang="zh-CN" sz="120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305">
                <a:tc>
                  <a:txBody>
                    <a:bodyPr/>
                    <a:lstStyle/>
                    <a:p>
                      <a:pPr algn="r">
                        <a:spcAft>
                          <a:spcPts val="0"/>
                        </a:spcAft>
                      </a:pPr>
                      <a:r>
                        <a:rPr lang="en-US" sz="1600" b="0" kern="0" dirty="0">
                          <a:effectLst/>
                        </a:rPr>
                        <a:t>over 3 years ago</a:t>
                      </a:r>
                      <a:endParaRPr lang="zh-CN" sz="1200" b="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a:effectLst/>
                        </a:rPr>
                        <a:t> Last Commit</a:t>
                      </a:r>
                      <a:endParaRPr lang="zh-CN" sz="1200" b="1"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600" kern="0" dirty="0">
                          <a:effectLst/>
                        </a:rPr>
                        <a:t>about 1 month ago</a:t>
                      </a:r>
                      <a:endParaRPr lang="zh-CN" sz="120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61684">
                <a:tc>
                  <a:txBody>
                    <a:bodyPr/>
                    <a:lstStyle/>
                    <a:p>
                      <a:endParaRPr lang="zh-CN" sz="1200" b="0" kern="100" dirty="0">
                        <a:solidFill>
                          <a:schemeClr val="accent4">
                            <a:lumMod val="10000"/>
                          </a:schemeClr>
                        </a:solidFill>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a:effectLst/>
                        </a:rPr>
                        <a:t>More</a:t>
                      </a:r>
                      <a:endParaRPr lang="zh-CN" sz="1200" b="1"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sz="1200" kern="100" dirty="0">
                        <a:solidFill>
                          <a:schemeClr val="accent4">
                            <a:lumMod val="10000"/>
                          </a:schemeClr>
                        </a:solidFill>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305">
                <a:tc>
                  <a:txBody>
                    <a:bodyPr/>
                    <a:lstStyle/>
                    <a:p>
                      <a:pPr algn="r">
                        <a:spcAft>
                          <a:spcPts val="0"/>
                        </a:spcAft>
                      </a:pPr>
                      <a:r>
                        <a:rPr lang="en-US" sz="1800" b="0" kern="0" dirty="0">
                          <a:effectLst/>
                        </a:rPr>
                        <a:t>L4</a:t>
                      </a:r>
                      <a:endParaRPr lang="zh-CN" sz="1800" b="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0" dirty="0">
                          <a:effectLst/>
                        </a:rPr>
                        <a:t>Code Quality</a:t>
                      </a:r>
                      <a:endParaRPr lang="zh-CN" sz="1400" b="1"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800" kern="0" dirty="0">
                          <a:effectLst/>
                        </a:rPr>
                        <a:t>L2</a:t>
                      </a:r>
                      <a:endParaRPr lang="zh-CN" sz="180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305">
                <a:tc>
                  <a:txBody>
                    <a:bodyPr/>
                    <a:lstStyle/>
                    <a:p>
                      <a:pPr algn="r" latinLnBrk="1">
                        <a:spcAft>
                          <a:spcPts val="0"/>
                        </a:spcAft>
                      </a:pPr>
                      <a:r>
                        <a:rPr lang="en-US" sz="1600" b="0" kern="0" dirty="0">
                          <a:effectLst/>
                        </a:rPr>
                        <a:t>Python (Based on R and the grammar of graphics)</a:t>
                      </a:r>
                      <a:endParaRPr lang="zh-CN" sz="1200" b="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a:effectLst/>
                        </a:rPr>
                        <a:t> Language</a:t>
                      </a:r>
                    </a:p>
                    <a:p>
                      <a:pPr algn="ctr">
                        <a:spcAft>
                          <a:spcPts val="0"/>
                        </a:spcAft>
                      </a:pPr>
                      <a:r>
                        <a:rPr lang="en-US" sz="1600" kern="0" dirty="0">
                          <a:effectLst/>
                        </a:rPr>
                        <a:t>Grammar</a:t>
                      </a:r>
                      <a:endParaRPr lang="zh-CN" sz="1200" b="1"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600" kern="0" dirty="0">
                          <a:effectLst/>
                        </a:rPr>
                        <a:t>Python (Based on Python </a:t>
                      </a:r>
                      <a:r>
                        <a:rPr lang="en-US" sz="1600" kern="0" dirty="0" err="1">
                          <a:effectLst/>
                        </a:rPr>
                        <a:t>matplotlib</a:t>
                      </a:r>
                      <a:r>
                        <a:rPr lang="en-US" sz="1600" kern="0" dirty="0">
                          <a:effectLst/>
                        </a:rPr>
                        <a:t>)</a:t>
                      </a:r>
                      <a:endParaRPr lang="zh-CN" sz="120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648610">
                <a:tc>
                  <a:txBody>
                    <a:bodyPr/>
                    <a:lstStyle/>
                    <a:p>
                      <a:pPr algn="r" latinLnBrk="1">
                        <a:spcAft>
                          <a:spcPts val="0"/>
                        </a:spcAft>
                      </a:pPr>
                      <a:r>
                        <a:rPr lang="en-US" sz="1600" b="0" kern="0" dirty="0">
                          <a:effectLst/>
                        </a:rPr>
                        <a:t>high-level interface</a:t>
                      </a:r>
                      <a:endParaRPr lang="zh-CN" sz="1200" b="0" kern="100" dirty="0">
                        <a:effectLst/>
                      </a:endParaRPr>
                    </a:p>
                    <a:p>
                      <a:pPr algn="r">
                        <a:spcAft>
                          <a:spcPts val="0"/>
                        </a:spcAft>
                      </a:pPr>
                      <a:r>
                        <a:rPr lang="en-US" sz="1600" b="0" kern="0" dirty="0">
                          <a:effectLst/>
                        </a:rPr>
                        <a:t>Better Aesthetics</a:t>
                      </a:r>
                      <a:endParaRPr lang="zh-CN" sz="1200" b="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a:effectLst/>
                        </a:rPr>
                        <a:t> Appeals</a:t>
                      </a:r>
                      <a:endParaRPr lang="zh-CN" sz="1200" b="1"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600" kern="0" dirty="0">
                          <a:effectLst/>
                        </a:rPr>
                        <a:t>high-level interface</a:t>
                      </a:r>
                      <a:endParaRPr lang="zh-CN" sz="1200" kern="100" dirty="0">
                        <a:effectLst/>
                      </a:endParaRPr>
                    </a:p>
                    <a:p>
                      <a:pPr algn="l">
                        <a:spcAft>
                          <a:spcPts val="0"/>
                        </a:spcAft>
                      </a:pPr>
                      <a:r>
                        <a:rPr lang="en-US" sz="1600" kern="0" dirty="0">
                          <a:effectLst/>
                        </a:rPr>
                        <a:t>Better Aesthetics</a:t>
                      </a:r>
                      <a:endParaRPr lang="zh-CN" sz="1200" kern="100" dirty="0">
                        <a:effectLst/>
                      </a:endParaRPr>
                    </a:p>
                    <a:p>
                      <a:pPr algn="l" latinLnBrk="1">
                        <a:spcAft>
                          <a:spcPts val="0"/>
                        </a:spcAft>
                      </a:pPr>
                      <a:r>
                        <a:rPr lang="en-US" sz="1600" kern="0" dirty="0">
                          <a:effectLst/>
                        </a:rPr>
                        <a:t>Easily customizable Aesthetics</a:t>
                      </a:r>
                      <a:endParaRPr lang="zh-CN" sz="1200" kern="100" dirty="0">
                        <a:effectLst/>
                      </a:endParaRPr>
                    </a:p>
                    <a:p>
                      <a:pPr algn="l" latinLnBrk="1">
                        <a:spcAft>
                          <a:spcPts val="0"/>
                        </a:spcAft>
                      </a:pPr>
                      <a:r>
                        <a:rPr lang="en-US" sz="1600" kern="0" dirty="0">
                          <a:effectLst/>
                        </a:rPr>
                        <a:t>Easy to learn</a:t>
                      </a:r>
                      <a:endParaRPr lang="zh-CN" sz="120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486458">
                <a:tc>
                  <a:txBody>
                    <a:bodyPr/>
                    <a:lstStyle/>
                    <a:p>
                      <a:pPr algn="r">
                        <a:spcAft>
                          <a:spcPts val="0"/>
                        </a:spcAft>
                      </a:pPr>
                      <a:r>
                        <a:rPr lang="en-US" sz="1600" b="0" kern="0" dirty="0">
                          <a:effectLst/>
                        </a:rPr>
                        <a:t>Data Visualization, Scientific, Engineering</a:t>
                      </a:r>
                      <a:endParaRPr lang="zh-CN" sz="1200" b="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0" dirty="0">
                          <a:effectLst/>
                        </a:rPr>
                        <a:t> Tags</a:t>
                      </a:r>
                      <a:endParaRPr lang="zh-CN" sz="1200" b="1"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en-US" sz="1600" kern="0" dirty="0">
                          <a:effectLst/>
                        </a:rPr>
                        <a:t>Data Visualization, Scientific, Engineering, Visualization, Multimedia, Graphics</a:t>
                      </a:r>
                      <a:endParaRPr lang="zh-CN" sz="1200" kern="100" dirty="0">
                        <a:solidFill>
                          <a:schemeClr val="accent4">
                            <a:lumMod val="1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27509291"/>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10614</TotalTime>
  <Words>273</Words>
  <Application>Microsoft Macintosh PowerPoint</Application>
  <PresentationFormat>On-screen Show (16:9)</PresentationFormat>
  <Paragraphs>72</Paragraphs>
  <Slides>10</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Encode Sans Normal Black</vt:lpstr>
      <vt:lpstr>Lucida Grande</vt:lpstr>
      <vt:lpstr>Open Sans</vt:lpstr>
      <vt:lpstr>Open Sans Light</vt:lpstr>
      <vt:lpstr>Uni Sans</vt:lpstr>
      <vt:lpstr>Custom Design</vt:lpstr>
      <vt:lpstr>2_Custom Design</vt:lpstr>
      <vt:lpstr>1_Custom Design</vt:lpstr>
      <vt:lpstr>Signals of Energy Demand  Progress Update</vt:lpstr>
      <vt:lpstr>CRISP-DM Structure</vt:lpstr>
      <vt:lpstr>Objective (Business Need)</vt:lpstr>
      <vt:lpstr>EDA (Data Understanding): Property Type</vt:lpstr>
      <vt:lpstr>EDA: Decade Built</vt:lpstr>
      <vt:lpstr>EDA: Energy Source</vt:lpstr>
      <vt:lpstr>Entity Relationship Diagram</vt:lpstr>
      <vt:lpstr>Database Management Tools</vt:lpstr>
      <vt:lpstr>Python Visualization Packages – Tech Review</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katzm</cp:lastModifiedBy>
  <cp:revision>132</cp:revision>
  <dcterms:created xsi:type="dcterms:W3CDTF">2014-10-14T00:51:43Z</dcterms:created>
  <dcterms:modified xsi:type="dcterms:W3CDTF">2019-05-23T21:59:09Z</dcterms:modified>
</cp:coreProperties>
</file>