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5"/>
  </p:notesMasterIdLst>
  <p:sldIdLst>
    <p:sldId id="256" r:id="rId2"/>
    <p:sldId id="257" r:id="rId3"/>
    <p:sldId id="294" r:id="rId4"/>
    <p:sldId id="258" r:id="rId5"/>
    <p:sldId id="259" r:id="rId6"/>
    <p:sldId id="296" r:id="rId7"/>
    <p:sldId id="304" r:id="rId8"/>
    <p:sldId id="260" r:id="rId9"/>
    <p:sldId id="300" r:id="rId10"/>
    <p:sldId id="298" r:id="rId11"/>
    <p:sldId id="301" r:id="rId12"/>
    <p:sldId id="305" r:id="rId13"/>
    <p:sldId id="306" r:id="rId14"/>
    <p:sldId id="308" r:id="rId15"/>
    <p:sldId id="309" r:id="rId16"/>
    <p:sldId id="279" r:id="rId17"/>
    <p:sldId id="280" r:id="rId18"/>
    <p:sldId id="281" r:id="rId19"/>
    <p:sldId id="261" r:id="rId20"/>
    <p:sldId id="262" r:id="rId21"/>
    <p:sldId id="303" r:id="rId22"/>
    <p:sldId id="287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45A37C"/>
    <a:srgbClr val="9F83D4"/>
    <a:srgbClr val="FF33CC"/>
    <a:srgbClr val="F39C12"/>
    <a:srgbClr val="28CC72"/>
    <a:srgbClr val="3498DB"/>
    <a:srgbClr val="1ABCB4"/>
    <a:srgbClr val="9C59B6"/>
    <a:srgbClr val="D97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114" d="100"/>
          <a:sy n="114" d="100"/>
        </p:scale>
        <p:origin x="102" y="234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0377-0427(87)90125-7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Understanding Correlates of Obesity:</a:t>
            </a:r>
            <a:br>
              <a:rPr lang="en-US" sz="4400" dirty="0"/>
            </a:br>
            <a:r>
              <a:rPr lang="en-US" sz="4400" dirty="0"/>
              <a:t>Hierarchical Clustering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6295"/>
              </p:ext>
            </p:extLst>
          </p:nvPr>
        </p:nvGraphicFramePr>
        <p:xfrm>
          <a:off x="156066" y="4631690"/>
          <a:ext cx="6322721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Mean homogeneity was 52.8% (range 37.7-83.3%)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60509"/>
              </p:ext>
            </p:extLst>
          </p:nvPr>
        </p:nvGraphicFramePr>
        <p:xfrm>
          <a:off x="156066" y="4890735"/>
          <a:ext cx="6322721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 (63.6% and 64.1% respectively)</a:t>
            </a:r>
          </a:p>
          <a:p>
            <a:r>
              <a:rPr lang="en-US" sz="2000" dirty="0"/>
              <a:t>Mean homogeneity was 54.7% (range 33.3-77.3%)</a:t>
            </a:r>
          </a:p>
          <a:p>
            <a:pPr lvl="1"/>
            <a:r>
              <a:rPr lang="en-US" sz="2000" dirty="0"/>
              <a:t>DIANA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EECF3B1-2265-4095-9276-1F3E4412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" r="2458" b="1656"/>
          <a:stretch/>
        </p:blipFill>
        <p:spPr>
          <a:xfrm>
            <a:off x="6099048" y="182880"/>
            <a:ext cx="5861304" cy="5871634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5247"/>
              </p:ext>
            </p:extLst>
          </p:nvPr>
        </p:nvGraphicFramePr>
        <p:xfrm>
          <a:off x="156065" y="4635427"/>
          <a:ext cx="5234238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(96.0%)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(61.3%)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51 (73.9%)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1 showed perfect homogeneity; Cluster 2 was 96%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(52.8%)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76.3% (range 52.8-100.0%)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These results are an improvement over AGNES Analysis #1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2DF48F70-9068-4A7E-BD30-4130C16E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0" y="184401"/>
            <a:ext cx="5490741" cy="530962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1022"/>
              </p:ext>
            </p:extLst>
          </p:nvPr>
        </p:nvGraphicFramePr>
        <p:xfrm>
          <a:off x="156066" y="4890735"/>
          <a:ext cx="5234238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(34.8%)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45 (65.2%)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(94.9%)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5 was 94.9% homogeneous; Clusters 4 and 6 were both 90.9%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3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76.6% (range 57.1-94.9%)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DIANA again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539D68BA-839B-48AD-B902-4651A4DE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82880"/>
            <a:ext cx="5860608" cy="522213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76653"/>
              </p:ext>
            </p:extLst>
          </p:nvPr>
        </p:nvGraphicFramePr>
        <p:xfrm>
          <a:off x="156065" y="3893655"/>
          <a:ext cx="5234238" cy="28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(93.8%)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(75.0%)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(47.4%)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(52.6%)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45A37C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(45.9%)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(54.1%)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7645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10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31 (96.9%)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53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Clusters 1 and 2 were perfectly homogeneous, and Clusters 3 and 10 had 93.8% and 96.9% homogeneity respectively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(52.6%)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77.5% (range 52.6-100.0%)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Results are an improvement over AGNES Analysis #2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AGNES (</a:t>
            </a:r>
            <a:r>
              <a:rPr lang="en-US" i="1" dirty="0"/>
              <a:t>k</a:t>
            </a:r>
            <a:r>
              <a:rPr lang="en-US" dirty="0"/>
              <a:t> = 10)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0">
            <a:extLst>
              <a:ext uri="{FF2B5EF4-FFF2-40B4-BE49-F238E27FC236}">
                <a16:creationId xmlns:a16="http://schemas.microsoft.com/office/drawing/2014/main" id="{6D14ECC5-F3B4-4A27-A04F-1CBFE386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801" y="182880"/>
            <a:ext cx="5086875" cy="5305972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767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3 was perfectly homogeneous, and Clusters 6 through 9 all had &gt;90% homogeneity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2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81.2% (range 57.1-100.0%)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Beats all other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Found a cluster which is predominantly not overweight or obese (Cluster 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DIANA (</a:t>
            </a:r>
            <a:r>
              <a:rPr lang="en-US" i="1" dirty="0"/>
              <a:t>k</a:t>
            </a:r>
            <a:r>
              <a:rPr lang="en-US" dirty="0"/>
              <a:t> = 9)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5E4338-7F90-44EE-88A8-6F2A9E15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9826"/>
              </p:ext>
            </p:extLst>
          </p:nvPr>
        </p:nvGraphicFramePr>
        <p:xfrm>
          <a:off x="156065" y="4126143"/>
          <a:ext cx="5234238" cy="25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32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(72.7%)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(23.5%)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(76.5%)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(8.3%)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11 (91.7%)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(96.3%)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DIANA outperformed AGNES for all 3 analyses and had narrower homogeneity ranges</a:t>
            </a:r>
          </a:p>
          <a:p>
            <a:r>
              <a:rPr lang="en-US" dirty="0"/>
              <a:t>High homogeneities in most clusters in Analysis 3 exceed population prevalence of dichotomous BMI weight category so these results are likely meaningful</a:t>
            </a:r>
          </a:p>
          <a:p>
            <a:r>
              <a:rPr lang="en-US" dirty="0"/>
              <a:t>Dichotomizing BMI categories improved clustering analysis</a:t>
            </a:r>
          </a:p>
          <a:p>
            <a:pPr lvl="1"/>
            <a:r>
              <a:rPr lang="en-US" dirty="0"/>
              <a:t>This approach is defensible because overweight individuals account for greater healthcare expenditure and productivity loss as compared to those of healthy weight</a:t>
            </a:r>
          </a:p>
          <a:p>
            <a:pPr lvl="2"/>
            <a:r>
              <a:rPr lang="en-US" dirty="0"/>
              <a:t>They may benefit from similar weight management interventions as those with obesity</a:t>
            </a:r>
          </a:p>
          <a:p>
            <a:r>
              <a:rPr lang="en-US" dirty="0"/>
              <a:t>Clustering analyses rely on dissimilarity matrix calculations</a:t>
            </a:r>
          </a:p>
          <a:p>
            <a:pPr lvl="1"/>
            <a:r>
              <a:rPr lang="en-US" dirty="0"/>
              <a:t>Distance loses meaning for categorical variables, especially nominal</a:t>
            </a:r>
          </a:p>
          <a:p>
            <a:pPr lvl="1"/>
            <a:r>
              <a:rPr lang="en-US" dirty="0"/>
              <a:t>Gower distance is best for mixed type variables but another method may exist that handles nominal categories better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Initial dataset was relatively small (</a:t>
            </a:r>
            <a:r>
              <a:rPr lang="en-US" i="1" dirty="0"/>
              <a:t>n</a:t>
            </a:r>
            <a:r>
              <a:rPr lang="en-US" dirty="0"/>
              <a:t> = 5,406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</a:t>
            </a:r>
          </a:p>
          <a:p>
            <a:pPr lvl="2"/>
            <a:r>
              <a:rPr lang="en-US" dirty="0"/>
              <a:t>Fewer variables or more category levels may improve homogeneity</a:t>
            </a:r>
          </a:p>
          <a:p>
            <a:r>
              <a:rPr lang="en-US" dirty="0"/>
              <a:t>These analyses were seeded to ensure stable results</a:t>
            </a:r>
          </a:p>
          <a:p>
            <a:pPr lvl="1"/>
            <a:r>
              <a:rPr lang="en-US" dirty="0"/>
              <a:t>Some pilot cases run without seeding had more well defined scree and silhouette plots for DIANA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indicate it may be possible to identify those likely to be overweight or obese using a relatively small set of demographic, behavioral, and medical variables</a:t>
            </a:r>
          </a:p>
          <a:p>
            <a:pPr lvl="1"/>
            <a:r>
              <a:rPr lang="en-US" dirty="0"/>
              <a:t>Useful for appropriate targeting of weight management interventions</a:t>
            </a:r>
          </a:p>
          <a:p>
            <a:r>
              <a:rPr lang="en-US" dirty="0"/>
              <a:t>Future work includes refining clustering approach by reassessing variable selection and distance calculation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Rousseeuw</a:t>
            </a:r>
            <a:r>
              <a:rPr lang="en-US" sz="1600" dirty="0"/>
              <a:t> PJ.  Silhouettes: A Graphical Aid to the Interpretation and Validation of Cluster Analysis.  </a:t>
            </a:r>
            <a:r>
              <a:rPr lang="en-US" sz="1600" i="1" dirty="0"/>
              <a:t>Journal of Computational and Applied Mathematics</a:t>
            </a:r>
            <a:r>
              <a:rPr lang="en-US" sz="1600" dirty="0"/>
              <a:t>.  1987(20): 53-65.  </a:t>
            </a:r>
            <a:r>
              <a:rPr lang="en-US" sz="1600" dirty="0">
                <a:hlinkClick r:id="rId5"/>
              </a:rPr>
              <a:t>https://doi.org/10.1016/0377-0427(87)90125-7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Obesity is defined as body mass index (BMI) ≥ 30 </a:t>
            </a:r>
            <a:r>
              <a:rPr lang="en-US" i="1" dirty="0"/>
              <a:t>kg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baseline="30000" dirty="0"/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obese%.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mortality.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loss).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4024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Classified data via </a:t>
            </a:r>
            <a:r>
              <a:rPr lang="en-US" sz="20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RandomForestClassifier</a:t>
            </a:r>
            <a:r>
              <a:rPr lang="en-US" sz="20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endParaRPr lang="en-US" sz="2400" dirty="0"/>
          </a:p>
          <a:p>
            <a:pPr lvl="1"/>
            <a:r>
              <a:rPr lang="en-US" sz="2400" dirty="0"/>
              <a:t>Used </a:t>
            </a:r>
            <a:r>
              <a:rPr lang="en-US" sz="18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RepeatedKFold</a:t>
            </a:r>
            <a:r>
              <a:rPr lang="en-US" sz="18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× </a:t>
            </a:r>
            <a:r>
              <a:rPr lang="en-US" sz="2400" i="1" dirty="0"/>
              <a:t>k</a:t>
            </a:r>
            <a:r>
              <a:rPr lang="en-US" sz="2400" dirty="0"/>
              <a:t>-fold </a:t>
            </a:r>
            <a:r>
              <a:rPr lang="en-US" sz="2400" dirty="0" err="1"/>
              <a:t>crossvalidation</a:t>
            </a:r>
            <a:endParaRPr lang="en-US" sz="2400" dirty="0"/>
          </a:p>
          <a:p>
            <a:pPr lvl="1"/>
            <a:r>
              <a:rPr lang="en-US" sz="2400" dirty="0"/>
              <a:t>Assessed mean model accuracy</a:t>
            </a:r>
          </a:p>
          <a:p>
            <a:pPr lvl="1"/>
            <a:r>
              <a:rPr lang="en-US" sz="2400" dirty="0"/>
              <a:t>Tuned hyperparameters to maximize accuracy:</a:t>
            </a:r>
          </a:p>
          <a:p>
            <a:pPr lvl="2"/>
            <a:r>
              <a:rPr lang="en-US" sz="2000" i="1" dirty="0"/>
              <a:t>n</a:t>
            </a:r>
            <a:r>
              <a:rPr lang="en-US" sz="2000" dirty="0"/>
              <a:t> (number of repeats)</a:t>
            </a:r>
          </a:p>
          <a:p>
            <a:pPr lvl="2"/>
            <a:r>
              <a:rPr lang="en-US" sz="2000" i="1" dirty="0"/>
              <a:t>k</a:t>
            </a:r>
            <a:r>
              <a:rPr lang="en-US" sz="2000" dirty="0"/>
              <a:t> (number of splits)</a:t>
            </a:r>
            <a:endParaRPr lang="en-US" sz="2000" i="1" dirty="0"/>
          </a:p>
          <a:p>
            <a:pPr lvl="2"/>
            <a:r>
              <a:rPr lang="en-US" sz="2000" dirty="0"/>
              <a:t>Number of trees in the forest</a:t>
            </a:r>
          </a:p>
          <a:p>
            <a:pPr lvl="2"/>
            <a:r>
              <a:rPr lang="en-US" sz="2000" dirty="0"/>
              <a:t>Minimum leaf size</a:t>
            </a:r>
          </a:p>
          <a:p>
            <a:pPr lvl="2"/>
            <a:r>
              <a:rPr lang="en-US" sz="2000" dirty="0"/>
              <a:t>Maximum tree depth</a:t>
            </a:r>
          </a:p>
          <a:p>
            <a:pPr lvl="1"/>
            <a:r>
              <a:rPr lang="en-US" sz="2400" dirty="0"/>
              <a:t>Dichotomized BMI (underweight &amp; healthy weight vs. overweight &amp; obese), reduced number of variables suspected to be most highly correlated with BMI, and reran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93484-9C18-410F-B1B1-E4040EF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" y="1316736"/>
            <a:ext cx="482596" cy="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Explore a carefully selected set of NHANES variables with respect to BMI weight category through two hierarchical clustering methods (unsupervised)</a:t>
            </a:r>
          </a:p>
          <a:p>
            <a:pPr lvl="1"/>
            <a:r>
              <a:rPr lang="en-US" sz="2600" dirty="0"/>
              <a:t>4 weight categories of BMI:</a:t>
            </a:r>
          </a:p>
          <a:p>
            <a:pPr lvl="2"/>
            <a:r>
              <a:rPr lang="en-US" sz="2200" dirty="0"/>
              <a:t>Underweight (BMI &lt; 18.5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Healthy weight (18.5 ≤ BMI &lt; 25.0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Overweight (25.0 ≤ BMI &lt; 30.0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Obese (BMI ≥ 30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dirty="0"/>
              <a:t>Compare cluster homogeneity by BMI weight category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Performed agglomerative clustering (AGNES) and divisive clustering (DIANA)</a:t>
            </a:r>
          </a:p>
          <a:p>
            <a:pPr lvl="1"/>
            <a:r>
              <a:rPr lang="en-US" sz="2400" dirty="0"/>
              <a:t>Selected variables that were ≥90% complete, then subset to include complete cases only</a:t>
            </a:r>
          </a:p>
          <a:p>
            <a:pPr lvl="1"/>
            <a:r>
              <a:rPr lang="en-US" sz="2400" dirty="0"/>
              <a:t>Created representative 5% sample stratified by BMI category</a:t>
            </a:r>
          </a:p>
          <a:p>
            <a:pPr lvl="2"/>
            <a:r>
              <a:rPr lang="en-US" sz="2000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sz="2400" dirty="0"/>
              <a:t>Generated dissimilarity matrix based on Gower distance</a:t>
            </a:r>
            <a:r>
              <a:rPr lang="en-US" sz="2400" baseline="30000" dirty="0"/>
              <a:t>6</a:t>
            </a:r>
          </a:p>
          <a:p>
            <a:pPr lvl="2"/>
            <a:r>
              <a:rPr lang="en-US" sz="2000" dirty="0"/>
              <a:t>Gower distance was used because variables were of mixed type (continuous, categorical)</a:t>
            </a:r>
          </a:p>
          <a:p>
            <a:pPr lvl="1"/>
            <a:r>
              <a:rPr lang="en-US" sz="2400" dirty="0"/>
              <a:t>Used clustering statistics to generate scree and silhouette plots</a:t>
            </a:r>
          </a:p>
          <a:p>
            <a:pPr lvl="2"/>
            <a:r>
              <a:rPr lang="en-US" sz="2000" dirty="0"/>
              <a:t>Used these plots to inform number of clusters needed for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Three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4-level BMI categories, AGNES </a:t>
            </a:r>
            <a:r>
              <a:rPr lang="en-US" i="1" dirty="0"/>
              <a:t>k</a:t>
            </a:r>
            <a:r>
              <a:rPr lang="en-US" dirty="0"/>
              <a:t> = 7, DIANA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 categories*, AGNES </a:t>
            </a:r>
            <a:r>
              <a:rPr lang="en-US" i="1" dirty="0"/>
              <a:t>k</a:t>
            </a:r>
            <a:r>
              <a:rPr lang="en-US" dirty="0"/>
              <a:t> = 7, DIANA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 categories*, AGNES </a:t>
            </a:r>
            <a:r>
              <a:rPr lang="en-US" i="1" dirty="0"/>
              <a:t>k</a:t>
            </a:r>
            <a:r>
              <a:rPr lang="en-US" dirty="0"/>
              <a:t> = 10, DIANA </a:t>
            </a:r>
            <a:r>
              <a:rPr lang="en-US" i="1" dirty="0"/>
              <a:t>k</a:t>
            </a:r>
            <a:r>
              <a:rPr lang="en-US" dirty="0"/>
              <a:t> = 9</a:t>
            </a:r>
          </a:p>
          <a:p>
            <a:r>
              <a:rPr lang="en-US" dirty="0"/>
              <a:t>For each analysis:</a:t>
            </a:r>
          </a:p>
          <a:p>
            <a:pPr lvl="1"/>
            <a:r>
              <a:rPr lang="en-US" dirty="0"/>
              <a:t>Plotted radial dendrograms with colored branches to indicate clusters and colored leaves to indicate BMI category</a:t>
            </a:r>
          </a:p>
          <a:p>
            <a:pPr lvl="1"/>
            <a:r>
              <a:rPr lang="en-US" dirty="0"/>
              <a:t>Assessed cluster homogeneity and congruency of clusters vs. BMI category labels</a:t>
            </a:r>
          </a:p>
          <a:p>
            <a:pPr lvl="1"/>
            <a:r>
              <a:rPr lang="en-US" dirty="0"/>
              <a:t>Compared AGNES and DIANA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 Dichotomous BMI categories defined as not overweight or obese vs. overweight or obese</a:t>
            </a:r>
          </a:p>
        </p:txBody>
      </p:sp>
    </p:spTree>
    <p:extLst>
      <p:ext uri="{BB962C8B-B14F-4D97-AF65-F5344CB8AC3E}">
        <p14:creationId xmlns:p14="http://schemas.microsoft.com/office/powerpoint/2010/main" val="2420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35954"/>
              </p:ext>
            </p:extLst>
          </p:nvPr>
        </p:nvGraphicFramePr>
        <p:xfrm>
          <a:off x="476249" y="1362456"/>
          <a:ext cx="10949739" cy="296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BMI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397529"/>
            <a:ext cx="11213722" cy="226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variables were obtained from 2015-2016 NHANES survey (most recent available)</a:t>
            </a:r>
          </a:p>
          <a:p>
            <a:pPr lvl="1"/>
            <a:r>
              <a:rPr lang="en-US" sz="1800" dirty="0"/>
              <a:t>Historic data excluded due to rapidly changing epidemiology of obesity</a:t>
            </a:r>
          </a:p>
          <a:p>
            <a:r>
              <a:rPr lang="en-US" sz="2000" dirty="0"/>
              <a:t>Inclusion criteria were age ≥</a:t>
            </a:r>
            <a:r>
              <a:rPr lang="en-US" sz="1800" dirty="0"/>
              <a:t>20</a:t>
            </a:r>
            <a:r>
              <a:rPr lang="en-US" sz="2000" dirty="0"/>
              <a:t> and non-missing BMI data</a:t>
            </a:r>
          </a:p>
          <a:p>
            <a:r>
              <a:rPr lang="en-US" sz="2000" dirty="0"/>
              <a:t>Final dataset comprised 5,406 cases and 39 variables</a:t>
            </a:r>
          </a:p>
          <a:p>
            <a:r>
              <a:rPr lang="en-US" sz="20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/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 dirty="0"/>
              <a:t>Silhouette plots were based on overall average silhouette width (ASW)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ASW ∈ [-1, 1]</a:t>
            </a:r>
          </a:p>
          <a:p>
            <a:pPr lvl="1"/>
            <a:r>
              <a:rPr lang="en-US" dirty="0"/>
              <a:t>Choose the value of </a:t>
            </a:r>
            <a:r>
              <a:rPr lang="en-US" i="1" dirty="0"/>
              <a:t>k</a:t>
            </a:r>
            <a:r>
              <a:rPr lang="en-US" dirty="0"/>
              <a:t> that maximizes ASW (and is reasonable given what is known about the data)</a:t>
            </a:r>
          </a:p>
          <a:p>
            <a:r>
              <a:rPr lang="en-US" dirty="0"/>
              <a:t>AGNES silhouette plot suggests </a:t>
            </a:r>
            <a:r>
              <a:rPr lang="en-US" i="1" dirty="0"/>
              <a:t>k</a:t>
            </a:r>
            <a:r>
              <a:rPr lang="en-US" dirty="0"/>
              <a:t> = 7</a:t>
            </a:r>
          </a:p>
          <a:p>
            <a:r>
              <a:rPr lang="en-US" dirty="0"/>
              <a:t>DIANA silhouette plot suggests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1704</TotalTime>
  <Words>2465</Words>
  <Application>Microsoft Office PowerPoint</Application>
  <PresentationFormat>Widescreen</PresentationFormat>
  <Paragraphs>388</Paragraphs>
  <Slides>23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Hierarchical Clustering Approaches</vt:lpstr>
      <vt:lpstr>BACKGROUND</vt:lpstr>
      <vt:lpstr>INCREASING NATIONAL OBESITY, 1985-2008*</vt:lpstr>
      <vt:lpstr>OBJECTIVES</vt:lpstr>
      <vt:lpstr>METHODS</vt:lpstr>
      <vt:lpstr>METHODS</vt:lpstr>
      <vt:lpstr>METHODS</vt:lpstr>
      <vt:lpstr>THE DATA</vt:lpstr>
      <vt:lpstr>RESULTS:  SCREE AND SILHOUETTE PLOTS</vt:lpstr>
      <vt:lpstr>RESULTS:  ANALYSIS 1, AGNES (k = 7)</vt:lpstr>
      <vt:lpstr>RESULTS:  ANALYSIS 1, DIANA (k = 6)</vt:lpstr>
      <vt:lpstr>RESULTS:  ANALYSIS 2, AGNES (k = 7)</vt:lpstr>
      <vt:lpstr>RESULTS:  ANALYSIS 2, DIANA (k = 6)</vt:lpstr>
      <vt:lpstr>RESULTS:  ANALYSIS 3, AGNES (k = 10)</vt:lpstr>
      <vt:lpstr>RESULTS:  ANALYSIS 3, DIANA (k = 9)</vt:lpstr>
      <vt:lpstr>DISCUSSION</vt:lpstr>
      <vt:lpstr>LIMITATIONS</vt:lpstr>
      <vt:lpstr>CONCLUSION</vt:lpstr>
      <vt:lpstr>REFERENCES</vt:lpstr>
      <vt:lpstr>QUESTIONS?</vt:lpstr>
      <vt:lpstr>SUPPLEMENTAL SLIDES</vt:lpstr>
      <vt:lpstr>RANDOM FOREST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199</cp:revision>
  <dcterms:created xsi:type="dcterms:W3CDTF">2018-12-10T02:03:28Z</dcterms:created>
  <dcterms:modified xsi:type="dcterms:W3CDTF">2019-12-02T04:14:05Z</dcterms:modified>
</cp:coreProperties>
</file>