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3"/>
  </p:notesMasterIdLst>
  <p:sldIdLst>
    <p:sldId id="256" r:id="rId2"/>
    <p:sldId id="257" r:id="rId3"/>
    <p:sldId id="294" r:id="rId4"/>
    <p:sldId id="258" r:id="rId5"/>
    <p:sldId id="260" r:id="rId6"/>
    <p:sldId id="259" r:id="rId7"/>
    <p:sldId id="287" r:id="rId8"/>
    <p:sldId id="272" r:id="rId9"/>
    <p:sldId id="289" r:id="rId10"/>
    <p:sldId id="290" r:id="rId11"/>
    <p:sldId id="288" r:id="rId12"/>
    <p:sldId id="286" r:id="rId13"/>
    <p:sldId id="293" r:id="rId14"/>
    <p:sldId id="267" r:id="rId15"/>
    <p:sldId id="291" r:id="rId16"/>
    <p:sldId id="292" r:id="rId17"/>
    <p:sldId id="279" r:id="rId18"/>
    <p:sldId id="280" r:id="rId19"/>
    <p:sldId id="281" r:id="rId20"/>
    <p:sldId id="26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6C0"/>
    <a:srgbClr val="FF33CC"/>
    <a:srgbClr val="1FC967"/>
    <a:srgbClr val="404040"/>
    <a:srgbClr val="A0E2BE"/>
    <a:srgbClr val="FAC968"/>
    <a:srgbClr val="6B9F25"/>
    <a:srgbClr val="545454"/>
    <a:srgbClr val="E0B0F6"/>
    <a:srgbClr val="E0B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12" y="102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8B6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A072RC1Q156SBEA" TargetMode="External"/><Relationship Id="rId3" Type="http://schemas.openxmlformats.org/officeDocument/2006/relationships/hyperlink" Target="https://www.cdc.gov/obesity/adult/defining.html" TargetMode="External"/><Relationship Id="rId7" Type="http://schemas.openxmlformats.org/officeDocument/2006/relationships/hyperlink" Target="https://fred.stlouisfed.org/series/A229RX0Q048SBEA" TargetMode="External"/><Relationship Id="rId2" Type="http://schemas.openxmlformats.org/officeDocument/2006/relationships/hyperlink" Target="https://www.cdc.gov/nchs/data/hus/2017/05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d.stlouisfed.org/series/TDSP" TargetMode="External"/><Relationship Id="rId5" Type="http://schemas.openxmlformats.org/officeDocument/2006/relationships/hyperlink" Target="http://pkg.robjhyndman.com/forecast" TargetMode="External"/><Relationship Id="rId4" Type="http://schemas.openxmlformats.org/officeDocument/2006/relationships/hyperlink" Target="https://commons.wikimedia.org/wiki/File:CDC_Overweight_and_Obesity_map3.gi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kmprioliPROF/CSC_8515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4400" dirty="0"/>
              <a:t>Understanding Correlates of Obesity:</a:t>
            </a:r>
            <a:br>
              <a:rPr lang="en-US" sz="4400" dirty="0"/>
            </a:br>
            <a:r>
              <a:rPr lang="en-US" sz="4400" dirty="0"/>
              <a:t>Supervised and Unsupervised Learning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CSC 8515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December 05,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0D72E-5D2A-45E3-92B0-5EE0FD25C562}"/>
              </a:ext>
            </a:extLst>
          </p:cNvPr>
          <p:cNvGrpSpPr/>
          <p:nvPr/>
        </p:nvGrpSpPr>
        <p:grpSpPr>
          <a:xfrm>
            <a:off x="1290177" y="1288829"/>
            <a:ext cx="9561869" cy="3387913"/>
            <a:chOff x="1290177" y="1288829"/>
            <a:chExt cx="9561869" cy="3387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DB50A-7D96-4F37-B433-65E0221BD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177" y="1288829"/>
              <a:ext cx="8469782" cy="33879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957F3D-B83B-43F5-9472-48F255AA7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689" t="11115" r="3863" b="80451"/>
            <a:stretch/>
          </p:blipFill>
          <p:spPr>
            <a:xfrm>
              <a:off x="9449968" y="2395751"/>
              <a:ext cx="1402078" cy="13716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27C6F7-1AC1-4BD5-BC22-F78B905F9AF8}"/>
                </a:ext>
              </a:extLst>
            </p:cNvPr>
            <p:cNvSpPr/>
            <p:nvPr/>
          </p:nvSpPr>
          <p:spPr>
            <a:xfrm>
              <a:off x="9119382" y="1650632"/>
              <a:ext cx="330586" cy="3347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2C34CAB8-93C3-4E5F-AA31-E726F8E4A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54032" flipH="1">
              <a:off x="9355293" y="1615109"/>
              <a:ext cx="968980" cy="80713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5847644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$43,165|       $43,430|         -0.61|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$43,309|       $43,549|         -0.55|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$43,451|       $43,718|         -0.61|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371359" cy="1977515"/>
          </a:xfrm>
        </p:spPr>
        <p:txBody>
          <a:bodyPr>
            <a:normAutofit/>
          </a:bodyPr>
          <a:lstStyle/>
          <a:p>
            <a:r>
              <a:rPr lang="en-US" sz="2400" dirty="0"/>
              <a:t>Predictions are quite good!</a:t>
            </a:r>
          </a:p>
          <a:p>
            <a:r>
              <a:rPr lang="en-US" sz="2400" dirty="0"/>
              <a:t>Error within 1% in all cases</a:t>
            </a:r>
          </a:p>
          <a:p>
            <a:r>
              <a:rPr lang="en-US" sz="2400" dirty="0"/>
              <a:t>Predictions are slightly lower than observed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6E569-2B56-47C4-8C68-08E0E2315E2B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83950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SAVINGS VS. DEBT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CCF57-7961-49C2-AFDD-D10BD7666DD1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" y="1288828"/>
            <a:ext cx="5892757" cy="2946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0" y="1288828"/>
            <a:ext cx="5892757" cy="2946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series clearly require differencing (not shown here)</a:t>
            </a:r>
          </a:p>
          <a:p>
            <a:r>
              <a:rPr lang="en-US" dirty="0"/>
              <a:t>Rough relationship seen:  as debt increases, savings decreases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C5F0E-35B7-4FD0-B2CB-7B7547BBA9B3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PERIODOGRAM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93" y="1288828"/>
            <a:ext cx="5601700" cy="336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8207" y="1288826"/>
            <a:ext cx="5601702" cy="336102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669103"/>
            <a:ext cx="8918568" cy="1998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Of the three decompositions, greatest seasonality was seen in savings data</a:t>
            </a:r>
          </a:p>
          <a:p>
            <a:pPr lvl="1"/>
            <a:r>
              <a:rPr lang="en-US" sz="2000" dirty="0"/>
              <a:t>Small in magnitude compared to scale of savings</a:t>
            </a:r>
          </a:p>
          <a:p>
            <a:r>
              <a:rPr lang="en-US" sz="2400" dirty="0"/>
              <a:t>Scaled periodogram of differenced savings shows 3 key frequencies</a:t>
            </a:r>
          </a:p>
          <a:p>
            <a:pPr lvl="1"/>
            <a:r>
              <a:rPr lang="el-GR" sz="2000" i="1" dirty="0"/>
              <a:t>ω</a:t>
            </a:r>
            <a:r>
              <a:rPr lang="en-US" sz="2000" baseline="-25000" dirty="0"/>
              <a:t>1</a:t>
            </a:r>
            <a:r>
              <a:rPr lang="en-US" sz="2000" dirty="0"/>
              <a:t> = 0.123, </a:t>
            </a:r>
            <a:r>
              <a:rPr lang="el-GR" sz="2000" i="1" dirty="0"/>
              <a:t>ω</a:t>
            </a:r>
            <a:r>
              <a:rPr lang="en-US" sz="2000" baseline="-25000" dirty="0"/>
              <a:t>2</a:t>
            </a:r>
            <a:r>
              <a:rPr lang="en-US" sz="2000" dirty="0"/>
              <a:t> = 0.377, </a:t>
            </a:r>
            <a:r>
              <a:rPr lang="el-GR" sz="2000" i="1" dirty="0"/>
              <a:t>ω</a:t>
            </a:r>
            <a:r>
              <a:rPr lang="en-US" sz="2000" baseline="-25000" dirty="0"/>
              <a:t>3</a:t>
            </a:r>
            <a:r>
              <a:rPr lang="en-US" sz="2000" dirty="0"/>
              <a:t> = 0.448 with clustering about </a:t>
            </a:r>
            <a:r>
              <a:rPr lang="el-GR" sz="2000" i="1" dirty="0"/>
              <a:t>ω</a:t>
            </a:r>
            <a:r>
              <a:rPr lang="en-US" sz="2000" baseline="-25000" dirty="0"/>
              <a:t>3 </a:t>
            </a:r>
            <a:endParaRPr lang="en-US" sz="2000" dirty="0"/>
          </a:p>
          <a:p>
            <a:pPr lvl="1"/>
            <a:r>
              <a:rPr lang="en-US" sz="2000" dirty="0"/>
              <a:t>None of these are expected to be meaningful (data is already seasonally adjusted) so nothing further was done with the frequency domain approach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E0E97-28E6-486B-BF91-CDAB86BB4592}"/>
              </a:ext>
            </a:extLst>
          </p:cNvPr>
          <p:cNvGrpSpPr/>
          <p:nvPr/>
        </p:nvGrpSpPr>
        <p:grpSpPr>
          <a:xfrm>
            <a:off x="7941323" y="1046654"/>
            <a:ext cx="3919448" cy="4948412"/>
            <a:chOff x="7941323" y="1046654"/>
            <a:chExt cx="3919448" cy="49484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3BAB0-3550-4E5C-AB93-1BA603C01DE8}"/>
                </a:ext>
              </a:extLst>
            </p:cNvPr>
            <p:cNvSpPr txBox="1"/>
            <p:nvPr/>
          </p:nvSpPr>
          <p:spPr>
            <a:xfrm>
              <a:off x="9860090" y="4879376"/>
              <a:ext cx="1065634" cy="1115690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Frequency|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|---------:|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0.123|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0.377|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0.435|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0.448|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0.487|</a:t>
              </a:r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72989ACF-81E9-4616-B576-54CB2409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711311" flipH="1">
              <a:off x="10910505" y="4602828"/>
              <a:ext cx="950266" cy="807131"/>
            </a:xfrm>
            <a:prstGeom prst="rect">
              <a:avLst/>
            </a:prstGeom>
          </p:spPr>
        </p:pic>
        <p:pic>
          <p:nvPicPr>
            <p:cNvPr id="4" name="Graphic 3" descr="Line arrow: Straight">
              <a:extLst>
                <a:ext uri="{FF2B5EF4-FFF2-40B4-BE49-F238E27FC236}">
                  <a16:creationId xmlns:a16="http://schemas.microsoft.com/office/drawing/2014/main" id="{D01A050C-5AB2-4C60-9085-22D8D659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7881231" y="1960814"/>
              <a:ext cx="536097" cy="415913"/>
            </a:xfrm>
            <a:prstGeom prst="rect">
              <a:avLst/>
            </a:prstGeom>
          </p:spPr>
        </p:pic>
        <p:pic>
          <p:nvPicPr>
            <p:cNvPr id="10" name="Graphic 9" descr="Line arrow: Straight">
              <a:extLst>
                <a:ext uri="{FF2B5EF4-FFF2-40B4-BE49-F238E27FC236}">
                  <a16:creationId xmlns:a16="http://schemas.microsoft.com/office/drawing/2014/main" id="{A96E9DA6-B34B-492F-B391-F68120C8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249643" y="1958433"/>
              <a:ext cx="536097" cy="415913"/>
            </a:xfrm>
            <a:prstGeom prst="rect">
              <a:avLst/>
            </a:prstGeom>
          </p:spPr>
        </p:pic>
        <p:pic>
          <p:nvPicPr>
            <p:cNvPr id="11" name="Graphic 10" descr="Line arrow: Straight">
              <a:extLst>
                <a:ext uri="{FF2B5EF4-FFF2-40B4-BE49-F238E27FC236}">
                  <a16:creationId xmlns:a16="http://schemas.microsoft.com/office/drawing/2014/main" id="{0DB15E48-4CD7-45E9-84AE-B3BE0BE9B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794320" y="1573576"/>
              <a:ext cx="536097" cy="415913"/>
            </a:xfrm>
            <a:prstGeom prst="rect">
              <a:avLst/>
            </a:prstGeom>
          </p:spPr>
        </p:pic>
        <p:pic>
          <p:nvPicPr>
            <p:cNvPr id="12" name="Graphic 11" descr="Line arrow: Straight">
              <a:extLst>
                <a:ext uri="{FF2B5EF4-FFF2-40B4-BE49-F238E27FC236}">
                  <a16:creationId xmlns:a16="http://schemas.microsoft.com/office/drawing/2014/main" id="{FD782086-8AAE-414B-B538-4BDA6901B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915409" y="1106746"/>
              <a:ext cx="536097" cy="415913"/>
            </a:xfrm>
            <a:prstGeom prst="rect">
              <a:avLst/>
            </a:prstGeom>
          </p:spPr>
        </p:pic>
        <p:pic>
          <p:nvPicPr>
            <p:cNvPr id="13" name="Graphic 12" descr="Line arrow: Straight">
              <a:extLst>
                <a:ext uri="{FF2B5EF4-FFF2-40B4-BE49-F238E27FC236}">
                  <a16:creationId xmlns:a16="http://schemas.microsoft.com/office/drawing/2014/main" id="{0E4ED77D-F0FA-4B0F-8945-113EE3EF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1277800" y="1504309"/>
              <a:ext cx="536097" cy="41591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CF45829-F106-48ED-958F-9387175C9F04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6942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467597"/>
            <a:ext cx="11213722" cy="2199903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General decrease in differenced savings as differenced debt increases</a:t>
            </a:r>
          </a:p>
          <a:p>
            <a:pPr lvl="1"/>
            <a:r>
              <a:rPr lang="en-US" dirty="0"/>
              <a:t>Nontrivial degree of spread is seen in the plotted points</a:t>
            </a:r>
          </a:p>
          <a:p>
            <a:r>
              <a:rPr lang="en-US" dirty="0"/>
              <a:t>Cross-correlation seen at lag </a:t>
            </a:r>
            <a:r>
              <a:rPr lang="en-US" i="1" dirty="0"/>
              <a:t>h</a:t>
            </a:r>
            <a:r>
              <a:rPr lang="en-US" dirty="0"/>
              <a:t>=-1</a:t>
            </a:r>
          </a:p>
          <a:p>
            <a:pPr lvl="1"/>
            <a:r>
              <a:rPr lang="en-US" dirty="0"/>
              <a:t>Small in magnitude</a:t>
            </a:r>
          </a:p>
          <a:p>
            <a:pPr lvl="1"/>
            <a:r>
              <a:rPr lang="en-US" dirty="0"/>
              <a:t>Suggests that differenced debt at </a:t>
            </a:r>
            <a:r>
              <a:rPr lang="en-US" i="1" dirty="0"/>
              <a:t>h</a:t>
            </a:r>
            <a:r>
              <a:rPr lang="en-US" dirty="0"/>
              <a:t>=-1 may only be </a:t>
            </a:r>
            <a:r>
              <a:rPr lang="en-US" i="1" dirty="0"/>
              <a:t>weakly</a:t>
            </a:r>
            <a:r>
              <a:rPr lang="en-US" dirty="0"/>
              <a:t> predictive of differenced savings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7F3CB-E2DC-4671-9EAB-D86A48E1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89" y="1167165"/>
            <a:ext cx="8012022" cy="320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7A272-D2CA-4306-A19C-F940957A6D52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05088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Model was fit with lagged debt to predict savings (</a:t>
            </a:r>
            <a:r>
              <a:rPr lang="en-US" sz="2200" i="1" dirty="0"/>
              <a:t>h</a:t>
            </a:r>
            <a:r>
              <a:rPr lang="en-US" sz="2200" dirty="0"/>
              <a:t>=-1)</a:t>
            </a:r>
          </a:p>
          <a:p>
            <a:r>
              <a:rPr lang="en-US" sz="2200" dirty="0"/>
              <a:t>Recommended model was ARIMA(2,1,1) with drift</a:t>
            </a:r>
          </a:p>
          <a:p>
            <a:pPr lvl="1"/>
            <a:r>
              <a:rPr lang="en-US" sz="1800" dirty="0"/>
              <a:t>Includes the needed differencing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6794" y="850047"/>
            <a:ext cx="4726605" cy="4478149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savdebt_ts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[, 2]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Regression with ARIMA(2,1,1) errors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ar1     ar2      ma1    drift  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0.3977  0.2882  -0.9324  -0.0327  -1.0207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0.0971  0.0904   0.0507   0.0139   0.2683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0.5494:  log likelihood=-165.7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AIC=343.39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=343.98   BIC=361.46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Estimate Std. Error 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0.397680   0.097130   4.0943 4.235e-05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ar2    0.288219   0.090370   3.1893 0.0014261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ma1   -0.932420   0.050732 -18.3792 &lt; 2.2e-16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-0.032696   0.013879  -2.3557 0.0184876 *  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-1.020721   0.268268  -3.8049 0.0001419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Regression with ARIMA(2,1,1) errors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5.434, df = 3, p-value = 0.1426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5.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611594"/>
            <a:ext cx="11487115" cy="1055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000" dirty="0"/>
              <a:t>Histogram shows reasonable normality for bulk of data with slight deviation from normality at tails</a:t>
            </a:r>
          </a:p>
          <a:p>
            <a:pPr>
              <a:lnSpc>
                <a:spcPct val="75000"/>
              </a:lnSpc>
            </a:pPr>
            <a:r>
              <a:rPr lang="en-US" sz="2000" dirty="0"/>
              <a:t>ACF looks like white noise and </a:t>
            </a:r>
            <a:r>
              <a:rPr lang="en-US" sz="2000" dirty="0" err="1"/>
              <a:t>Ljung</a:t>
            </a:r>
            <a:r>
              <a:rPr lang="en-US" sz="2000" dirty="0"/>
              <a:t>-Box test is NSS over 8 lags, thus residuals are consistent with white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42042-5F8E-450B-895D-223F150E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350068"/>
            <a:ext cx="6502352" cy="3251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0DE74-015E-42F4-82A1-5B8015B32C9A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79463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DB50A-7D96-4F37-B433-65E0221B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178" y="1288829"/>
            <a:ext cx="8469780" cy="3387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57F3D-B83B-43F5-9472-48F255AA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308" t="49910" r="3902" b="40653"/>
          <a:stretch/>
        </p:blipFill>
        <p:spPr>
          <a:xfrm>
            <a:off x="10213461" y="3024873"/>
            <a:ext cx="1376721" cy="13716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27C6F7-1AC1-4BD5-BC22-F78B905F9AF8}"/>
              </a:ext>
            </a:extLst>
          </p:cNvPr>
          <p:cNvSpPr/>
          <p:nvPr/>
        </p:nvSpPr>
        <p:spPr>
          <a:xfrm>
            <a:off x="9092525" y="2982785"/>
            <a:ext cx="330586" cy="3347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ne arrow: Counter-clockwise curve">
            <a:extLst>
              <a:ext uri="{FF2B5EF4-FFF2-40B4-BE49-F238E27FC236}">
                <a16:creationId xmlns:a16="http://schemas.microsoft.com/office/drawing/2014/main" id="{2C34CAB8-93C3-4E5F-AA31-E726F8E4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29903">
            <a:off x="9236633" y="3222391"/>
            <a:ext cx="896685" cy="8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6196791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|Q4 2017   |             6.78|           7.2|         -5.83|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   6.77|           6.7|          1.04|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   6.77|           6.3|          7.46|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619715" cy="197751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Predictions are acceptable but not great, consistent with expectations per CCF plot</a:t>
            </a:r>
          </a:p>
          <a:p>
            <a:r>
              <a:rPr lang="en-US" sz="2400" dirty="0"/>
              <a:t>Error ranges from ~1% to ~7.5% in magnitude</a:t>
            </a:r>
          </a:p>
          <a:p>
            <a:r>
              <a:rPr lang="en-US" sz="2400" dirty="0"/>
              <a:t>Observed values are within 95% PI</a:t>
            </a:r>
          </a:p>
          <a:p>
            <a:r>
              <a:rPr lang="en-US" sz="2400" dirty="0"/>
              <a:t>Local volatility results in poorer predictions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4A2AE-AE71-44C2-9627-9E6034617BC7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36057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disposable personal income worked very well for forecasting</a:t>
            </a:r>
          </a:p>
          <a:p>
            <a:r>
              <a:rPr lang="en-US" dirty="0"/>
              <a:t>Model for savings vs. debt worked reasonably well for forecasting</a:t>
            </a:r>
          </a:p>
          <a:p>
            <a:pPr lvl="1"/>
            <a:r>
              <a:rPr lang="en-US" dirty="0"/>
              <a:t>Suggests another predictor may be needed</a:t>
            </a:r>
          </a:p>
          <a:p>
            <a:pPr lvl="2"/>
            <a:r>
              <a:rPr lang="en-US" dirty="0"/>
              <a:t>Consider including a predictor for nonessential spending (e.g., recreation, dining out)</a:t>
            </a:r>
          </a:p>
          <a:p>
            <a:pPr lvl="1"/>
            <a:r>
              <a:rPr lang="en-US" dirty="0"/>
              <a:t>Smoothing may help improve predictions when they occur at turning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5E6E1-3B74-4300-983E-835AA6F4D9EB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already seasonally adjusted when it was obtained</a:t>
            </a:r>
          </a:p>
          <a:p>
            <a:pPr lvl="1"/>
            <a:r>
              <a:rPr lang="en-US" dirty="0"/>
              <a:t>Limits ability to incorporate additional datapoints when they become available</a:t>
            </a:r>
          </a:p>
          <a:p>
            <a:pPr lvl="2"/>
            <a:r>
              <a:rPr lang="en-US" dirty="0"/>
              <a:t>Data is not static, therefore not wise to simply gather future datapoints and compare to predicted values (not really an apples-to-apples comparison)</a:t>
            </a:r>
          </a:p>
          <a:p>
            <a:pPr lvl="1"/>
            <a:r>
              <a:rPr lang="en-US" dirty="0"/>
              <a:t>Limits usefulness of frequency approach</a:t>
            </a:r>
          </a:p>
          <a:p>
            <a:pPr lvl="2"/>
            <a:r>
              <a:rPr lang="en-US" dirty="0"/>
              <a:t>Some seasonality remained in each TS, but it was of diminishing magnitude in comparison to scale of raw data</a:t>
            </a:r>
          </a:p>
          <a:p>
            <a:pPr lvl="2"/>
            <a:r>
              <a:rPr lang="en-US" dirty="0"/>
              <a:t>Periodogram was predictably uninteresting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1FC82-C2E4-479A-9BC4-D7720C30E7CA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works well when a strong trend is seen</a:t>
            </a:r>
          </a:p>
          <a:p>
            <a:r>
              <a:rPr lang="en-US" dirty="0"/>
              <a:t>Forecasting with a lagged predictor may perform acceptably but not well when data is locally volatile and/or when CCF plot shows a weak cross-correlation</a:t>
            </a:r>
          </a:p>
          <a:p>
            <a:r>
              <a:rPr lang="en-US" dirty="0"/>
              <a:t>Time series analysis toolset provided by </a:t>
            </a:r>
            <a:r>
              <a:rPr lang="en-US" sz="2400" dirty="0">
                <a:solidFill>
                  <a:srgbClr val="1FC967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 is easy to use, well documented, and plays nicely with established </a:t>
            </a:r>
            <a:r>
              <a:rPr lang="en-US" dirty="0" err="1"/>
              <a:t>tidyverse</a:t>
            </a:r>
            <a:r>
              <a:rPr lang="en-US" dirty="0"/>
              <a:t> syntax and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40EFA-918D-4E26-8041-E18D7D2EC002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Overweight and obesity are growing public health concerns</a:t>
            </a:r>
          </a:p>
          <a:p>
            <a:pPr lvl="1"/>
            <a:r>
              <a:rPr lang="en-US" dirty="0"/>
              <a:t>71.6% of American adults are overweight; 39.8 are obese%.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Obesity strongly correlates with increased morbidity and mortality.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Economic burden of obesity is high, both for direct costs (e.g., healthcare utilization) and indirect costs (e.g., work productivity loss).</a:t>
            </a:r>
            <a:r>
              <a:rPr lang="en-US" baseline="30000" dirty="0"/>
              <a:t>3,4</a:t>
            </a:r>
          </a:p>
          <a:p>
            <a:r>
              <a:rPr lang="en-US" dirty="0"/>
              <a:t>The National Health and Nutrition Examination Survey (NHANES) is a biennial health surveillance study performed by the Centers for Disease Control and Prevention (CDC).</a:t>
            </a:r>
          </a:p>
          <a:p>
            <a:pPr lvl="1"/>
            <a:r>
              <a:rPr lang="en-US" dirty="0"/>
              <a:t>NHANES has uncovered some demographic correlates of obesity</a:t>
            </a:r>
          </a:p>
          <a:p>
            <a:pPr lvl="1"/>
            <a:r>
              <a:rPr lang="en-US" dirty="0"/>
              <a:t>Much remains unknown about the interactions of these correlates and how constellations of these correlates may be used to identify obesity at the population level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Selected health conditions and risk factors, by age:  United States, selected years 1988-1994 through 2015-2016.  Centers for Disease Control and Prevention.  Health, United States, 2017:  Trend Tables.  </a:t>
            </a:r>
            <a:r>
              <a:rPr lang="en-US" sz="1600" dirty="0">
                <a:hlinkClick r:id="rId2"/>
              </a:rPr>
              <a:t>https://www.cdc.gov/nchs/data/hus/2017/053.pdf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Defining Adult Overweight and Obesity.  Centers for Disease Control and Prevention.  </a:t>
            </a:r>
            <a:r>
              <a:rPr lang="en-US" sz="1600" dirty="0">
                <a:hlinkClick r:id="rId3"/>
              </a:rPr>
              <a:t>https://www.cdc.gov/obesity/adult/defining.html</a:t>
            </a:r>
            <a:r>
              <a:rPr lang="en-US" sz="1600" dirty="0"/>
              <a:t>.  Updated April 11, 2017.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Hruby A, Hu FB.  The Epidemiology of Obesity: A Big Picture. </a:t>
            </a:r>
            <a:r>
              <a:rPr lang="en-US" sz="1600" i="1" dirty="0"/>
              <a:t>Pharmacoeconomics</a:t>
            </a:r>
            <a:r>
              <a:rPr lang="en-US" sz="1600" dirty="0"/>
              <a:t>. 2015;33(7):673-89.  doi:10.1007/s40273-014-0243-x.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Li Q, Blume SW, Huang JC, Hammer M, Ganz ML.  Prevalence and healthcare costs of obesity-related comorbidities:  evidence from an electronic medical records system in the United States.  </a:t>
            </a:r>
            <a:r>
              <a:rPr lang="en-US" sz="1600" i="1" dirty="0"/>
              <a:t>J Med Econ</a:t>
            </a:r>
            <a:r>
              <a:rPr lang="en-US" sz="1600" dirty="0"/>
              <a:t>.  2015;18(12):1020-8.  doi:  10.3111/13696998.2015.1067623.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Animation of U.S. Obesity Trends by State, 1985-2008 (%of people with BMI &gt;30).  Original data and visualizations by Centers for Disease Control and Prevention. Wikimedia Commons.  </a:t>
            </a:r>
            <a:r>
              <a:rPr lang="en-US" sz="1600" dirty="0">
                <a:hlinkClick r:id="rId4"/>
              </a:rPr>
              <a:t>https://commons.wikimedia.org/wiki/File:CDC_Overweight_and_Obesity_map3.gif</a:t>
            </a:r>
            <a:r>
              <a:rPr lang="en-US" sz="1600" dirty="0"/>
              <a:t>.  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(OLD HEREAFTER)Hyndman R, </a:t>
            </a:r>
            <a:r>
              <a:rPr lang="en-US" sz="1600" dirty="0" err="1"/>
              <a:t>Athanasopoulos</a:t>
            </a:r>
            <a:r>
              <a:rPr lang="en-US" sz="1600" dirty="0"/>
              <a:t> G, </a:t>
            </a:r>
            <a:r>
              <a:rPr lang="en-US" sz="1600" dirty="0" err="1"/>
              <a:t>Bergmeir</a:t>
            </a:r>
            <a:r>
              <a:rPr lang="en-US" sz="1600" dirty="0"/>
              <a:t> C, Caceres G, Chhay L, O'Hara-Wild M, Petropoulos F, </a:t>
            </a:r>
            <a:r>
              <a:rPr lang="en-US" sz="1600" dirty="0" err="1"/>
              <a:t>Razbash</a:t>
            </a:r>
            <a:r>
              <a:rPr lang="en-US" sz="1600" dirty="0"/>
              <a:t> S, Wang E, Yasmeen F.  2019.  “forecast: Forecasting functions for time series and linear models.” R package version 8.5. </a:t>
            </a:r>
            <a:r>
              <a:rPr lang="en-US" sz="1600" dirty="0">
                <a:hlinkClick r:id="rId5"/>
              </a:rPr>
              <a:t>http://pkg.robjhyndman.com/forecast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“Household Debt Service Payments as a Percent of Disposable Personal Income.” </a:t>
            </a:r>
            <a:r>
              <a:rPr lang="en-US" sz="1600" dirty="0">
                <a:hlinkClick r:id="rId6"/>
              </a:rPr>
              <a:t>https://fred.stlouisfed.org/series/TDSP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</a:t>
            </a:r>
            <a:r>
              <a:rPr lang="it-IT" sz="1600" dirty="0"/>
              <a:t>Real Disposable Personal Income – Per Capita.</a:t>
            </a:r>
            <a:r>
              <a:rPr lang="en-US" sz="1600" dirty="0"/>
              <a:t>” </a:t>
            </a:r>
            <a:r>
              <a:rPr lang="en-US" sz="1600" dirty="0">
                <a:hlinkClick r:id="rId7"/>
              </a:rPr>
              <a:t>https://fred.stlouisfed.org/series/A229RX0Q048SBEA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“Personal Saving as a Percent of Disposable Personal Income.” </a:t>
            </a:r>
            <a:r>
              <a:rPr lang="en-US" sz="1600" dirty="0">
                <a:hlinkClick r:id="rId8"/>
              </a:rPr>
              <a:t>https://fred.stlouisfed.org/series/A072RC1Q156SBEA</a:t>
            </a:r>
            <a:r>
              <a:rPr lang="en-US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31912-566C-4A1C-92F4-6950D9E5FB67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FINISH UPDATING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88" y="1362456"/>
            <a:ext cx="11210544" cy="4910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  </a:t>
            </a:r>
            <a:r>
              <a:rPr lang="en-US" dirty="0">
                <a:hlinkClick r:id="rId2"/>
              </a:rPr>
              <a:t>https://github.com/kmprioliPROF/CSC_8515_Final_Project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D112D-ADBF-404B-AB7E-072B8A5F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8" y="2350140"/>
            <a:ext cx="3922644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F65D-9769-4D8B-ABF9-D3747C0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NATIONAL ADIPOSITY, 1985-2008</a:t>
            </a:r>
            <a:r>
              <a:rPr lang="en-US" baseline="30000" dirty="0"/>
              <a:t>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3643C-4C2B-4F51-8AFA-9427E79D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2" y="1864579"/>
            <a:ext cx="6605596" cy="3844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237E6-004B-46D6-BAC6-BCE0CF4D708D}"/>
              </a:ext>
            </a:extLst>
          </p:cNvPr>
          <p:cNvSpPr txBox="1"/>
          <p:nvPr/>
        </p:nvSpPr>
        <p:spPr>
          <a:xfrm>
            <a:off x="354917" y="6311897"/>
            <a:ext cx="1148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*CDC data; .gif from Wikimedia Commons</a:t>
            </a:r>
            <a:r>
              <a:rPr lang="en-US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4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Use Python and R together in an </a:t>
            </a:r>
            <a:r>
              <a:rPr lang="en-US" dirty="0" err="1"/>
              <a:t>RMarkdown</a:t>
            </a:r>
            <a:r>
              <a:rPr lang="en-US" dirty="0"/>
              <a:t>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51057-5A61-424B-BDCA-7A52A3564E95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729566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  <a:p>
            <a:r>
              <a:rPr lang="en-US" dirty="0"/>
              <a:t>All are already seasonally adjusted</a:t>
            </a:r>
          </a:p>
          <a:p>
            <a:r>
              <a:rPr lang="en-US" dirty="0"/>
              <a:t>All three TS were subset to common time horizon (Q1 1980 through Q3 2018)</a:t>
            </a:r>
          </a:p>
          <a:p>
            <a:pPr lvl="1"/>
            <a:r>
              <a:rPr lang="en-US" dirty="0"/>
              <a:t>155 observations in each 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05E56-0F96-45DA-AA95-D5E8F7B7F0FD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Disposable income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Savings vs. debt</a:t>
            </a:r>
          </a:p>
          <a:p>
            <a:r>
              <a:rPr lang="en-US" dirty="0"/>
              <a:t>Stages to each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>
                <a:latin typeface="Lucida Console" panose="020B0609040504020204" pitchFamily="49" charset="0"/>
              </a:rPr>
              <a:t>​</a:t>
            </a:r>
            <a:r>
              <a:rPr lang="en-US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ggtsdisplay</a:t>
            </a:r>
            <a:r>
              <a:rPr lang="en-US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</a:p>
          <a:p>
            <a:pPr marL="1371600" lvl="2"/>
            <a:r>
              <a:rPr lang="en-US" dirty="0"/>
              <a:t>Decomposition</a:t>
            </a:r>
          </a:p>
          <a:p>
            <a:pPr marL="1371600" lvl="2"/>
            <a:r>
              <a:rPr lang="en-US" dirty="0"/>
              <a:t>Scaled periodogram</a:t>
            </a:r>
          </a:p>
          <a:p>
            <a:pPr marL="1371600" lvl="2"/>
            <a:r>
              <a:rPr lang="en-US" dirty="0"/>
              <a:t>CCF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the data leaving out last 3 observations</a:t>
            </a:r>
          </a:p>
          <a:p>
            <a:pPr marL="1377950" lvl="2"/>
            <a:r>
              <a:rPr lang="en-US" dirty="0">
                <a:latin typeface="Lucida Console" panose="020B0609040504020204" pitchFamily="49" charset="0"/>
              </a:rPr>
              <a:t>​</a:t>
            </a:r>
            <a:r>
              <a:rPr lang="en-US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auto.arima</a:t>
            </a:r>
            <a:r>
              <a:rPr lang="en-US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1FC967"/>
                </a:solidFill>
                <a:latin typeface="Lucida Console" panose="020B0609040504020204" pitchFamily="49" charset="0"/>
              </a:rPr>
              <a:t>Arima()</a:t>
            </a:r>
            <a:r>
              <a:rPr lang="en-US" dirty="0"/>
              <a:t>,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lmtest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::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coeftest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checkresiduals</a:t>
            </a:r>
            <a:r>
              <a:rPr lang="en-US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predictions for last 3 observations and check against known values</a:t>
            </a:r>
          </a:p>
          <a:p>
            <a:pPr marL="1377950" lvl="2"/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​</a:t>
            </a:r>
            <a:r>
              <a:rPr lang="en-US" dirty="0">
                <a:solidFill>
                  <a:srgbClr val="1FC967"/>
                </a:solidFill>
                <a:latin typeface="Lucida Console" panose="020B0609040504020204" pitchFamily="49" charset="0"/>
              </a:rPr>
              <a:t>forecast()</a:t>
            </a:r>
            <a:endParaRPr lang="en-US" dirty="0">
              <a:solidFill>
                <a:srgbClr val="1FC96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B2A31-CC84-4EA2-B2B6-D57A86D398D9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DISPOSABLE INCOME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FBF27-9A3E-45D1-8E64-5B234716ECEE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80854-B835-4B57-A252-F1C7DE88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473924" cy="2301579"/>
          </a:xfrm>
        </p:spPr>
        <p:txBody>
          <a:bodyPr>
            <a:normAutofit/>
          </a:bodyPr>
          <a:lstStyle/>
          <a:p>
            <a:r>
              <a:rPr lang="en-US" dirty="0"/>
              <a:t>Raw data shows clear increasing trend without any obvious seasonality</a:t>
            </a:r>
          </a:p>
          <a:p>
            <a:r>
              <a:rPr lang="en-US" dirty="0"/>
              <a:t>ACF plot suggests differencing is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A625-045C-4C12-9578-06D2C3ED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72" y="540094"/>
            <a:ext cx="6100628" cy="30503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BF559D-44BE-43FE-B3F1-9BD3CEC31139}"/>
              </a:ext>
            </a:extLst>
          </p:cNvPr>
          <p:cNvGrpSpPr/>
          <p:nvPr/>
        </p:nvGrpSpPr>
        <p:grpSpPr>
          <a:xfrm>
            <a:off x="476285" y="3660370"/>
            <a:ext cx="11482442" cy="3047978"/>
            <a:chOff x="476285" y="3660370"/>
            <a:chExt cx="11482442" cy="30479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03E3D5-A6CC-4DCD-A190-93624422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772" y="3660370"/>
              <a:ext cx="6095955" cy="3047978"/>
            </a:xfrm>
            <a:prstGeom prst="rect">
              <a:avLst/>
            </a:prstGeom>
          </p:spPr>
        </p:pic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AA4EA24-5275-4B17-B10E-1147CF29F302}"/>
                </a:ext>
              </a:extLst>
            </p:cNvPr>
            <p:cNvSpPr txBox="1">
              <a:spLocks/>
            </p:cNvSpPr>
            <p:nvPr/>
          </p:nvSpPr>
          <p:spPr>
            <a:xfrm>
              <a:off x="476285" y="4025347"/>
              <a:ext cx="5473924" cy="2244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After differencing, series appears stationary</a:t>
              </a:r>
            </a:p>
            <a:p>
              <a:r>
                <a:rPr lang="en-US" dirty="0"/>
                <a:t>AR(1) may be appropriate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5A6ADF-C8C7-4F63-B05D-D5BDD815634B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3556C-E02D-4727-B9C9-83F07A0A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" y="2023608"/>
            <a:ext cx="6828668" cy="341433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156196"/>
          </a:xfrm>
        </p:spPr>
        <p:txBody>
          <a:bodyPr>
            <a:normAutofit/>
          </a:bodyPr>
          <a:lstStyle/>
          <a:p>
            <a:r>
              <a:rPr lang="en-US" sz="2400" dirty="0"/>
              <a:t>Model recommended by </a:t>
            </a:r>
            <a:r>
              <a:rPr lang="en-US" sz="2200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sz="2200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is ARIMA(1,1,0) with drift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7185" y="1137754"/>
            <a:ext cx="4717080" cy="418576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fred_disposable_train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ARIMA(1,1,0) with drift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-0.2489  142.5335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0.0790   18.2321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79132:  log likelihood=-1064.84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AIC=2135.67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=2135.84   BIC=2144.73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-0.248912   0.079026 -3.1497  0.001634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142.533522  18.232105  7.8177 5.379e-15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ARIMA(1,1,0) with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6.4507, df = 6, p-value = 0.3746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36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evidence of nontrivial deviation from normality about lower tail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indicating residuals are consistent with white noise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86A53-ED29-432B-BD37-72DC3C28F6EA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88158240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243748"/>
      </a:dk2>
      <a:lt2>
        <a:srgbClr val="CEDBE6"/>
      </a:lt2>
      <a:accent1>
        <a:srgbClr val="58B6C0"/>
      </a:accent1>
      <a:accent2>
        <a:srgbClr val="1ABCB4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ECC71"/>
      </a:hlink>
      <a:folHlink>
        <a:srgbClr val="34495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1393</TotalTime>
  <Words>1651</Words>
  <Application>Microsoft Office PowerPoint</Application>
  <PresentationFormat>Widescreen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Console</vt:lpstr>
      <vt:lpstr>Metropolitan</vt:lpstr>
      <vt:lpstr>Understanding Correlates of Obesity: Supervised and Unsupervised Learning Approaches</vt:lpstr>
      <vt:lpstr>BACKGROUND</vt:lpstr>
      <vt:lpstr>INCREASING NATIONAL ADIPOSITY, 1985-2008*</vt:lpstr>
      <vt:lpstr>OBJECTIVES</vt:lpstr>
      <vt:lpstr>THE DATA</vt:lpstr>
      <vt:lpstr>METHODS</vt:lpstr>
      <vt:lpstr>DISPOSABLE INCOME</vt:lpstr>
      <vt:lpstr>DATA EXPLORATION</vt:lpstr>
      <vt:lpstr>MODEL</vt:lpstr>
      <vt:lpstr>FORECASTS</vt:lpstr>
      <vt:lpstr>SAVINGS VS. DEBT</vt:lpstr>
      <vt:lpstr>DATA EXPLORATION</vt:lpstr>
      <vt:lpstr>SAVINGS PERIODOGRAM</vt:lpstr>
      <vt:lpstr>CROSS-CORRELATION</vt:lpstr>
      <vt:lpstr>MODEL</vt:lpstr>
      <vt:lpstr>FORECASTS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142</cp:revision>
  <dcterms:created xsi:type="dcterms:W3CDTF">2018-12-10T02:03:28Z</dcterms:created>
  <dcterms:modified xsi:type="dcterms:W3CDTF">2019-11-25T14:24:43Z</dcterms:modified>
</cp:coreProperties>
</file>