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1"/>
  </p:notesMasterIdLst>
  <p:sldIdLst>
    <p:sldId id="256" r:id="rId2"/>
    <p:sldId id="257" r:id="rId3"/>
    <p:sldId id="294" r:id="rId4"/>
    <p:sldId id="258" r:id="rId5"/>
    <p:sldId id="259" r:id="rId6"/>
    <p:sldId id="297" r:id="rId7"/>
    <p:sldId id="296" r:id="rId8"/>
    <p:sldId id="260" r:id="rId9"/>
    <p:sldId id="287" r:id="rId10"/>
    <p:sldId id="288" r:id="rId11"/>
    <p:sldId id="300" r:id="rId12"/>
    <p:sldId id="298" r:id="rId13"/>
    <p:sldId id="301" r:id="rId14"/>
    <p:sldId id="299" r:id="rId15"/>
    <p:sldId id="279" r:id="rId16"/>
    <p:sldId id="280" r:id="rId17"/>
    <p:sldId id="281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1ABCB4"/>
    <a:srgbClr val="9C59B6"/>
    <a:srgbClr val="D979C9"/>
    <a:srgbClr val="E74C3C"/>
    <a:srgbClr val="F39C12"/>
    <a:srgbClr val="28CC72"/>
    <a:srgbClr val="1FC967"/>
    <a:srgbClr val="58B6C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85265" autoAdjust="0"/>
  </p:normalViewPr>
  <p:slideViewPr>
    <p:cSldViewPr snapToGrid="0" showGuides="1">
      <p:cViewPr varScale="1">
        <p:scale>
          <a:sx n="80" d="100"/>
          <a:sy n="80" d="100"/>
        </p:scale>
        <p:origin x="102" y="978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BMI is categorized differently for adults vs. children; focusing on adults in this analysis.  Age </a:t>
            </a:r>
            <a:r>
              <a:rPr lang="en-US" sz="1200" dirty="0"/>
              <a:t>≥20 is consistent with NHANES definition of adult.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DFAE6-A768-4BB7-B8BD-1839A89597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B6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 sz="2400"/>
            </a:lvl2pPr>
            <a:lvl3pPr marL="1143000" indent="-228600">
              <a:defRPr sz="2000"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 sz="2000"/>
            </a:lvl4pPr>
            <a:lvl5pPr marL="2057400" indent="-2286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183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905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77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49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621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hyperlink" Target="https://www.cdc.gov/nchs/data/hus/2017/05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DC_Overweight_and_Obesity_map3.gi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kmprioliPROF/CSC_8515_Final_Projec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4400" dirty="0"/>
              <a:t>Understanding Correlates of Obesity:</a:t>
            </a:r>
            <a:br>
              <a:rPr lang="en-US" sz="4400" dirty="0"/>
            </a:br>
            <a:r>
              <a:rPr lang="en-US" sz="4400" dirty="0"/>
              <a:t>Supervised and Unsupervised Learning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CSC 8515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December 05,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787881" cy="5308709"/>
          </a:xfrm>
        </p:spPr>
        <p:txBody>
          <a:bodyPr/>
          <a:lstStyle/>
          <a:p>
            <a:r>
              <a:rPr lang="en-US" dirty="0"/>
              <a:t>AGNES scree plot was very smooth</a:t>
            </a:r>
          </a:p>
          <a:p>
            <a:pPr lvl="1"/>
            <a:r>
              <a:rPr lang="en-US" dirty="0"/>
              <a:t>Possible elbow at 7 clusters</a:t>
            </a:r>
          </a:p>
          <a:p>
            <a:r>
              <a:rPr lang="en-US" dirty="0"/>
              <a:t>DIANA scree plot shows elbows at 6 and 9 clusters</a:t>
            </a:r>
          </a:p>
          <a:p>
            <a:r>
              <a:rPr lang="en-US"/>
              <a:t>Silhouette </a:t>
            </a:r>
            <a:r>
              <a:rPr lang="en-US" dirty="0"/>
              <a:t>plots were based on average silhouette width</a:t>
            </a:r>
          </a:p>
          <a:p>
            <a:r>
              <a:rPr lang="en-US" dirty="0"/>
              <a:t>AGNES silhouette plot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70AE23-C149-490C-BD56-DF3D7248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1" y="1196866"/>
            <a:ext cx="5470634" cy="54706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 AND SILHOUETTE PLOTS</a:t>
            </a:r>
          </a:p>
        </p:txBody>
      </p:sp>
    </p:spTree>
    <p:extLst>
      <p:ext uri="{BB962C8B-B14F-4D97-AF65-F5344CB8AC3E}">
        <p14:creationId xmlns:p14="http://schemas.microsoft.com/office/powerpoint/2010/main" val="420702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976" y="184481"/>
            <a:ext cx="5859448" cy="5840424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3042"/>
              </p:ext>
            </p:extLst>
          </p:nvPr>
        </p:nvGraphicFramePr>
        <p:xfrm>
          <a:off x="156066" y="4652472"/>
          <a:ext cx="6234224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40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05529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490535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5763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39380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(16.7%)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(83.3%)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(32.0%)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(64.0%)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(48.4%)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(12.9%)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(5.6%)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 (27.8%)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(50.0%)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(44.4%)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(36.1%)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(30.0%)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21 (42.0%)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(24.6%)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(37.7%)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(36.2%)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1 showed high homogeneity (83.3% obese) but was small (n=12)</a:t>
            </a:r>
          </a:p>
          <a:p>
            <a:r>
              <a:rPr lang="en-US" sz="2000" dirty="0"/>
              <a:t>Cluster 7 showed poorest homogeneity (37.7% overweight, 36.2% obese, 24.6% healthy weight) and was also largest</a:t>
            </a:r>
          </a:p>
          <a:p>
            <a:r>
              <a:rPr lang="en-US" sz="2000" dirty="0"/>
              <a:t>Increasing </a:t>
            </a:r>
            <a:r>
              <a:rPr lang="en-US" sz="2000" i="1" dirty="0"/>
              <a:t>k</a:t>
            </a:r>
            <a:r>
              <a:rPr lang="en-US" sz="2000" dirty="0"/>
              <a:t> may help, particularly for Clusters 6 and 7 (they have areas of homogeneity that could be isolated with more clusters)</a:t>
            </a:r>
          </a:p>
          <a:p>
            <a:r>
              <a:rPr lang="en-US" sz="2000" dirty="0"/>
              <a:t>Dichotomizing BMI (overweight &amp; obese vs. others) may also be of use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327792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822" y="182880"/>
            <a:ext cx="5529756" cy="5314310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76055"/>
              </p:ext>
            </p:extLst>
          </p:nvPr>
        </p:nvGraphicFramePr>
        <p:xfrm>
          <a:off x="156066" y="4880344"/>
          <a:ext cx="6234224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40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05529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490535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5763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39380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(36.1%)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(31.1%)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(29.5%)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(31.9%)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(53.6%)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(63.6%)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(30.8%)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(64.1%)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(77.3%)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6 was the most homogeneous with 17 (77.3%) obese</a:t>
            </a:r>
          </a:p>
          <a:p>
            <a:r>
              <a:rPr lang="en-US" sz="2000" dirty="0"/>
              <a:t>Clusters 4 and 5 also had reasonable homogeneity</a:t>
            </a:r>
          </a:p>
          <a:p>
            <a:r>
              <a:rPr lang="en-US" sz="2000" dirty="0"/>
              <a:t>Cluster 2 was the largest and most heterogeneous</a:t>
            </a:r>
          </a:p>
          <a:p>
            <a:r>
              <a:rPr lang="en-US" sz="2000" dirty="0"/>
              <a:t>Similar to the initial AGNES results, increasing </a:t>
            </a:r>
            <a:r>
              <a:rPr lang="en-US" sz="2000" i="1" dirty="0"/>
              <a:t>k</a:t>
            </a:r>
            <a:r>
              <a:rPr lang="en-US" sz="2000" dirty="0"/>
              <a:t> and/or dichotomizing BMI category may help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</p:spTree>
    <p:extLst>
      <p:ext uri="{BB962C8B-B14F-4D97-AF65-F5344CB8AC3E}">
        <p14:creationId xmlns:p14="http://schemas.microsoft.com/office/powerpoint/2010/main" val="214572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Future work: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5E6E1-3B74-4300-983E-835AA6F4D9EB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FLESH OUT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NHANES variables may not be optimally suited to this secondary analysis</a:t>
            </a:r>
          </a:p>
          <a:p>
            <a:r>
              <a:rPr lang="en-US" dirty="0"/>
              <a:t>Dataset was relatively small (</a:t>
            </a:r>
            <a:r>
              <a:rPr lang="en-US" i="1" dirty="0"/>
              <a:t>n</a:t>
            </a:r>
            <a:r>
              <a:rPr lang="en-US" dirty="0"/>
              <a:t> = 5406 with 39 variables)</a:t>
            </a:r>
          </a:p>
          <a:p>
            <a:r>
              <a:rPr lang="en-US" dirty="0"/>
              <a:t>Data was largely categorical, with many categories having few levels</a:t>
            </a:r>
          </a:p>
          <a:p>
            <a:pPr lvl="1"/>
            <a:r>
              <a:rPr lang="en-US" dirty="0"/>
              <a:t>May result in noise; more fine categories may yield better results</a:t>
            </a:r>
          </a:p>
          <a:p>
            <a:r>
              <a:rPr lang="en-US" dirty="0"/>
              <a:t>In the random forest approach, missing values in categorical variables were coded into a “Missing” level because the random forest algorithm couldn’t handle missing values</a:t>
            </a:r>
          </a:p>
          <a:p>
            <a:pPr lvl="1"/>
            <a:r>
              <a:rPr lang="en-US" dirty="0"/>
              <a:t>This can introduce noise, especially with ordinal variables!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1FC82-C2E4-479A-9BC4-D7720C30E7CA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FINISH FLESHING OUT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40EFA-918D-4E26-8041-E18D7D2EC002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FLESH OUT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Selected health conditions and risk factors, by age:  United States, selected years 1988-1994 through 2015-2016.  Centers for Disease Control and Prevention.  Health, United States, 2017:  Trend Tables.  </a:t>
            </a:r>
            <a:r>
              <a:rPr lang="en-US" sz="1600" dirty="0">
                <a:hlinkClick r:id="rId2"/>
              </a:rPr>
              <a:t>https://www.cdc.gov/nchs/data/hus/2017/053.pdf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Defining Adult Overweight and Obesity.  Centers for Disease Control and Prevention.  </a:t>
            </a:r>
            <a:r>
              <a:rPr lang="en-US" sz="1600" dirty="0">
                <a:hlinkClick r:id="rId3"/>
              </a:rPr>
              <a:t>https://www.cdc.gov/obesity/adult/defining.html</a:t>
            </a:r>
            <a:r>
              <a:rPr lang="en-US" sz="1600" dirty="0"/>
              <a:t>.  Updated April 11, 2017.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Hruby A, Hu FB.  The Epidemiology of Obesity: A Big Picture. </a:t>
            </a:r>
            <a:r>
              <a:rPr lang="en-US" sz="1600" i="1" dirty="0"/>
              <a:t>Pharmacoeconomics</a:t>
            </a:r>
            <a:r>
              <a:rPr lang="en-US" sz="1600" dirty="0"/>
              <a:t>. 2015;33(7):673-89.  doi:10.1007/s40273-014-0243-x.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Li Q, Blume SW, Huang JC, Hammer M, Ganz ML.  Prevalence and healthcare costs of obesity-related comorbidities:  evidence from an electronic medical records system in the United States.  </a:t>
            </a:r>
            <a:r>
              <a:rPr lang="en-US" sz="1600" i="1" dirty="0"/>
              <a:t>J Med Econ</a:t>
            </a:r>
            <a:r>
              <a:rPr lang="en-US" sz="1600" dirty="0"/>
              <a:t>.  2015;18(12):1020-8.  doi:  10.3111/13696998.2015.1067623.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Animation of U.S. Obesity Trends by State, 1985-2008 (%of people with BMI &gt;30).  Original data and visualizations by Centers for Disease Control and Prevention. Wikimedia Commons.  </a:t>
            </a:r>
            <a:r>
              <a:rPr lang="en-US" sz="1600" dirty="0">
                <a:hlinkClick r:id="rId4"/>
              </a:rPr>
              <a:t>https://commons.wikimedia.org/wiki/File:CDC_Overweight_and_Obesity_map3.gif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Gower JC. A General Coefficient of Similarity and Some of Its Properties. </a:t>
            </a:r>
            <a:r>
              <a:rPr lang="en-US" sz="1600" i="1" dirty="0"/>
              <a:t>Biometrics.  </a:t>
            </a:r>
            <a:r>
              <a:rPr lang="en-US" sz="1600" dirty="0"/>
              <a:t>1971;27(4):857-71.  doi:  10.2307/2528823.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31912-566C-4A1C-92F4-6950D9E5FB67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FINISH FLESHING OUT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362456"/>
            <a:ext cx="11210544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  </a:t>
            </a:r>
            <a:r>
              <a:rPr lang="en-US" dirty="0">
                <a:hlinkClick r:id="rId2"/>
              </a:rPr>
              <a:t>https://github.com/kmprioliPROF/CSC_8515_Final_Project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112D-ADBF-404B-AB7E-072B8A5F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2350140"/>
            <a:ext cx="3922644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Overweight and obesity are growing public health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Obesity is defined as body mass index (BMI) ≥ 30 </a:t>
            </a:r>
            <a:r>
              <a:rPr lang="en-US" i="1" dirty="0"/>
              <a:t>kg</a:t>
            </a:r>
            <a:r>
              <a:rPr lang="en-US" dirty="0"/>
              <a:t>/</a:t>
            </a:r>
            <a:r>
              <a:rPr lang="en-US" i="1" dirty="0"/>
              <a:t>m</a:t>
            </a:r>
            <a:r>
              <a:rPr lang="en-US" baseline="30000" dirty="0"/>
              <a:t>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71.6% of American adults are overweight; 39.8 are obese%.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Obesity strongly correlates with increased morbidity and mortality.</a:t>
            </a:r>
            <a:r>
              <a:rPr lang="en-US" baseline="30000" dirty="0"/>
              <a:t>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Economic burden of obesity is high, both for direct costs (e.g., healthcare utilization) and indirect costs (e.g., work productivity loss).</a:t>
            </a:r>
            <a:r>
              <a:rPr lang="en-US" baseline="30000" dirty="0"/>
              <a:t>3,4</a:t>
            </a:r>
          </a:p>
          <a:p>
            <a:pPr>
              <a:lnSpc>
                <a:spcPct val="100000"/>
              </a:lnSpc>
            </a:pPr>
            <a:r>
              <a:rPr lang="en-US" dirty="0"/>
              <a:t>The National Health and Nutrition Examination Survey (NHANES) is a biennial health surveillance study performed by the Centers for Disease Control and Prevention (CDC).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Seeks to understand population-level health by gathering demographic, medical, mental health, and behavioral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collection through self-report and physical examination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NHANES has uncovered some demographic correlates of obesity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Much remains unknown about the interactions of these correlates and how constellations of these correlates may be used to identify obesity at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F65D-9769-4D8B-ABF9-D3747C0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NATIONAL OBESITY, 1985-2008</a:t>
            </a:r>
            <a:r>
              <a:rPr lang="en-US" baseline="30000" dirty="0"/>
              <a:t>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3643C-4C2B-4F51-8AFA-9427E79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2" y="1864579"/>
            <a:ext cx="6605596" cy="3844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237E6-004B-46D6-BAC6-BCE0CF4D708D}"/>
              </a:ext>
            </a:extLst>
          </p:cNvPr>
          <p:cNvSpPr txBox="1"/>
          <p:nvPr/>
        </p:nvSpPr>
        <p:spPr>
          <a:xfrm>
            <a:off x="354917" y="6359723"/>
            <a:ext cx="1148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*CDC data, based on self-reported height and weight gathered on the Behavioral Risk Factor Surveillance annual survey; .gif from Wikimedia Commons</a:t>
            </a:r>
            <a:r>
              <a:rPr lang="en-US" sz="14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4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0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Explore a carefully selected set of NHANES variables with respect to BMI weight category through supervised and unsupervised machine learning methods</a:t>
            </a:r>
          </a:p>
          <a:p>
            <a:pPr lvl="1"/>
            <a:r>
              <a:rPr lang="en-US" sz="2600" dirty="0"/>
              <a:t>4 weight categories of BMI:</a:t>
            </a:r>
          </a:p>
          <a:p>
            <a:pPr lvl="2"/>
            <a:r>
              <a:rPr lang="en-US" sz="2200" dirty="0"/>
              <a:t>Underweight (BMI &lt; 18.5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Healthy weight (18.5 ≤ BMI &lt; 25.0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Overweight (25.0 ≤ BMI &lt; 30.0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Obese (BMI ≥ 30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r>
              <a:rPr lang="en-US" dirty="0"/>
              <a:t>Random forest of decision tree classifiers (supervised method):  determine how accurately the random forest is able to classify cases into BMI weight category</a:t>
            </a:r>
          </a:p>
          <a:p>
            <a:r>
              <a:rPr lang="en-US" dirty="0"/>
              <a:t>Hierarchical clustering (unsupervised method):  determine how well two hierarchical clustering approaches are able to cluster by BMI weight category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1"/>
            <a:ext cx="10934633" cy="4911406"/>
          </a:xfrm>
        </p:spPr>
        <p:txBody>
          <a:bodyPr>
            <a:normAutofit/>
          </a:bodyPr>
          <a:lstStyle/>
          <a:p>
            <a:r>
              <a:rPr lang="en-US" dirty="0"/>
              <a:t>Selected variables representing characteristics known or suspected to be correlated with obesity</a:t>
            </a:r>
          </a:p>
          <a:p>
            <a:pPr lvl="1"/>
            <a:r>
              <a:rPr lang="en-US" dirty="0"/>
              <a:t>Informed by literature search</a:t>
            </a:r>
          </a:p>
          <a:p>
            <a:r>
              <a:rPr lang="en-US" dirty="0"/>
              <a:t>Wrangled data and explored via descriptive analysis</a:t>
            </a:r>
          </a:p>
          <a:p>
            <a:r>
              <a:rPr lang="en-US" dirty="0"/>
              <a:t>For continuous variables, imputed missing values</a:t>
            </a:r>
          </a:p>
          <a:p>
            <a:pPr lvl="1"/>
            <a:r>
              <a:rPr lang="en-US" dirty="0"/>
              <a:t>Used Wilcoxon RS tests at the </a:t>
            </a:r>
            <a:r>
              <a:rPr lang="el-GR" i="1" dirty="0"/>
              <a:t>α</a:t>
            </a:r>
            <a:r>
              <a:rPr lang="en-US" dirty="0"/>
              <a:t> = 0.05 level to ensure imputation didn’t meaningfully change the data</a:t>
            </a:r>
          </a:p>
          <a:p>
            <a:pPr lvl="1"/>
            <a:r>
              <a:rPr lang="en-US" dirty="0"/>
              <a:t>Omitted any post-imputation variables found to be statistically different than the pre-imputation versions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9C71F-EB61-42FC-B028-F2AA8C1D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5" y="1316737"/>
            <a:ext cx="550329" cy="426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63F5F-6472-402A-849E-2C44B9CA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5" y="2492621"/>
            <a:ext cx="550329" cy="426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6B94B-F2A6-446F-9376-9375A582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8" y="2976218"/>
            <a:ext cx="550329" cy="4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Classified data via </a:t>
            </a:r>
            <a:r>
              <a:rPr lang="en-US" sz="20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RandomForestClassifier</a:t>
            </a:r>
            <a:r>
              <a:rPr lang="en-US" sz="20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endParaRPr lang="en-US" sz="2400" dirty="0"/>
          </a:p>
          <a:p>
            <a:pPr lvl="1"/>
            <a:r>
              <a:rPr lang="en-US" sz="2400" dirty="0"/>
              <a:t>Used </a:t>
            </a:r>
            <a:r>
              <a:rPr lang="en-US" sz="18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RepeatedKFold</a:t>
            </a:r>
            <a:r>
              <a:rPr lang="en-US" sz="18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for </a:t>
            </a:r>
            <a:r>
              <a:rPr lang="en-US" sz="2400" i="1" dirty="0"/>
              <a:t>n</a:t>
            </a:r>
            <a:r>
              <a:rPr lang="en-US" sz="2400" dirty="0"/>
              <a:t> × </a:t>
            </a:r>
            <a:r>
              <a:rPr lang="en-US" sz="2400" i="1" dirty="0"/>
              <a:t>k</a:t>
            </a:r>
            <a:r>
              <a:rPr lang="en-US" sz="2400" dirty="0"/>
              <a:t>-fold </a:t>
            </a:r>
            <a:r>
              <a:rPr lang="en-US" sz="2400" dirty="0" err="1"/>
              <a:t>crossvalidation</a:t>
            </a:r>
            <a:endParaRPr lang="en-US" sz="2400" dirty="0"/>
          </a:p>
          <a:p>
            <a:pPr lvl="1"/>
            <a:r>
              <a:rPr lang="en-US" sz="2400" dirty="0"/>
              <a:t>Assessed mean model accuracy</a:t>
            </a:r>
          </a:p>
          <a:p>
            <a:pPr lvl="1"/>
            <a:r>
              <a:rPr lang="en-US" sz="2400" dirty="0"/>
              <a:t>Tuned hyperparameters to maximize accuracy:</a:t>
            </a:r>
          </a:p>
          <a:p>
            <a:pPr lvl="2"/>
            <a:r>
              <a:rPr lang="en-US" sz="2000" i="1" dirty="0"/>
              <a:t>n</a:t>
            </a:r>
            <a:r>
              <a:rPr lang="en-US" sz="2000" dirty="0"/>
              <a:t> (number of repeats)</a:t>
            </a:r>
          </a:p>
          <a:p>
            <a:pPr lvl="2"/>
            <a:r>
              <a:rPr lang="en-US" sz="2000" i="1" dirty="0"/>
              <a:t>k</a:t>
            </a:r>
            <a:r>
              <a:rPr lang="en-US" sz="2000" dirty="0"/>
              <a:t> (number of splits)</a:t>
            </a:r>
            <a:endParaRPr lang="en-US" sz="2000" i="1" dirty="0"/>
          </a:p>
          <a:p>
            <a:pPr lvl="2"/>
            <a:r>
              <a:rPr lang="en-US" sz="2000" dirty="0"/>
              <a:t>Number of trees in the forest</a:t>
            </a:r>
          </a:p>
          <a:p>
            <a:pPr lvl="2"/>
            <a:r>
              <a:rPr lang="en-US" sz="2000" dirty="0"/>
              <a:t>Minimum leaf size</a:t>
            </a:r>
          </a:p>
          <a:p>
            <a:pPr lvl="2"/>
            <a:r>
              <a:rPr lang="en-US" sz="2000" dirty="0"/>
              <a:t>Maximum tree depth</a:t>
            </a:r>
          </a:p>
          <a:p>
            <a:pPr lvl="1"/>
            <a:r>
              <a:rPr lang="en-US" sz="2400" dirty="0"/>
              <a:t>Dichotomized BMI (underweight &amp; healthy weight vs. overweight &amp; obese), reduced number of variables suspected to be most highly correlated with BMI, and reran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93484-9C18-410F-B1B1-E4040EF5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6" y="1316736"/>
            <a:ext cx="482596" cy="4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Performed agglomerative clustering (AGNES) and divisive clustering (DIANA)</a:t>
            </a:r>
          </a:p>
          <a:p>
            <a:pPr lvl="1"/>
            <a:r>
              <a:rPr lang="en-US" sz="2400" dirty="0"/>
              <a:t>Selected variables that were ≥90% complete, then subset to include complete cases only</a:t>
            </a:r>
          </a:p>
          <a:p>
            <a:pPr lvl="1"/>
            <a:r>
              <a:rPr lang="en-US" sz="2400" dirty="0"/>
              <a:t>Created representative 5% sample stratified by BMI category</a:t>
            </a:r>
          </a:p>
          <a:p>
            <a:pPr lvl="2"/>
            <a:r>
              <a:rPr lang="en-US" sz="2000" dirty="0"/>
              <a:t>Necessary to use a smaller dataset because visualizing ~5,000 cases in a dendrogram plot isn’t very informative!</a:t>
            </a:r>
          </a:p>
          <a:p>
            <a:pPr lvl="1"/>
            <a:r>
              <a:rPr lang="en-US" sz="2400" dirty="0"/>
              <a:t>Generated dissimilarity matrix based on Gower distance</a:t>
            </a:r>
            <a:r>
              <a:rPr lang="en-US" sz="2400" baseline="30000" dirty="0"/>
              <a:t>6</a:t>
            </a:r>
          </a:p>
          <a:p>
            <a:pPr lvl="2"/>
            <a:r>
              <a:rPr lang="en-US" sz="2000" dirty="0"/>
              <a:t>Gower distance was used because variables were of mixed type (continuous, categorical)</a:t>
            </a:r>
          </a:p>
          <a:p>
            <a:pPr lvl="1"/>
            <a:r>
              <a:rPr lang="en-US" sz="2400" dirty="0"/>
              <a:t>Plotted radial dendrograms labeled with BMI category</a:t>
            </a:r>
          </a:p>
          <a:p>
            <a:pPr lvl="1"/>
            <a:r>
              <a:rPr lang="en-US" sz="2400" dirty="0"/>
              <a:t>Used clustering statistics to generate scree and silhouette plots</a:t>
            </a:r>
          </a:p>
          <a:p>
            <a:pPr lvl="2"/>
            <a:r>
              <a:rPr lang="en-US" sz="2000" dirty="0"/>
              <a:t>Used these plots to inform number of clusters needed for each approach</a:t>
            </a:r>
          </a:p>
          <a:p>
            <a:pPr lvl="1"/>
            <a:r>
              <a:rPr lang="en-US" sz="2400" dirty="0"/>
              <a:t>Replotted radial dendrograms with colored branches to indicate clusters</a:t>
            </a:r>
          </a:p>
          <a:p>
            <a:pPr lvl="1"/>
            <a:r>
              <a:rPr lang="en-US" sz="2400" dirty="0"/>
              <a:t>Assessed congruency of clusters vs. BMI category labels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B2A31-CC84-4EA2-B2B6-D57A86D398D9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MORE DETAIL?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9C71F-EB61-42FC-B028-F2AA8C1D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8" y="1318013"/>
            <a:ext cx="550329" cy="4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6942"/>
              </p:ext>
            </p:extLst>
          </p:nvPr>
        </p:nvGraphicFramePr>
        <p:xfrm>
          <a:off x="476249" y="1362456"/>
          <a:ext cx="1094973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Demographics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Age, gender, race, level of education, marital status, family income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Medical history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Comorbidities (diabetes, hypertension, coronary artery disease, myocardial infarction, thyroid disease, depression), has been advised by doctor to lose weight and/or exercise, functional limitations, BMI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Dietary behavior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Daily calories consumed, daily water consumed, self-assessment of dietary healthiness, fast food and sit-down restaurant food consumption in past 12 months, has used or would use nutritional information to select meal at fast food or sit-down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Exercise behavior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Minutes of moderate to vigorous activity daily (work and recreation); minutes spent sedentary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809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697443"/>
            <a:ext cx="11213722" cy="197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All variables were obtained from 2015-2016 NHANES survey (most recent available)</a:t>
            </a:r>
          </a:p>
          <a:p>
            <a:pPr lvl="1"/>
            <a:r>
              <a:rPr lang="en-US" sz="1600" dirty="0"/>
              <a:t>Historic data excluded due to rapidly changing epidemiology of obesity</a:t>
            </a:r>
          </a:p>
          <a:p>
            <a:r>
              <a:rPr lang="en-US" sz="1800" dirty="0"/>
              <a:t>Inclusion criteria were age ≥</a:t>
            </a:r>
            <a:r>
              <a:rPr lang="en-US" sz="1600" dirty="0"/>
              <a:t>20</a:t>
            </a:r>
            <a:r>
              <a:rPr lang="en-US" sz="1800" dirty="0"/>
              <a:t> and non-missing BMI data</a:t>
            </a:r>
          </a:p>
          <a:p>
            <a:r>
              <a:rPr lang="en-US" sz="1800" dirty="0"/>
              <a:t>Final dataset comprised 5406 cases and 39 variables</a:t>
            </a:r>
          </a:p>
          <a:p>
            <a:r>
              <a:rPr lang="en-US" sz="1800" dirty="0"/>
              <a:t>Majority of variables are categorical!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243748"/>
      </a:dk2>
      <a:lt2>
        <a:srgbClr val="CEDBE6"/>
      </a:lt2>
      <a:accent1>
        <a:srgbClr val="58B6C0"/>
      </a:accent1>
      <a:accent2>
        <a:srgbClr val="1ABCB4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ECC71"/>
      </a:hlink>
      <a:folHlink>
        <a:srgbClr val="34495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1590</TotalTime>
  <Words>1640</Words>
  <Application>Microsoft Office PowerPoint</Application>
  <PresentationFormat>Widescreen</PresentationFormat>
  <Paragraphs>213</Paragraphs>
  <Slides>19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Lucida Console</vt:lpstr>
      <vt:lpstr>Metropolitan</vt:lpstr>
      <vt:lpstr>Understanding Correlates of Obesity: Supervised and Unsupervised Learning Approaches</vt:lpstr>
      <vt:lpstr>BACKGROUND</vt:lpstr>
      <vt:lpstr>INCREASING NATIONAL OBESITY, 1985-2008*</vt:lpstr>
      <vt:lpstr>OBJECTIVES</vt:lpstr>
      <vt:lpstr>METHODS</vt:lpstr>
      <vt:lpstr>METHODS</vt:lpstr>
      <vt:lpstr>METHODS</vt:lpstr>
      <vt:lpstr>THE DATA</vt:lpstr>
      <vt:lpstr>RANDOM FOREST</vt:lpstr>
      <vt:lpstr>HIERARCHICAL CLUSTERING</vt:lpstr>
      <vt:lpstr>SCREE AND SILHOUETTE PLOTS</vt:lpstr>
      <vt:lpstr>INITIAL RESULTS, AGNES (k = 7)</vt:lpstr>
      <vt:lpstr>INITIAL RESULTS, DIANA (k = 6)</vt:lpstr>
      <vt:lpstr>PowerPoint Presentation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168</cp:revision>
  <dcterms:created xsi:type="dcterms:W3CDTF">2018-12-10T02:03:28Z</dcterms:created>
  <dcterms:modified xsi:type="dcterms:W3CDTF">2019-12-01T02:51:31Z</dcterms:modified>
</cp:coreProperties>
</file>