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94" r:id="rId4"/>
    <p:sldId id="258" r:id="rId5"/>
    <p:sldId id="259" r:id="rId6"/>
    <p:sldId id="296" r:id="rId7"/>
    <p:sldId id="304" r:id="rId8"/>
    <p:sldId id="260" r:id="rId9"/>
    <p:sldId id="300" r:id="rId10"/>
    <p:sldId id="298" r:id="rId11"/>
    <p:sldId id="301" r:id="rId12"/>
    <p:sldId id="305" r:id="rId13"/>
    <p:sldId id="306" r:id="rId14"/>
    <p:sldId id="308" r:id="rId15"/>
    <p:sldId id="309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45A37C"/>
    <a:srgbClr val="9F83D4"/>
    <a:srgbClr val="FF33CC"/>
    <a:srgbClr val="F39C12"/>
    <a:srgbClr val="28CC72"/>
    <a:srgbClr val="3498DB"/>
    <a:srgbClr val="1ABCB4"/>
    <a:srgbClr val="9C59B6"/>
    <a:srgbClr val="D97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85265" autoAdjust="0"/>
  </p:normalViewPr>
  <p:slideViewPr>
    <p:cSldViewPr snapToGrid="0" showGuides="1">
      <p:cViewPr varScale="1">
        <p:scale>
          <a:sx n="114" d="100"/>
          <a:sy n="114" d="100"/>
        </p:scale>
        <p:origin x="102" y="234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16/0377-0427(87)90125-7" TargetMode="Externa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200" dirty="0"/>
              <a:t>Understanding Correlates of Obesity:</a:t>
            </a:r>
            <a:br>
              <a:rPr lang="en-US" sz="5200" dirty="0"/>
            </a:br>
            <a:r>
              <a:rPr lang="en-US" sz="5200" dirty="0"/>
              <a:t>Hierarchical Clustering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976" y="184481"/>
            <a:ext cx="5859448" cy="5840424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56295"/>
              </p:ext>
            </p:extLst>
          </p:nvPr>
        </p:nvGraphicFramePr>
        <p:xfrm>
          <a:off x="156066" y="4631690"/>
          <a:ext cx="6322721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(16.7%)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(83.3%)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(32.0%)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(64.0%)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(48.4%)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(12.9%)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(5.6%)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 (27.8%)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(50.0%)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(44.4%)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(16.7%)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(36.1%)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(30.0%)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21 (42.0%)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(24.6%)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(37.7%)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(36.2%)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1 showed high homogeneity (83.3% obese) but was small (n=12)</a:t>
            </a:r>
          </a:p>
          <a:p>
            <a:r>
              <a:rPr lang="en-US" sz="2000" dirty="0"/>
              <a:t>Cluster 7 showed poorest homogeneity (37.7% overweight, 36.2% obese, 24.6% healthy weight) and was also largest</a:t>
            </a:r>
          </a:p>
          <a:p>
            <a:r>
              <a:rPr lang="en-US" sz="2000" dirty="0"/>
              <a:t>Mean homogeneity was 52.8% (range 37.7-83.3%)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39105E-6BE9-4309-8D06-35A4EDED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822" y="182880"/>
            <a:ext cx="5529756" cy="5314310"/>
          </a:xfr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0A668A-0891-4EF3-BBD9-795B86C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7" y="5433116"/>
            <a:ext cx="1372965" cy="124040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0509"/>
              </p:ext>
            </p:extLst>
          </p:nvPr>
        </p:nvGraphicFramePr>
        <p:xfrm>
          <a:off x="156066" y="4890735"/>
          <a:ext cx="6322721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1368757">
                  <a:extLst>
                    <a:ext uri="{9D8B030D-6E8A-4147-A177-3AD203B41FA5}">
                      <a16:colId xmlns:a16="http://schemas.microsoft.com/office/drawing/2014/main" val="2209490111"/>
                    </a:ext>
                  </a:extLst>
                </a:gridCol>
                <a:gridCol w="1512966">
                  <a:extLst>
                    <a:ext uri="{9D8B030D-6E8A-4147-A177-3AD203B41FA5}">
                      <a16:colId xmlns:a16="http://schemas.microsoft.com/office/drawing/2014/main" val="807552395"/>
                    </a:ext>
                  </a:extLst>
                </a:gridCol>
                <a:gridCol w="1276746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950356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Underweight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Healthy 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(3.3%)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(36.1%)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(31.1%)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(29.5%)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(1.4%)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22 (31.9%)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23 (33.3%)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(53.6%)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6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(63.6%)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(30.8%)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25 (64.1%)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(13.6%)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(77.3%)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Cluster 6 was the most homogeneous with 17 (77.3%) obese</a:t>
            </a:r>
          </a:p>
          <a:p>
            <a:r>
              <a:rPr lang="en-US" sz="2000" dirty="0"/>
              <a:t>Clusters 4 and 5 also had reasonable homogeneity (63.6% and 64.1% respectively)</a:t>
            </a:r>
          </a:p>
          <a:p>
            <a:r>
              <a:rPr lang="en-US" sz="2000" dirty="0"/>
              <a:t>Mean homogeneity was 54.7% (range 33.3-77.3%)</a:t>
            </a:r>
          </a:p>
          <a:p>
            <a:pPr lvl="1"/>
            <a:r>
              <a:rPr lang="en-US" sz="2000" dirty="0"/>
              <a:t>DIANA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1,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1457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EECF3B1-2265-4095-9276-1F3E4412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5" r="2458" b="1656"/>
          <a:stretch/>
        </p:blipFill>
        <p:spPr>
          <a:xfrm>
            <a:off x="6099048" y="182880"/>
            <a:ext cx="5861304" cy="5871634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5247"/>
              </p:ext>
            </p:extLst>
          </p:nvPr>
        </p:nvGraphicFramePr>
        <p:xfrm>
          <a:off x="156065" y="4635427"/>
          <a:ext cx="5234238" cy="204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(4.0%)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(96.0%)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(38.7%)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(61.3%)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18 (26.1%)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51 (73.9%)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1 showed perfect homogeneity; Cluster 2 was 96%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(52.8%)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76.3% (range 52.8-100.0%)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These results are an improvement over AGNES Analysis #1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AGNES (</a:t>
            </a:r>
            <a:r>
              <a:rPr lang="en-US" i="1" dirty="0"/>
              <a:t>k</a:t>
            </a:r>
            <a:r>
              <a:rPr lang="en-US" dirty="0"/>
              <a:t> = 7)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2DF48F70-9068-4A7E-BD30-4130C16E5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640" y="184401"/>
            <a:ext cx="5490741" cy="530962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1022"/>
              </p:ext>
            </p:extLst>
          </p:nvPr>
        </p:nvGraphicFramePr>
        <p:xfrm>
          <a:off x="156066" y="4890735"/>
          <a:ext cx="5234238" cy="178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(34.8%)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45 (65.2%)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16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(5.1%)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(94.9%)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1"/>
            <a:ext cx="5615740" cy="322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5 was 94.9% homogeneous; Clusters 4 and 6 were both 90.9% homogeneous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3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76.6% (range 57.1-94.9%)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DIANA again outperforms AGNES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2, DIANA (</a:t>
            </a:r>
            <a:r>
              <a:rPr lang="en-US" i="1" dirty="0"/>
              <a:t>k</a:t>
            </a:r>
            <a:r>
              <a:rPr lang="en-US" dirty="0"/>
              <a:t> = 6)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6">
            <a:extLst>
              <a:ext uri="{FF2B5EF4-FFF2-40B4-BE49-F238E27FC236}">
                <a16:creationId xmlns:a16="http://schemas.microsoft.com/office/drawing/2014/main" id="{539D68BA-839B-48AD-B902-4651A4DE2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048" y="182880"/>
            <a:ext cx="5860608" cy="522213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270A69-1614-4D5D-AC1E-88E4DB4B0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6653"/>
              </p:ext>
            </p:extLst>
          </p:nvPr>
        </p:nvGraphicFramePr>
        <p:xfrm>
          <a:off x="156065" y="3893655"/>
          <a:ext cx="5234238" cy="2808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12 (100.0%)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(6.2%)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15 (93.8%)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(75.0%)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9 (47.4%)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10 (52.6%)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(22.2%)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(77.8%)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(47.2%)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19 (52.8%)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14 (28.0%)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36 (72.0%)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45A37C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17 (45.9%)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(54.1%)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7645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10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32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31 (96.9%)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534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Clusters 1 and 2 were perfectly homogeneous, and Clusters 3 and 10 had 93.8% and 96.9% homogeneity respectively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in Cluster 5 (52.6%)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77.5% (range 52.6-100.0%)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 are an improvement over AGNES Analysis #2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AGNES (</a:t>
            </a:r>
            <a:r>
              <a:rPr lang="en-US" i="1" dirty="0"/>
              <a:t>k</a:t>
            </a:r>
            <a:r>
              <a:rPr lang="en-US" dirty="0"/>
              <a:t> = 10)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073A31C3-1B0C-4310-BD17-3DC240E2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0">
            <a:extLst>
              <a:ext uri="{FF2B5EF4-FFF2-40B4-BE49-F238E27FC236}">
                <a16:creationId xmlns:a16="http://schemas.microsoft.com/office/drawing/2014/main" id="{6D14ECC5-F3B4-4A27-A04F-1CBFE386E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801" y="182880"/>
            <a:ext cx="5086875" cy="5305972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35816C-0351-4CA3-9753-36ED5869F8CD}"/>
              </a:ext>
            </a:extLst>
          </p:cNvPr>
          <p:cNvSpPr txBox="1">
            <a:spLocks/>
          </p:cNvSpPr>
          <p:nvPr/>
        </p:nvSpPr>
        <p:spPr>
          <a:xfrm>
            <a:off x="476285" y="1358792"/>
            <a:ext cx="5615740" cy="2767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Cluster 3 was perfectly homogeneous, and Clusters 6 through 9 all had &gt;90% homogeneity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Poorest homogeneity seen in Cluster 2 (57.1%)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Mean homogeneity was 81.2% (range 57.1-100.0%)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Beats all other 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Found a cluster which is predominantly Not Overweight or Obese (Cluster 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ANALYSIS 3, DIANA (</a:t>
            </a:r>
            <a:r>
              <a:rPr lang="en-US" i="1" dirty="0"/>
              <a:t>k</a:t>
            </a:r>
            <a:r>
              <a:rPr lang="en-US" dirty="0"/>
              <a:t> = 9)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9D9D0F7-F7DB-404B-A2C5-42548E5C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35" y="5563342"/>
            <a:ext cx="1368341" cy="111177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5E4338-7F90-44EE-88A8-6F2A9E15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89826"/>
              </p:ext>
            </p:extLst>
          </p:nvPr>
        </p:nvGraphicFramePr>
        <p:xfrm>
          <a:off x="156065" y="4126143"/>
          <a:ext cx="5234238" cy="25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76">
                  <a:extLst>
                    <a:ext uri="{9D8B030D-6E8A-4147-A177-3AD203B41FA5}">
                      <a16:colId xmlns:a16="http://schemas.microsoft.com/office/drawing/2014/main" val="997632948"/>
                    </a:ext>
                  </a:extLst>
                </a:gridCol>
                <a:gridCol w="611520">
                  <a:extLst>
                    <a:ext uri="{9D8B030D-6E8A-4147-A177-3AD203B41FA5}">
                      <a16:colId xmlns:a16="http://schemas.microsoft.com/office/drawing/2014/main" val="654047492"/>
                    </a:ext>
                  </a:extLst>
                </a:gridCol>
                <a:gridCol w="2143521">
                  <a:extLst>
                    <a:ext uri="{9D8B030D-6E8A-4147-A177-3AD203B41FA5}">
                      <a16:colId xmlns:a16="http://schemas.microsoft.com/office/drawing/2014/main" val="4127109187"/>
                    </a:ext>
                  </a:extLst>
                </a:gridCol>
                <a:gridCol w="1876821">
                  <a:extLst>
                    <a:ext uri="{9D8B030D-6E8A-4147-A177-3AD203B41FA5}">
                      <a16:colId xmlns:a16="http://schemas.microsoft.com/office/drawing/2014/main" val="2258230400"/>
                    </a:ext>
                  </a:extLst>
                </a:gridCol>
              </a:tblGrid>
              <a:tr h="220092"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Cluster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Size (n)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Not 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50" dirty="0">
                          <a:solidFill>
                            <a:schemeClr val="tx1"/>
                          </a:solidFill>
                        </a:rPr>
                        <a:t>Overweight or Obese (n, %)</a:t>
                      </a:r>
                    </a:p>
                  </a:txBody>
                  <a:tcPr marL="64809" marR="64809" marT="32404" marB="32404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69401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98DB"/>
                          </a:solidFill>
                        </a:rPr>
                        <a:t>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61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(39.3%)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37 (60.7%)</a:t>
                      </a:r>
                    </a:p>
                  </a:txBody>
                  <a:tcPr marL="64809" marR="64809" marT="32404" marB="3240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50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28CC72"/>
                          </a:solidFill>
                        </a:rPr>
                        <a:t>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24 (42.9%)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32 (57.1%)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75744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F39C12"/>
                          </a:solidFill>
                        </a:rPr>
                        <a:t>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13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0 (0%)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(100.0%)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994310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E74C3C"/>
                          </a:solidFill>
                        </a:rPr>
                        <a:t>4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11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8 (72.7%)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3 (27.3%)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45353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D979C9"/>
                          </a:solidFill>
                        </a:rPr>
                        <a:t>5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4 (23.5%)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13 (76.5%)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25462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C59B6"/>
                          </a:solidFill>
                        </a:rPr>
                        <a:t>6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198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9F83D4"/>
                          </a:solidFill>
                        </a:rPr>
                        <a:t>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(8.3%)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11 (91.7%)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0281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1ABCB4"/>
                          </a:solidFill>
                        </a:rPr>
                        <a:t>8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27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1 (3.7%)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26 (96.3%)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430808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 algn="ctr"/>
                      <a:r>
                        <a:rPr lang="en-US" sz="1250" b="1" dirty="0">
                          <a:solidFill>
                            <a:srgbClr val="34495E"/>
                          </a:solidFill>
                        </a:rPr>
                        <a:t>9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22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 (9.1%)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50" dirty="0"/>
                        <a:t>20 (90.9%)</a:t>
                      </a:r>
                    </a:p>
                  </a:txBody>
                  <a:tcPr marL="64809" marR="64809" marT="32404" marB="3240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7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8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DIANA outperformed AGNES for all 3 analyses and had narrower homogeneity ranges</a:t>
            </a:r>
          </a:p>
          <a:p>
            <a:r>
              <a:rPr lang="en-US" dirty="0"/>
              <a:t>High homogeneities in most clusters in Analysis 3 exceed population prevalence of dichotomous BMI weight category so these results are likely meaningful</a:t>
            </a:r>
          </a:p>
          <a:p>
            <a:r>
              <a:rPr lang="en-US" dirty="0"/>
              <a:t>Dichotomizing BMI categories improved clustering analysis</a:t>
            </a:r>
          </a:p>
          <a:p>
            <a:pPr lvl="1"/>
            <a:r>
              <a:rPr lang="en-US" dirty="0"/>
              <a:t>This approach is defensible because overweight individuals account for greater healthcare expenditure and productivity loss as compared to those of healthy weight</a:t>
            </a:r>
          </a:p>
          <a:p>
            <a:pPr lvl="2"/>
            <a:r>
              <a:rPr lang="en-US" dirty="0"/>
              <a:t>They may benefit from similar weight management interventions as those with obesity</a:t>
            </a:r>
          </a:p>
          <a:p>
            <a:r>
              <a:rPr lang="en-US" dirty="0"/>
              <a:t>Clustering analyses rely on dissimilarity matrix calculations</a:t>
            </a:r>
          </a:p>
          <a:p>
            <a:pPr lvl="1"/>
            <a:r>
              <a:rPr lang="en-US" dirty="0"/>
              <a:t>Distance loses meaning for categorical variables, especially nominal</a:t>
            </a:r>
          </a:p>
          <a:p>
            <a:pPr lvl="1"/>
            <a:r>
              <a:rPr lang="en-US" dirty="0"/>
              <a:t>Gower distance is best for mixed type variables but another method may exist that handles nominal categories better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Initial dataset was relatively small (</a:t>
            </a:r>
            <a:r>
              <a:rPr lang="en-US" i="1" dirty="0"/>
              <a:t>n</a:t>
            </a:r>
            <a:r>
              <a:rPr lang="en-US" dirty="0"/>
              <a:t> = 5,406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</a:t>
            </a:r>
          </a:p>
          <a:p>
            <a:pPr lvl="2"/>
            <a:r>
              <a:rPr lang="en-US" dirty="0"/>
              <a:t>Fewer variables or more category levels may improve homogeneity</a:t>
            </a:r>
          </a:p>
          <a:p>
            <a:r>
              <a:rPr lang="en-US" dirty="0"/>
              <a:t>These analyses were seeded to ensure stable results</a:t>
            </a:r>
          </a:p>
          <a:p>
            <a:pPr lvl="1"/>
            <a:r>
              <a:rPr lang="en-US" dirty="0"/>
              <a:t>Some pilot cases run without seeding had more well defined scree and silhouette plots for DIANA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indicate it may be possible to identify those likely to be overweight or obese using a relatively small set of demographic, behavioral, and medical variables</a:t>
            </a:r>
          </a:p>
          <a:p>
            <a:pPr lvl="1"/>
            <a:r>
              <a:rPr lang="en-US" dirty="0"/>
              <a:t>Useful for appropriate targeting of weight management interventions</a:t>
            </a:r>
          </a:p>
          <a:p>
            <a:r>
              <a:rPr lang="en-US" dirty="0"/>
              <a:t>Future work includes refining clustering approach by reassessing variable selection and distance calculation methodology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Rousseeuw</a:t>
            </a:r>
            <a:r>
              <a:rPr lang="en-US" sz="1600" dirty="0"/>
              <a:t> PJ.  Silhouettes: A Graphical Aid to the Interpretation and Validation of Cluster Analysis.  </a:t>
            </a:r>
            <a:r>
              <a:rPr lang="en-US" sz="1600" i="1" dirty="0"/>
              <a:t>Journal of Computational and Applied Mathematics</a:t>
            </a:r>
            <a:r>
              <a:rPr lang="en-US" sz="1600" dirty="0"/>
              <a:t>.  1987(20): 53-65.  </a:t>
            </a:r>
            <a:r>
              <a:rPr lang="en-US" sz="1600" dirty="0">
                <a:hlinkClick r:id="rId5"/>
              </a:rPr>
              <a:t>https://doi.org/10.1016/0377-0427(87)90125-7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two hierarchical clustering methods (unsupervised)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Compare cluster homogeneity by BMI weight category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i="1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</p:txBody>
      </p:sp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dirty="0"/>
              <a:t>Three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4-level BMI categories,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7, DIANA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Dichotomous BMI categories*, AGNES </a:t>
            </a:r>
            <a:r>
              <a:rPr lang="en-US" i="1" dirty="0"/>
              <a:t>k</a:t>
            </a:r>
            <a:r>
              <a:rPr lang="en-US" dirty="0"/>
              <a:t> = 10, DIANA </a:t>
            </a:r>
            <a:r>
              <a:rPr lang="en-US" i="1" dirty="0"/>
              <a:t>k</a:t>
            </a:r>
            <a:r>
              <a:rPr lang="en-US" dirty="0"/>
              <a:t> = 9</a:t>
            </a:r>
          </a:p>
          <a:p>
            <a:r>
              <a:rPr lang="en-US" dirty="0"/>
              <a:t>For each analysis:</a:t>
            </a:r>
          </a:p>
          <a:p>
            <a:pPr lvl="1"/>
            <a:r>
              <a:rPr lang="en-US" dirty="0"/>
              <a:t>Plotted radial dendrograms with colored branches to indicate clusters and colored leaves to indicate BMI category</a:t>
            </a:r>
          </a:p>
          <a:p>
            <a:pPr lvl="1"/>
            <a:r>
              <a:rPr lang="en-US" dirty="0"/>
              <a:t>Assessed cluster homogeneity and congruency of clusters vs. BMI category labels</a:t>
            </a:r>
          </a:p>
          <a:p>
            <a:pPr lvl="1"/>
            <a:r>
              <a:rPr lang="en-US" dirty="0"/>
              <a:t>Compared AGNES and DIANA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Dichotomous BMI categories defined as not overweight or obese vs. overweight or obese</a:t>
            </a:r>
          </a:p>
        </p:txBody>
      </p:sp>
    </p:spTree>
    <p:extLst>
      <p:ext uri="{BB962C8B-B14F-4D97-AF65-F5344CB8AC3E}">
        <p14:creationId xmlns:p14="http://schemas.microsoft.com/office/powerpoint/2010/main" val="2420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035954"/>
              </p:ext>
            </p:extLst>
          </p:nvPr>
        </p:nvGraphicFramePr>
        <p:xfrm>
          <a:off x="476249" y="1362456"/>
          <a:ext cx="10949739" cy="296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6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397529"/>
            <a:ext cx="11213722" cy="226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 variables were obtained from 2015-2016 NHANES survey (most recent available)</a:t>
            </a:r>
          </a:p>
          <a:p>
            <a:pPr lvl="1"/>
            <a:r>
              <a:rPr lang="en-US" sz="1800" dirty="0"/>
              <a:t>Historic data excluded due to rapidly changing epidemiology of obesity</a:t>
            </a:r>
          </a:p>
          <a:p>
            <a:r>
              <a:rPr lang="en-US" sz="2000" dirty="0"/>
              <a:t>Inclusion criteria were age ≥</a:t>
            </a:r>
            <a:r>
              <a:rPr lang="en-US" sz="1800" dirty="0"/>
              <a:t>20</a:t>
            </a:r>
            <a:r>
              <a:rPr lang="en-US" sz="2000" dirty="0"/>
              <a:t> and non-missing BMI data</a:t>
            </a:r>
          </a:p>
          <a:p>
            <a:r>
              <a:rPr lang="en-US" sz="2000" dirty="0"/>
              <a:t>Final dataset comprised 5,406 cases and 39 variables</a:t>
            </a:r>
          </a:p>
          <a:p>
            <a:r>
              <a:rPr lang="en-US" sz="20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787881" cy="5308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AGNES scree plot was very smooth</a:t>
            </a:r>
          </a:p>
          <a:p>
            <a:pPr lvl="1"/>
            <a:r>
              <a:rPr lang="en-US" dirty="0"/>
              <a:t>Possible elbow at 7 clusters</a:t>
            </a:r>
          </a:p>
          <a:p>
            <a:r>
              <a:rPr lang="en-US" dirty="0"/>
              <a:t>DIANA scree plot shows elbows at 6 and 9 clusters</a:t>
            </a:r>
          </a:p>
          <a:p>
            <a:r>
              <a:rPr lang="en-US" dirty="0"/>
              <a:t>Silhouette plots were based on overall average silhouette width (ASW)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ASW is a measure of dissimilarity between vs. within clusters based on a given </a:t>
            </a:r>
            <a:r>
              <a:rPr lang="en-US" i="1" dirty="0"/>
              <a:t>k</a:t>
            </a:r>
            <a:endParaRPr lang="en-US" dirty="0"/>
          </a:p>
          <a:p>
            <a:pPr lvl="1"/>
            <a:r>
              <a:rPr lang="en-US" dirty="0"/>
              <a:t>ASW ∈ [-1, 1]</a:t>
            </a:r>
          </a:p>
          <a:p>
            <a:pPr lvl="1"/>
            <a:r>
              <a:rPr lang="en-US" dirty="0"/>
              <a:t>Choose the value of </a:t>
            </a:r>
            <a:r>
              <a:rPr lang="en-US" i="1" dirty="0"/>
              <a:t>k</a:t>
            </a:r>
            <a:r>
              <a:rPr lang="en-US" dirty="0"/>
              <a:t> that maximizes ASW (and is reasonable given what is known about the data)</a:t>
            </a:r>
          </a:p>
          <a:p>
            <a:r>
              <a:rPr lang="en-US" dirty="0"/>
              <a:t>AGNES silhouette plot suggests </a:t>
            </a:r>
            <a:r>
              <a:rPr lang="en-US" i="1" dirty="0"/>
              <a:t>k</a:t>
            </a:r>
            <a:r>
              <a:rPr lang="en-US" dirty="0"/>
              <a:t> = 7</a:t>
            </a:r>
          </a:p>
          <a:p>
            <a:r>
              <a:rPr lang="en-US" dirty="0"/>
              <a:t>DIANA silhouette plot suggests </a:t>
            </a:r>
            <a:r>
              <a:rPr lang="en-US" i="1" dirty="0"/>
              <a:t>k</a:t>
            </a:r>
            <a:r>
              <a:rPr lang="en-US" dirty="0"/>
              <a:t> = 6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70AE23-C149-490C-BD56-DF3D7248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1" y="1196866"/>
            <a:ext cx="5470634" cy="54706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 SCREE AND SILHOUETTE PLOTS</a:t>
            </a:r>
          </a:p>
        </p:txBody>
      </p:sp>
    </p:spTree>
    <p:extLst>
      <p:ext uri="{BB962C8B-B14F-4D97-AF65-F5344CB8AC3E}">
        <p14:creationId xmlns:p14="http://schemas.microsoft.com/office/powerpoint/2010/main" val="4207026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1730</TotalTime>
  <Words>2398</Words>
  <Application>Microsoft Office PowerPoint</Application>
  <PresentationFormat>Widescreen</PresentationFormat>
  <Paragraphs>376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Hierarchical Clustering Approaches</vt:lpstr>
      <vt:lpstr>BACKGROUND</vt:lpstr>
      <vt:lpstr>INCREASING NATIONAL OBESITY, 1985-2008*</vt:lpstr>
      <vt:lpstr>OBJECTIVES</vt:lpstr>
      <vt:lpstr>METHODS</vt:lpstr>
      <vt:lpstr>METHODS</vt:lpstr>
      <vt:lpstr>METHODS</vt:lpstr>
      <vt:lpstr>THE DATA</vt:lpstr>
      <vt:lpstr>RESULTS:  SCREE AND SILHOUETTE PLOTS</vt:lpstr>
      <vt:lpstr>RESULTS:  ANALYSIS 1, AGNES (k = 7)</vt:lpstr>
      <vt:lpstr>RESULTS:  ANALYSIS 1, DIANA (k = 6)</vt:lpstr>
      <vt:lpstr>RESULTS:  ANALYSIS 2, AGNES (k = 7)</vt:lpstr>
      <vt:lpstr>RESULTS:  ANALYSIS 2, DIANA (k = 6)</vt:lpstr>
      <vt:lpstr>RESULTS:  ANALYSIS 3, AGNES (k = 10)</vt:lpstr>
      <vt:lpstr>RESULTS:  ANALYSIS 3, DIANA (k = 9)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201</cp:revision>
  <dcterms:created xsi:type="dcterms:W3CDTF">2018-12-10T02:03:28Z</dcterms:created>
  <dcterms:modified xsi:type="dcterms:W3CDTF">2019-12-02T05:24:27Z</dcterms:modified>
</cp:coreProperties>
</file>