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94" r:id="rId4"/>
    <p:sldId id="258" r:id="rId5"/>
    <p:sldId id="259" r:id="rId6"/>
    <p:sldId id="296" r:id="rId7"/>
    <p:sldId id="260" r:id="rId8"/>
    <p:sldId id="288" r:id="rId9"/>
    <p:sldId id="300" r:id="rId10"/>
    <p:sldId id="298" r:id="rId11"/>
    <p:sldId id="301" r:id="rId12"/>
    <p:sldId id="299" r:id="rId13"/>
    <p:sldId id="302" r:id="rId14"/>
    <p:sldId id="279" r:id="rId15"/>
    <p:sldId id="280" r:id="rId16"/>
    <p:sldId id="281" r:id="rId17"/>
    <p:sldId id="261" r:id="rId18"/>
    <p:sldId id="262" r:id="rId19"/>
    <p:sldId id="303" r:id="rId20"/>
    <p:sldId id="287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28CC72"/>
    <a:srgbClr val="FF33CC"/>
    <a:srgbClr val="3498DB"/>
    <a:srgbClr val="1ABCB4"/>
    <a:srgbClr val="9C59B6"/>
    <a:srgbClr val="D979C9"/>
    <a:srgbClr val="E74C3C"/>
    <a:srgbClr val="1FC967"/>
    <a:srgbClr val="58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14" d="100"/>
          <a:sy n="114" d="100"/>
        </p:scale>
        <p:origin x="102" y="23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3042"/>
              </p:ext>
            </p:extLst>
          </p:nvPr>
        </p:nvGraphicFramePr>
        <p:xfrm>
          <a:off x="156066" y="4652472"/>
          <a:ext cx="6234224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40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05529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490535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5763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39380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Increasing </a:t>
            </a:r>
            <a:r>
              <a:rPr lang="en-US" sz="2000" i="1" dirty="0"/>
              <a:t>k</a:t>
            </a:r>
            <a:r>
              <a:rPr lang="en-US" sz="2000" dirty="0"/>
              <a:t> may help, particularly for Clusters 6 and 7 (they have areas of homogeneity that could be isolated with more clusters)</a:t>
            </a:r>
          </a:p>
          <a:p>
            <a:r>
              <a:rPr lang="en-US" sz="2000" dirty="0"/>
              <a:t>Dichotomizing BMI (overweight &amp; obese vs. others) may also be of use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76055"/>
              </p:ext>
            </p:extLst>
          </p:nvPr>
        </p:nvGraphicFramePr>
        <p:xfrm>
          <a:off x="156066" y="4880344"/>
          <a:ext cx="6234224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40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05529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48104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490535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5763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39380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</a:t>
            </a:r>
          </a:p>
          <a:p>
            <a:r>
              <a:rPr lang="en-US" sz="2000" dirty="0"/>
              <a:t>Cluster 2 was the largest and most heterogeneous</a:t>
            </a:r>
          </a:p>
          <a:p>
            <a:r>
              <a:rPr lang="en-US" sz="2000" dirty="0"/>
              <a:t>Similar to the initial AGNES results, increasing </a:t>
            </a:r>
            <a:r>
              <a:rPr lang="en-US" sz="2000" i="1" dirty="0"/>
              <a:t>k</a:t>
            </a:r>
            <a:r>
              <a:rPr lang="en-US" sz="2000" dirty="0"/>
              <a:t> and/or dichotomizing BMI category may help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/>
          <a:lstStyle/>
          <a:p>
            <a:r>
              <a:rPr lang="en-US" dirty="0"/>
              <a:t>(for dichotomous BMI category)</a:t>
            </a:r>
          </a:p>
        </p:txBody>
      </p:sp>
    </p:spTree>
    <p:extLst>
      <p:ext uri="{BB962C8B-B14F-4D97-AF65-F5344CB8AC3E}">
        <p14:creationId xmlns:p14="http://schemas.microsoft.com/office/powerpoint/2010/main" val="349089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Future work: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E6E1-3B74-4300-983E-835AA6F4D9E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Dataset was relatively small (</a:t>
            </a:r>
            <a:r>
              <a:rPr lang="en-US" i="1" dirty="0"/>
              <a:t>n</a:t>
            </a:r>
            <a:r>
              <a:rPr lang="en-US" dirty="0"/>
              <a:t> = 5406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noise; more fine categories may yield better results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test cases run without seeding yielded better average performance for random forest approach and more well defined scree and silhouette plots for DIANA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1FC82-C2E4-479A-9BC4-D7720C30E7C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0EFA-918D-4E26-8041-E18D7D2EC002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31912-566C-4A1C-92F4-6950D9E5FB67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402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Classified data via </a:t>
            </a:r>
            <a:r>
              <a:rPr lang="en-US" sz="20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RandomForestClassifier</a:t>
            </a:r>
            <a:r>
              <a:rPr lang="en-US" sz="20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18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RepeatedKFold</a:t>
            </a:r>
            <a:r>
              <a:rPr lang="en-US" sz="18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× </a:t>
            </a:r>
            <a:r>
              <a:rPr lang="en-US" sz="2400" i="1" dirty="0"/>
              <a:t>k</a:t>
            </a:r>
            <a:r>
              <a:rPr lang="en-US" sz="2400" dirty="0"/>
              <a:t>-fold </a:t>
            </a:r>
            <a:r>
              <a:rPr lang="en-US" sz="2400" dirty="0" err="1"/>
              <a:t>crossvalidation</a:t>
            </a:r>
            <a:endParaRPr lang="en-US" sz="2400" dirty="0"/>
          </a:p>
          <a:p>
            <a:pPr lvl="1"/>
            <a:r>
              <a:rPr lang="en-US" sz="2400" dirty="0"/>
              <a:t>Assessed mean model accuracy</a:t>
            </a:r>
          </a:p>
          <a:p>
            <a:pPr lvl="1"/>
            <a:r>
              <a:rPr lang="en-US" sz="2400" dirty="0"/>
              <a:t>Tuned hyperparameters to maximize accuracy:</a:t>
            </a:r>
          </a:p>
          <a:p>
            <a:pPr lvl="2"/>
            <a:r>
              <a:rPr lang="en-US" sz="2000" i="1" dirty="0"/>
              <a:t>n</a:t>
            </a:r>
            <a:r>
              <a:rPr lang="en-US" sz="2000" dirty="0"/>
              <a:t> (number of repeats)</a:t>
            </a:r>
          </a:p>
          <a:p>
            <a:pPr lvl="2"/>
            <a:r>
              <a:rPr lang="en-US" sz="2000" i="1" dirty="0"/>
              <a:t>k</a:t>
            </a:r>
            <a:r>
              <a:rPr lang="en-US" sz="2000" dirty="0"/>
              <a:t> (number of splits)</a:t>
            </a:r>
            <a:endParaRPr lang="en-US" sz="2000" i="1" dirty="0"/>
          </a:p>
          <a:p>
            <a:pPr lvl="2"/>
            <a:r>
              <a:rPr lang="en-US" sz="2000" dirty="0"/>
              <a:t>Number of trees in the forest</a:t>
            </a:r>
          </a:p>
          <a:p>
            <a:pPr lvl="2"/>
            <a:r>
              <a:rPr lang="en-US" sz="2000" dirty="0"/>
              <a:t>Minimum leaf size</a:t>
            </a:r>
          </a:p>
          <a:p>
            <a:pPr lvl="2"/>
            <a:r>
              <a:rPr lang="en-US" sz="2000" dirty="0"/>
              <a:t>Maximum tree depth</a:t>
            </a:r>
          </a:p>
          <a:p>
            <a:pPr lvl="1"/>
            <a:r>
              <a:rPr lang="en-US" sz="2400" dirty="0"/>
              <a:t>Dichotomized BMI (underweight &amp; healthy weight vs. overweight &amp; obese), reduced number of variables suspected to be most highly correlated with BMI, and reran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3484-9C18-410F-B1B1-E4040EF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" y="1316736"/>
            <a:ext cx="482596" cy="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supervised and unsupervised machine learning methods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Random forest of decision tree classifiers (supervised method):  determine how accurately the random forest is able to classify cases into BMI weight category</a:t>
            </a:r>
          </a:p>
          <a:p>
            <a:pPr lvl="1"/>
            <a:r>
              <a:rPr lang="en-US" dirty="0"/>
              <a:t>Will not cover this today in the interest of brevity</a:t>
            </a:r>
          </a:p>
          <a:p>
            <a:r>
              <a:rPr lang="en-US" dirty="0"/>
              <a:t>Hierarchical clustering (unsupervised method):  determine how well two hierarchical clustering approaches are able to cluster by BMI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Plotted radial dendrograms labeled with BMI category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  <a:p>
            <a:pPr lvl="1"/>
            <a:r>
              <a:rPr lang="en-US" sz="2400" dirty="0"/>
              <a:t>Replotted radial dendrograms with colored branches to indicate clusters</a:t>
            </a:r>
          </a:p>
          <a:p>
            <a:pPr lvl="1"/>
            <a:r>
              <a:rPr lang="en-US" sz="2400" dirty="0"/>
              <a:t>Assessed congruency of clusters vs. BMI category labels</a:t>
            </a:r>
          </a:p>
          <a:p>
            <a:r>
              <a:rPr lang="en-US" sz="2400" dirty="0"/>
              <a:t>All steps described herein wer</a:t>
            </a:r>
            <a:r>
              <a:rPr lang="en-US" dirty="0"/>
              <a:t>e performed in 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A31-CC84-4EA2-B2B6-D57A86D398D9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MORE DETAIL?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6942"/>
              </p:ext>
            </p:extLst>
          </p:nvPr>
        </p:nvGraphicFramePr>
        <p:xfrm>
          <a:off x="476249" y="1362456"/>
          <a:ext cx="1094973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697443"/>
            <a:ext cx="11213722" cy="19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All variables were obtained from 2015-2016 NHANES survey (most recent available)</a:t>
            </a:r>
          </a:p>
          <a:p>
            <a:pPr lvl="1"/>
            <a:r>
              <a:rPr lang="en-US" sz="1600" dirty="0"/>
              <a:t>Historic data excluded due to rapidly changing epidemiology of obesity</a:t>
            </a:r>
          </a:p>
          <a:p>
            <a:r>
              <a:rPr lang="en-US" sz="1800" dirty="0"/>
              <a:t>Inclusion criteria were age ≥</a:t>
            </a:r>
            <a:r>
              <a:rPr lang="en-US" sz="1600" dirty="0"/>
              <a:t>20</a:t>
            </a:r>
            <a:r>
              <a:rPr lang="en-US" sz="1800" dirty="0"/>
              <a:t> and non-missing BMI data</a:t>
            </a:r>
          </a:p>
          <a:p>
            <a:r>
              <a:rPr lang="en-US" sz="1800" dirty="0"/>
              <a:t>Final dataset comprised 5406 cases and 39 variables</a:t>
            </a:r>
          </a:p>
          <a:p>
            <a:r>
              <a:rPr lang="en-US" sz="18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/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1613</TotalTime>
  <Words>1757</Words>
  <Application>Microsoft Office PowerPoint</Application>
  <PresentationFormat>Widescreen</PresentationFormat>
  <Paragraphs>223</Paragraphs>
  <Slides>21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BACKGROUND</vt:lpstr>
      <vt:lpstr>INCREASING NATIONAL OBESITY, 1985-2008*</vt:lpstr>
      <vt:lpstr>OBJECTIVES</vt:lpstr>
      <vt:lpstr>METHODS</vt:lpstr>
      <vt:lpstr>METHODS</vt:lpstr>
      <vt:lpstr>THE DATA</vt:lpstr>
      <vt:lpstr>HIERARCHICAL CLUSTERING</vt:lpstr>
      <vt:lpstr>SCREE AND SILHOUETTE PLOTS</vt:lpstr>
      <vt:lpstr>INITIAL RESULTS, AGNES (k = 7)</vt:lpstr>
      <vt:lpstr>INITIAL RESULTS, DIANA (k = 6)</vt:lpstr>
      <vt:lpstr>FINAL RESULTS, AGNES (k = 7)</vt:lpstr>
      <vt:lpstr>FINAL RESULTS, DIANA (k = 6)</vt:lpstr>
      <vt:lpstr>DISCUSSION</vt:lpstr>
      <vt:lpstr>LIMITATIONS</vt:lpstr>
      <vt:lpstr>CONCLUSION</vt:lpstr>
      <vt:lpstr>REFERENCES</vt:lpstr>
      <vt:lpstr>QUESTIONS?</vt:lpstr>
      <vt:lpstr>SUPPLEMENTAL SLIDES</vt:lpstr>
      <vt:lpstr>RANDOM FOREST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175</cp:revision>
  <dcterms:created xsi:type="dcterms:W3CDTF">2018-12-10T02:03:28Z</dcterms:created>
  <dcterms:modified xsi:type="dcterms:W3CDTF">2019-12-01T03:26:58Z</dcterms:modified>
</cp:coreProperties>
</file>