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94" r:id="rId3"/>
    <p:sldId id="257" r:id="rId4"/>
    <p:sldId id="258" r:id="rId5"/>
    <p:sldId id="259" r:id="rId6"/>
    <p:sldId id="260" r:id="rId7"/>
    <p:sldId id="296" r:id="rId8"/>
    <p:sldId id="304" r:id="rId9"/>
    <p:sldId id="300" r:id="rId10"/>
    <p:sldId id="298" r:id="rId11"/>
    <p:sldId id="301" r:id="rId12"/>
    <p:sldId id="305" r:id="rId13"/>
    <p:sldId id="306" r:id="rId14"/>
    <p:sldId id="308" r:id="rId15"/>
    <p:sldId id="309" r:id="rId16"/>
    <p:sldId id="279" r:id="rId17"/>
    <p:sldId id="280" r:id="rId18"/>
    <p:sldId id="281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45A37C"/>
    <a:srgbClr val="9F83D4"/>
    <a:srgbClr val="FF33CC"/>
    <a:srgbClr val="F39C12"/>
    <a:srgbClr val="28CC72"/>
    <a:srgbClr val="3498DB"/>
    <a:srgbClr val="1ABCB4"/>
    <a:srgbClr val="9C59B6"/>
    <a:srgbClr val="D97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85265" autoAdjust="0"/>
  </p:normalViewPr>
  <p:slideViewPr>
    <p:cSldViewPr snapToGrid="0" showGuides="1">
      <p:cViewPr varScale="1">
        <p:scale>
          <a:sx n="102" d="100"/>
          <a:sy n="102" d="100"/>
        </p:scale>
        <p:origin x="64" y="144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BMI is categorized differently for adults vs. children; focusing on adults in this analysis.  Age </a:t>
            </a:r>
            <a:r>
              <a:rPr lang="en-US" sz="1200" dirty="0"/>
              <a:t>≥20 is consistent with NHANES definition of adult.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DFAE6-A768-4BB7-B8BD-1839A89597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B6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 sz="2400"/>
            </a:lvl2pPr>
            <a:lvl3pPr marL="1143000" indent="-228600">
              <a:defRPr sz="2000"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 sz="2000"/>
            </a:lvl4pPr>
            <a:lvl5pPr marL="2057400" indent="-2286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183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905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77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49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621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hyperlink" Target="https://www.cdc.gov/nchs/data/hus/2017/05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0377-0427(87)90125-7" TargetMode="External"/><Relationship Id="rId4" Type="http://schemas.openxmlformats.org/officeDocument/2006/relationships/hyperlink" Target="https://commons.wikimedia.org/wiki/File:CDC_Overweight_and_Obesity_map3.gi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mprioliPROF/CSC_8515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200" dirty="0"/>
              <a:t>Understanding Correlates of Obesity:</a:t>
            </a:r>
            <a:br>
              <a:rPr lang="en-US" sz="5200" dirty="0"/>
            </a:br>
            <a:r>
              <a:rPr lang="en-US" sz="5200" dirty="0"/>
              <a:t>Hierarchical Clustering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CSC 8515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05,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976" y="184481"/>
            <a:ext cx="5859448" cy="5840424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56295"/>
              </p:ext>
            </p:extLst>
          </p:nvPr>
        </p:nvGraphicFramePr>
        <p:xfrm>
          <a:off x="156066" y="4631690"/>
          <a:ext cx="6322721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(16.7%)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(83.3%)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(32.0%)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(64.0%)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(48.4%)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(12.9%)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(5.6%)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 (27.8%)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(50.0%)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(44.4%)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(36.1%)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(30.0%)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21 (42.0%)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(24.6%)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(37.7%)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(36.2%)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1 showed high homogeneity (83.3% obese) but was small (n=12)</a:t>
            </a:r>
          </a:p>
          <a:p>
            <a:r>
              <a:rPr lang="en-US" sz="2000" dirty="0"/>
              <a:t>Cluster 7 showed poorest homogeneity (37.7% overweight, 36.2% obese, 24.6% healthy weight) and was also largest</a:t>
            </a:r>
          </a:p>
          <a:p>
            <a:r>
              <a:rPr lang="en-US" sz="2000" dirty="0"/>
              <a:t>Mean homogeneity was 52.8% (range 37.7-83.3%)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32779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822" y="182880"/>
            <a:ext cx="5529756" cy="5314310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60509"/>
              </p:ext>
            </p:extLst>
          </p:nvPr>
        </p:nvGraphicFramePr>
        <p:xfrm>
          <a:off x="156066" y="4890735"/>
          <a:ext cx="6322721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(36.1%)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(31.1%)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(29.5%)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(31.9%)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(53.6%)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(63.6%)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(30.8%)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(64.1%)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(77.3%)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6 was the most homogeneous with 17 (77.3%) obese</a:t>
            </a:r>
          </a:p>
          <a:p>
            <a:r>
              <a:rPr lang="en-US" sz="2000" dirty="0"/>
              <a:t>Clusters 4 and 5 also had reasonable homogeneity (63.6% and 64.1% respectively)</a:t>
            </a:r>
          </a:p>
          <a:p>
            <a:r>
              <a:rPr lang="en-US" sz="2000" dirty="0"/>
              <a:t>Mean homogeneity was 54.7% (range 33.3-77.3%)</a:t>
            </a:r>
          </a:p>
          <a:p>
            <a:pPr lvl="1"/>
            <a:r>
              <a:rPr lang="en-US" sz="2000" dirty="0"/>
              <a:t>DIANA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</p:spTree>
    <p:extLst>
      <p:ext uri="{BB962C8B-B14F-4D97-AF65-F5344CB8AC3E}">
        <p14:creationId xmlns:p14="http://schemas.microsoft.com/office/powerpoint/2010/main" val="21457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EECF3B1-2265-4095-9276-1F3E4412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5" r="2458" b="1656"/>
          <a:stretch/>
        </p:blipFill>
        <p:spPr>
          <a:xfrm>
            <a:off x="6099048" y="182880"/>
            <a:ext cx="5861304" cy="5871634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5247"/>
              </p:ext>
            </p:extLst>
          </p:nvPr>
        </p:nvGraphicFramePr>
        <p:xfrm>
          <a:off x="156065" y="4635427"/>
          <a:ext cx="5234238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(96.0%)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(61.3%)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51 (73.9%)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1 showed perfect homogeneity; Cluster 2 was 96%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(52.8%)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76.3% (range 52.8-100.0%)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These results are an improvement over AGNES Analysis #1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2DF48F70-9068-4A7E-BD30-4130C16E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640" y="184401"/>
            <a:ext cx="5490741" cy="5309622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1022"/>
              </p:ext>
            </p:extLst>
          </p:nvPr>
        </p:nvGraphicFramePr>
        <p:xfrm>
          <a:off x="156066" y="4890735"/>
          <a:ext cx="5234238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(34.8%)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45 (65.2%)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(94.9%)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5 was 94.9% homogeneous; Clusters 4 and 6 were both 90.9%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3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76.6% (range 57.1-94.9%)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DIANA again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6">
            <a:extLst>
              <a:ext uri="{FF2B5EF4-FFF2-40B4-BE49-F238E27FC236}">
                <a16:creationId xmlns:a16="http://schemas.microsoft.com/office/drawing/2014/main" id="{539D68BA-839B-48AD-B902-4651A4DE2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82880"/>
            <a:ext cx="5860608" cy="5222136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76653"/>
              </p:ext>
            </p:extLst>
          </p:nvPr>
        </p:nvGraphicFramePr>
        <p:xfrm>
          <a:off x="156065" y="3893655"/>
          <a:ext cx="5234238" cy="280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(93.8%)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(75.0%)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(47.4%)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(52.6%)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45A37C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(45.9%)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(54.1%)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07645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10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31 (96.9%)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534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Clusters 1 and 2 were perfectly homogeneous, and Clusters 3 and 10 had 93.8% and 96.9% homogeneity respectively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(52.6%)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77.5% (range 52.6-100.0%)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Results are an improvement over AGNES Analysis #2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AGNES (</a:t>
            </a:r>
            <a:r>
              <a:rPr lang="en-US" i="1" dirty="0"/>
              <a:t>k</a:t>
            </a:r>
            <a:r>
              <a:rPr lang="en-US" dirty="0"/>
              <a:t> = 10)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20">
            <a:extLst>
              <a:ext uri="{FF2B5EF4-FFF2-40B4-BE49-F238E27FC236}">
                <a16:creationId xmlns:a16="http://schemas.microsoft.com/office/drawing/2014/main" id="{6D14ECC5-F3B4-4A27-A04F-1CBFE386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801" y="182880"/>
            <a:ext cx="5086875" cy="5305972"/>
          </a:xfr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767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3 was perfectly homogeneous, and Clusters 6 through 9 all had &gt;90% homogeneity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2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81.2% (range 57.1-100.0%)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Beats all other results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Found a cluster which is predominantly Not Overweight or Obese (Cluster 4)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DIANA (</a:t>
            </a:r>
            <a:r>
              <a:rPr lang="en-US" i="1" dirty="0"/>
              <a:t>k</a:t>
            </a:r>
            <a:r>
              <a:rPr lang="en-US" dirty="0"/>
              <a:t> = 9)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5E4338-7F90-44EE-88A8-6F2A9E15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89826"/>
              </p:ext>
            </p:extLst>
          </p:nvPr>
        </p:nvGraphicFramePr>
        <p:xfrm>
          <a:off x="156065" y="4126143"/>
          <a:ext cx="5234238" cy="25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32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(72.7%)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(23.5%)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(76.5%)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(8.3%)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11 (91.7%)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(96.3%)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8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DIANA outperformed AGNES for all 3 analyses and had narrower homogeneity ranges</a:t>
            </a:r>
          </a:p>
          <a:p>
            <a:r>
              <a:rPr lang="en-US" dirty="0"/>
              <a:t>High homogeneities in most clusters in Analysis 3 exceed population prevalence of dichotomous BMI weight category so these results are likely meaningful</a:t>
            </a:r>
          </a:p>
          <a:p>
            <a:r>
              <a:rPr lang="en-US" dirty="0"/>
              <a:t>Dichotomizing BMI categories improved clustering analysis</a:t>
            </a:r>
          </a:p>
          <a:p>
            <a:pPr lvl="1"/>
            <a:r>
              <a:rPr lang="en-US" dirty="0"/>
              <a:t>This approach is defensible because overweight individuals account for greater healthcare expenditure and productivity loss as compared to those of healthy weight</a:t>
            </a:r>
          </a:p>
          <a:p>
            <a:pPr lvl="2"/>
            <a:r>
              <a:rPr lang="en-US" dirty="0"/>
              <a:t>They may benefit from similar weight management interventions as those with obesity</a:t>
            </a:r>
          </a:p>
          <a:p>
            <a:r>
              <a:rPr lang="en-US" dirty="0"/>
              <a:t>Clustering analyses rely on dissimilarity matrix calculations</a:t>
            </a:r>
          </a:p>
          <a:p>
            <a:pPr lvl="1"/>
            <a:r>
              <a:rPr lang="en-US" dirty="0"/>
              <a:t>Distance loses meaning for categorical variables, especially nominal</a:t>
            </a:r>
          </a:p>
          <a:p>
            <a:pPr lvl="1"/>
            <a:r>
              <a:rPr lang="en-US" dirty="0"/>
              <a:t>Gower distance is best for mixed type variables but another method may exist that handles nominal categories better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NHANES variables may not be optimally suited to this secondary analysis</a:t>
            </a:r>
          </a:p>
          <a:p>
            <a:r>
              <a:rPr lang="en-US" dirty="0"/>
              <a:t>Initial dataset was relatively small (</a:t>
            </a:r>
            <a:r>
              <a:rPr lang="en-US" i="1" dirty="0"/>
              <a:t>n</a:t>
            </a:r>
            <a:r>
              <a:rPr lang="en-US" dirty="0"/>
              <a:t> = 5,406 with 39 variables)</a:t>
            </a:r>
          </a:p>
          <a:p>
            <a:r>
              <a:rPr lang="en-US" dirty="0"/>
              <a:t>Data was largely categorical, with many categories having few levels</a:t>
            </a:r>
          </a:p>
          <a:p>
            <a:pPr lvl="1"/>
            <a:r>
              <a:rPr lang="en-US" dirty="0"/>
              <a:t>May result in noise</a:t>
            </a:r>
          </a:p>
          <a:p>
            <a:pPr lvl="2"/>
            <a:r>
              <a:rPr lang="en-US" dirty="0"/>
              <a:t>Fewer variables or more category levels may improve homogeneity</a:t>
            </a:r>
          </a:p>
          <a:p>
            <a:r>
              <a:rPr lang="en-US" dirty="0"/>
              <a:t>These analyses were seeded to ensure stable results</a:t>
            </a:r>
          </a:p>
          <a:p>
            <a:pPr lvl="1"/>
            <a:r>
              <a:rPr lang="en-US" dirty="0"/>
              <a:t>Some pilot cases run without seeding had more well defined scree and silhouette plots for DIANA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indicate it may be possible to identify those likely to be overweight or obese using a relatively small set of demographic, behavioral, and medical variables</a:t>
            </a:r>
          </a:p>
          <a:p>
            <a:pPr lvl="1"/>
            <a:r>
              <a:rPr lang="en-US" dirty="0"/>
              <a:t>Useful for appropriate targeting of weight management interventions</a:t>
            </a:r>
          </a:p>
          <a:p>
            <a:r>
              <a:rPr lang="en-US" dirty="0"/>
              <a:t>Future work includes refining clustering approach by reassessing variable selection and distance calculation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Selected health conditions and risk factors, by age:  United States, selected years 1988-1994 through 2015-2016.  Centers for Disease Control and Prevention.  Health, United States, 2017:  Trend Tables.  </a:t>
            </a:r>
            <a:r>
              <a:rPr lang="en-US" sz="1600" dirty="0">
                <a:hlinkClick r:id="rId2"/>
              </a:rPr>
              <a:t>https://www.cdc.gov/nchs/data/hus/2017/053.pdf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Defining Adult Overweight and Obesity.  Centers for Disease Control and Prevention.  </a:t>
            </a:r>
            <a:r>
              <a:rPr lang="en-US" sz="1600" dirty="0">
                <a:hlinkClick r:id="rId3"/>
              </a:rPr>
              <a:t>https://www.cdc.gov/obesity/adult/defining.html</a:t>
            </a:r>
            <a:r>
              <a:rPr lang="en-US" sz="1600" dirty="0"/>
              <a:t>.  Updated April 11, 2017.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Hruby A, Hu FB.  The Epidemiology of Obesity: A Big Picture. </a:t>
            </a:r>
            <a:r>
              <a:rPr lang="en-US" sz="1600" i="1" dirty="0"/>
              <a:t>Pharmacoeconomics</a:t>
            </a:r>
            <a:r>
              <a:rPr lang="en-US" sz="1600" dirty="0"/>
              <a:t>. 2015;33(7):673-89.  doi:10.1007/s40273-014-0243-x.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Li Q, Blume SW, Huang JC, Hammer M, Ganz ML.  Prevalence and healthcare costs of obesity-related comorbidities:  evidence from an electronic medical records system in the United States.  </a:t>
            </a:r>
            <a:r>
              <a:rPr lang="en-US" sz="1600" i="1" dirty="0"/>
              <a:t>J Med Econ</a:t>
            </a:r>
            <a:r>
              <a:rPr lang="en-US" sz="1600" dirty="0"/>
              <a:t>.  2015;18(12):1020-8.  doi:  10.3111/13696998.2015.1067623.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Animation of U.S. Obesity Trends by State, 1985-2008 (%of people with BMI &gt;30).  Original data and visualizations by Centers for Disease Control and Prevention. Wikimedia Commons.  </a:t>
            </a:r>
            <a:r>
              <a:rPr lang="en-US" sz="1600" dirty="0">
                <a:hlinkClick r:id="rId4"/>
              </a:rPr>
              <a:t>https://commons.wikimedia.org/wiki/File:CDC_Overweight_and_Obesity_map3.gif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Gower JC. A General Coefficient of Similarity and Some of Its Properties. </a:t>
            </a:r>
            <a:r>
              <a:rPr lang="en-US" sz="1600" i="1" dirty="0"/>
              <a:t>Biometrics.  </a:t>
            </a:r>
            <a:r>
              <a:rPr lang="en-US" sz="1600" dirty="0"/>
              <a:t>1971;27(4):857-71.  doi:  10.2307/2528823.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Rousseeuw</a:t>
            </a:r>
            <a:r>
              <a:rPr lang="en-US" sz="1600" dirty="0"/>
              <a:t> PJ.  Silhouettes: A Graphical Aid to the Interpretation and Validation of Cluster Analysis.  </a:t>
            </a:r>
            <a:r>
              <a:rPr lang="en-US" sz="1600" i="1" dirty="0"/>
              <a:t>Journal of Computational and Applied Mathematics</a:t>
            </a:r>
            <a:r>
              <a:rPr lang="en-US" sz="1600" dirty="0"/>
              <a:t>.  1987(20): 53-65.  </a:t>
            </a:r>
            <a:r>
              <a:rPr lang="en-US" sz="1600" dirty="0">
                <a:hlinkClick r:id="rId5"/>
              </a:rPr>
              <a:t>https://doi.org/10.1016/0377-0427(87)90125-7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F65D-9769-4D8B-ABF9-D3747C0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NATIONAL OBESITY, 1985-2008</a:t>
            </a:r>
            <a:r>
              <a:rPr lang="en-US" baseline="30000" dirty="0"/>
              <a:t>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3643C-4C2B-4F51-8AFA-9427E79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2" y="1864579"/>
            <a:ext cx="6605596" cy="3844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237E6-004B-46D6-BAC6-BCE0CF4D708D}"/>
              </a:ext>
            </a:extLst>
          </p:cNvPr>
          <p:cNvSpPr txBox="1"/>
          <p:nvPr/>
        </p:nvSpPr>
        <p:spPr>
          <a:xfrm>
            <a:off x="354917" y="6359723"/>
            <a:ext cx="1148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*CDC data, based on self-reported height and weight gathered on the Behavioral Risk Factor Surveillance annual survey; .gif from Wikimedia Commons</a:t>
            </a:r>
            <a:r>
              <a:rPr lang="en-US" sz="14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42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362456"/>
            <a:ext cx="11210544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  </a:t>
            </a:r>
            <a:r>
              <a:rPr lang="en-US" dirty="0">
                <a:hlinkClick r:id="rId2"/>
              </a:rPr>
              <a:t>https://github.com/kmprioliPROF/CSC_8515_Final_Project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112D-ADBF-404B-AB7E-072B8A5F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2350140"/>
            <a:ext cx="3922644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Overweight and obesity, defined by Body Mass Index (BMI), are growing public health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71.6% of American adults are overweight; 39.8 are obese%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Obesity strongly correlates with increased morbidity and mortality</a:t>
            </a:r>
            <a:r>
              <a:rPr lang="en-US" baseline="30000" dirty="0"/>
              <a:t>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Economic burden of obesity is high, both for direct costs (e.g., healthcare utilization) and indirect costs (e.g., work productivity loss)</a:t>
            </a:r>
            <a:r>
              <a:rPr lang="en-US" baseline="30000" dirty="0"/>
              <a:t>3,4</a:t>
            </a:r>
          </a:p>
          <a:p>
            <a:pPr>
              <a:lnSpc>
                <a:spcPct val="100000"/>
              </a:lnSpc>
            </a:pPr>
            <a:r>
              <a:rPr lang="en-US" dirty="0"/>
              <a:t>The National Health and Nutrition Examination Survey (NHANES) is a biennial health surveillance study performed by the Centers for Disease Control and Prevention (CDC)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Seeks to understand population-level health and attitudes and behaviors about diet, nutrition, and exercise by gathering demographic, medical, mental health, and behavioral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collection through self-report and physical examination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NHANES has uncovered some demographic correlates of obesity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Much remains unknown about the interactions of these correlates and how constellations of these correlates may be used to identify obesity at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0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Apply agglomerative and divisive clustering methods to a carefully selected set of NHANES variables to identify obesity</a:t>
            </a:r>
          </a:p>
          <a:p>
            <a:r>
              <a:rPr lang="en-US" dirty="0"/>
              <a:t>Compare cluster homogeneity by Body Mass Index (BMI) weight categories between methods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1"/>
            <a:ext cx="10934633" cy="4911406"/>
          </a:xfrm>
        </p:spPr>
        <p:txBody>
          <a:bodyPr>
            <a:normAutofit/>
          </a:bodyPr>
          <a:lstStyle/>
          <a:p>
            <a:r>
              <a:rPr lang="en-US" dirty="0"/>
              <a:t>Selected variables representing characteristics known or suspected to be correlated with obesity</a:t>
            </a:r>
          </a:p>
          <a:p>
            <a:pPr lvl="1"/>
            <a:r>
              <a:rPr lang="en-US" dirty="0"/>
              <a:t>Informed by literature search</a:t>
            </a:r>
          </a:p>
          <a:p>
            <a:r>
              <a:rPr lang="en-US" dirty="0"/>
              <a:t>Wrangled data and explored via descriptive analysis</a:t>
            </a:r>
          </a:p>
          <a:p>
            <a:r>
              <a:rPr lang="en-US" dirty="0"/>
              <a:t>For continuous variables, imputed missing values</a:t>
            </a:r>
          </a:p>
          <a:p>
            <a:pPr lvl="1"/>
            <a:r>
              <a:rPr lang="en-US" dirty="0"/>
              <a:t>Used Wilcoxon RS tests at the </a:t>
            </a:r>
            <a:r>
              <a:rPr lang="el-GR" i="1" dirty="0"/>
              <a:t>α</a:t>
            </a:r>
            <a:r>
              <a:rPr lang="en-US" dirty="0"/>
              <a:t> = 0.05 level to ensure imputation didn’t meaningfully change the data</a:t>
            </a:r>
          </a:p>
          <a:p>
            <a:pPr lvl="1"/>
            <a:r>
              <a:rPr lang="en-US" dirty="0"/>
              <a:t>Omitted any post-imputation variables found to be statistically different than the pre-imputation versions</a:t>
            </a:r>
          </a:p>
          <a:p>
            <a:r>
              <a:rPr lang="en-US" dirty="0"/>
              <a:t>Selected variables that were ≥90% complete, then subset to include complete cases only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5225"/>
              </p:ext>
            </p:extLst>
          </p:nvPr>
        </p:nvGraphicFramePr>
        <p:xfrm>
          <a:off x="476249" y="1362456"/>
          <a:ext cx="10949739" cy="296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Demographics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Age, gender, race, level of education, marital status, family income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Medical history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Comorbidities (diabetes, hypertension, coronary artery disease, myocardial infarction, thyroid disease, depression), has been advised by doctor to lose weight and/or exercise, functional limitations, Body Mass Index (BMI)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Dietary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Daily calories consumed, daily water consumed, self-assessment of dietary healthiness, fast food and sit-down restaurant food consumption in past 12 months, has used or would use nutritional information to select meal at fast food or sit-down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Exercise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Minutes of moderate to vigorous activity daily (work and recreation); minutes spent sedentary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809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538749"/>
            <a:ext cx="11213722" cy="212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variables were obtained from 2015-2016 NHANES survey (most recent available)</a:t>
            </a:r>
          </a:p>
          <a:p>
            <a:pPr lvl="1"/>
            <a:r>
              <a:rPr lang="en-US" sz="2000" dirty="0"/>
              <a:t>Historic data excluded due to rapidly changing epidemiology of obesity</a:t>
            </a:r>
          </a:p>
          <a:p>
            <a:r>
              <a:rPr lang="en-US" sz="2400" dirty="0"/>
              <a:t>Inclusion criteria were age ≥20 and non-missing BMI data</a:t>
            </a:r>
          </a:p>
          <a:p>
            <a:r>
              <a:rPr lang="en-US" sz="2400" dirty="0"/>
              <a:t>Majority of variables are categorical!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dirty="0"/>
              <a:t>Created representative 5% sample of data stratified by BMI category</a:t>
            </a:r>
          </a:p>
          <a:p>
            <a:pPr lvl="1"/>
            <a:r>
              <a:rPr lang="en-US" dirty="0"/>
              <a:t>Necessary to use a smaller dataset because visualizing ~5,000 cases in a dendrogram plot isn’t very informative!</a:t>
            </a:r>
          </a:p>
          <a:p>
            <a:pPr lvl="1"/>
            <a:r>
              <a:rPr lang="en-US" dirty="0"/>
              <a:t>5% sample included n=241 cases and 17 variables</a:t>
            </a:r>
          </a:p>
          <a:p>
            <a:r>
              <a:rPr lang="en-US" dirty="0"/>
              <a:t>Generated dissimilarity matrix based on Gower distance</a:t>
            </a:r>
            <a:r>
              <a:rPr lang="en-US" baseline="30000" dirty="0"/>
              <a:t>6</a:t>
            </a:r>
          </a:p>
          <a:p>
            <a:pPr lvl="1"/>
            <a:r>
              <a:rPr lang="en-US" dirty="0"/>
              <a:t>Gower distance was used because variables were of mixed type (continuous, categorical)</a:t>
            </a:r>
          </a:p>
          <a:p>
            <a:r>
              <a:rPr lang="en-US" dirty="0"/>
              <a:t>Performed agglomerative clustering (AGNES) and divisive clustering (DIANA)</a:t>
            </a:r>
          </a:p>
          <a:p>
            <a:r>
              <a:rPr lang="en-US" dirty="0"/>
              <a:t>Used clustering statistics to generate scree and silhouette plots</a:t>
            </a:r>
          </a:p>
          <a:p>
            <a:pPr lvl="1"/>
            <a:r>
              <a:rPr lang="en-US" dirty="0"/>
              <a:t>Used these plots to inform number of clusters needed for each approach</a:t>
            </a:r>
          </a:p>
        </p:txBody>
      </p:sp>
    </p:spTree>
    <p:extLst>
      <p:ext uri="{BB962C8B-B14F-4D97-AF65-F5344CB8AC3E}">
        <p14:creationId xmlns:p14="http://schemas.microsoft.com/office/powerpoint/2010/main" val="310404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dirty="0"/>
              <a:t>Three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4-level </a:t>
            </a:r>
            <a:r>
              <a:rPr lang="en-US" dirty="0" err="1"/>
              <a:t>BMI</a:t>
            </a:r>
            <a:r>
              <a:rPr lang="en-US" baseline="30000" dirty="0" err="1"/>
              <a:t>a</a:t>
            </a:r>
            <a:r>
              <a:rPr lang="en-US" dirty="0"/>
              <a:t>, small </a:t>
            </a:r>
            <a:r>
              <a:rPr lang="en-US" i="1" dirty="0"/>
              <a:t>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</a:t>
            </a:r>
            <a:r>
              <a:rPr lang="en-US" dirty="0" err="1"/>
              <a:t>BMI</a:t>
            </a:r>
            <a:r>
              <a:rPr lang="en-US" baseline="30000" dirty="0" err="1"/>
              <a:t>b</a:t>
            </a:r>
            <a:r>
              <a:rPr lang="en-US" dirty="0"/>
              <a:t>, small </a:t>
            </a:r>
            <a:r>
              <a:rPr lang="en-US" i="1" dirty="0"/>
              <a:t>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BMI, larger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/>
              <a:t>For each analysis:</a:t>
            </a:r>
          </a:p>
          <a:p>
            <a:pPr lvl="1"/>
            <a:r>
              <a:rPr lang="en-US" dirty="0"/>
              <a:t>Plotted radial dendrograms</a:t>
            </a:r>
          </a:p>
          <a:p>
            <a:pPr lvl="2"/>
            <a:r>
              <a:rPr lang="en-US" dirty="0"/>
              <a:t>Branch color indicates clusters</a:t>
            </a:r>
          </a:p>
          <a:p>
            <a:pPr lvl="2"/>
            <a:r>
              <a:rPr lang="en-US" dirty="0"/>
              <a:t>Leaf color indicates BMI categories</a:t>
            </a:r>
          </a:p>
          <a:p>
            <a:pPr lvl="1"/>
            <a:r>
              <a:rPr lang="en-US" dirty="0"/>
              <a:t>Assessed cluster homogeneity for BMI category</a:t>
            </a:r>
          </a:p>
          <a:p>
            <a:pPr lvl="1"/>
            <a:r>
              <a:rPr lang="en-US" dirty="0"/>
              <a:t>Compared AGNES and DIANA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E47C7-7D46-4527-8122-A8AFA2BAA1BB}"/>
              </a:ext>
            </a:extLst>
          </p:cNvPr>
          <p:cNvSpPr txBox="1">
            <a:spLocks/>
          </p:cNvSpPr>
          <p:nvPr/>
        </p:nvSpPr>
        <p:spPr>
          <a:xfrm>
            <a:off x="755373" y="5893724"/>
            <a:ext cx="10934633" cy="7737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aseline="30000" dirty="0"/>
              <a:t>a</a:t>
            </a:r>
            <a:r>
              <a:rPr lang="en-US" sz="2000" dirty="0"/>
              <a:t> 4-level BMI categories:  underweight, healthy weight, overweight, obese</a:t>
            </a:r>
          </a:p>
          <a:p>
            <a:pPr marL="0" indent="0">
              <a:buNone/>
            </a:pPr>
            <a:r>
              <a:rPr lang="en-US" sz="2000" baseline="30000" dirty="0"/>
              <a:t>b</a:t>
            </a:r>
            <a:r>
              <a:rPr lang="en-US" sz="2000" dirty="0"/>
              <a:t> Dichotomous BMI:  overweight or obese vs. not overweight or obese</a:t>
            </a:r>
          </a:p>
        </p:txBody>
      </p:sp>
    </p:spTree>
    <p:extLst>
      <p:ext uri="{BB962C8B-B14F-4D97-AF65-F5344CB8AC3E}">
        <p14:creationId xmlns:p14="http://schemas.microsoft.com/office/powerpoint/2010/main" val="24201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787881" cy="5308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AGNES scree plot was very smooth</a:t>
            </a:r>
          </a:p>
          <a:p>
            <a:pPr lvl="1"/>
            <a:r>
              <a:rPr lang="en-US" dirty="0"/>
              <a:t>Possible elbow at 7 clusters</a:t>
            </a:r>
          </a:p>
          <a:p>
            <a:r>
              <a:rPr lang="en-US" dirty="0"/>
              <a:t>DIANA scree plot shows elbows at 6 and 9 clusters</a:t>
            </a:r>
          </a:p>
          <a:p>
            <a:r>
              <a:rPr lang="en-US" dirty="0"/>
              <a:t>Silhouette plots were based on overall average silhouette width (ASW)</a:t>
            </a:r>
            <a:r>
              <a:rPr lang="en-US" baseline="30000" dirty="0"/>
              <a:t>7</a:t>
            </a:r>
          </a:p>
          <a:p>
            <a:pPr lvl="1"/>
            <a:r>
              <a:rPr lang="en-US" dirty="0"/>
              <a:t>Overall ASW is a measure of dissimilarity between vs. within clusters based on a given </a:t>
            </a:r>
            <a:r>
              <a:rPr lang="en-US" i="1" dirty="0"/>
              <a:t>k</a:t>
            </a:r>
            <a:endParaRPr lang="en-US" dirty="0"/>
          </a:p>
          <a:p>
            <a:pPr lvl="1"/>
            <a:r>
              <a:rPr lang="en-US" dirty="0"/>
              <a:t>ASW ∈ [-1, 1]</a:t>
            </a:r>
          </a:p>
          <a:p>
            <a:pPr lvl="1"/>
            <a:r>
              <a:rPr lang="en-US" dirty="0"/>
              <a:t>Choose the value of </a:t>
            </a:r>
            <a:r>
              <a:rPr lang="en-US" i="1" dirty="0"/>
              <a:t>k</a:t>
            </a:r>
            <a:r>
              <a:rPr lang="en-US" dirty="0"/>
              <a:t> that maximizes ASW (and is reasonable given what is known about the data)</a:t>
            </a:r>
          </a:p>
          <a:p>
            <a:r>
              <a:rPr lang="en-US" dirty="0"/>
              <a:t>AGNES silhouette plot suggests </a:t>
            </a:r>
            <a:r>
              <a:rPr lang="en-US" i="1" dirty="0"/>
              <a:t>k</a:t>
            </a:r>
            <a:r>
              <a:rPr lang="en-US" dirty="0"/>
              <a:t> = 7</a:t>
            </a:r>
          </a:p>
          <a:p>
            <a:r>
              <a:rPr lang="en-US" dirty="0"/>
              <a:t>DIANA silhouette plot suggests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70AE23-C149-490C-BD56-DF3D7248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1" y="1196866"/>
            <a:ext cx="5470634" cy="54706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SCREE AND SILHOUETTE PLOTS</a:t>
            </a:r>
          </a:p>
        </p:txBody>
      </p:sp>
    </p:spTree>
    <p:extLst>
      <p:ext uri="{BB962C8B-B14F-4D97-AF65-F5344CB8AC3E}">
        <p14:creationId xmlns:p14="http://schemas.microsoft.com/office/powerpoint/2010/main" val="42070263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243748"/>
      </a:dk2>
      <a:lt2>
        <a:srgbClr val="CEDBE6"/>
      </a:lt2>
      <a:accent1>
        <a:srgbClr val="58B6C0"/>
      </a:accent1>
      <a:accent2>
        <a:srgbClr val="1ABCB4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ECC71"/>
      </a:hlink>
      <a:folHlink>
        <a:srgbClr val="34495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2082</TotalTime>
  <Words>2344</Words>
  <Application>Microsoft Office PowerPoint</Application>
  <PresentationFormat>Widescreen</PresentationFormat>
  <Paragraphs>371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Console</vt:lpstr>
      <vt:lpstr>Metropolitan</vt:lpstr>
      <vt:lpstr>Understanding Correlates of Obesity: Hierarchical Clustering Approaches</vt:lpstr>
      <vt:lpstr>INCREASING NATIONAL OBESITY, 1985-2008*</vt:lpstr>
      <vt:lpstr>BACKGROUND</vt:lpstr>
      <vt:lpstr>OBJECTIVES</vt:lpstr>
      <vt:lpstr>METHODS</vt:lpstr>
      <vt:lpstr>THE DATA</vt:lpstr>
      <vt:lpstr>METHODS</vt:lpstr>
      <vt:lpstr>METHODS</vt:lpstr>
      <vt:lpstr>RESULTS:  SCREE AND SILHOUETTE PLOTS</vt:lpstr>
      <vt:lpstr>RESULTS:  ANALYSIS 1, AGNES (k = 7)</vt:lpstr>
      <vt:lpstr>RESULTS:  ANALYSIS 1, DIANA (k = 6)</vt:lpstr>
      <vt:lpstr>RESULTS:  ANALYSIS 2, AGNES (k = 7)</vt:lpstr>
      <vt:lpstr>RESULTS:  ANALYSIS 2, DIANA (k = 6)</vt:lpstr>
      <vt:lpstr>RESULTS:  ANALYSIS 3, AGNES (k = 10)</vt:lpstr>
      <vt:lpstr>RESULTS:  ANALYSIS 3, DIANA (k = 9)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213</cp:revision>
  <dcterms:created xsi:type="dcterms:W3CDTF">2018-12-10T02:03:28Z</dcterms:created>
  <dcterms:modified xsi:type="dcterms:W3CDTF">2019-12-04T12:54:59Z</dcterms:modified>
</cp:coreProperties>
</file>