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87" r:id="rId7"/>
    <p:sldId id="272" r:id="rId8"/>
    <p:sldId id="289" r:id="rId9"/>
    <p:sldId id="290" r:id="rId10"/>
    <p:sldId id="288" r:id="rId11"/>
    <p:sldId id="286" r:id="rId12"/>
    <p:sldId id="293" r:id="rId13"/>
    <p:sldId id="267" r:id="rId14"/>
    <p:sldId id="291" r:id="rId15"/>
    <p:sldId id="292" r:id="rId16"/>
    <p:sldId id="279" r:id="rId17"/>
    <p:sldId id="280" r:id="rId18"/>
    <p:sldId id="281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A0E2BE"/>
    <a:srgbClr val="FAC968"/>
    <a:srgbClr val="6B9F25"/>
    <a:srgbClr val="404040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74" y="52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defRPr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491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54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red.stlouisfed.org/series/A229RX0Q048SBEA" TargetMode="External"/><Relationship Id="rId3" Type="http://schemas.openxmlformats.org/officeDocument/2006/relationships/hyperlink" Target="https://data.oecd.org/hha/household-spending.htm" TargetMode="External"/><Relationship Id="rId7" Type="http://schemas.openxmlformats.org/officeDocument/2006/relationships/hyperlink" Target="https://fred.stlouisfed.org/series/TDSP" TargetMode="External"/><Relationship Id="rId2" Type="http://schemas.openxmlformats.org/officeDocument/2006/relationships/hyperlink" Target="https://www.newyorkfed.org/medialibrary/interactives/householdcredit/data/pdf/HHDC_2018Q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kg.robjhyndman.com/forecast" TargetMode="External"/><Relationship Id="rId5" Type="http://schemas.openxmlformats.org/officeDocument/2006/relationships/hyperlink" Target="https://fred.stlouisfed.org/series/CPALTT01USM661S" TargetMode="External"/><Relationship Id="rId4" Type="http://schemas.openxmlformats.org/officeDocument/2006/relationships/hyperlink" Target="https://data.oecd.org/hha/household-saving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kmprioliPROF/MAT_8444_Final_Proje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000" b="1" dirty="0"/>
              <a:t>Disposable Income, Debt, and Savings:</a:t>
            </a:r>
            <a:br>
              <a:rPr lang="en-US" sz="5000" b="1" dirty="0"/>
            </a:br>
            <a:r>
              <a:rPr lang="en-US" sz="5000" b="1" dirty="0"/>
              <a:t>Q1 1980 – Q3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MAT 8444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/>
              <a:t>May 08,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SAVINGS VS. DEBT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" y="1288828"/>
            <a:ext cx="5892757" cy="2946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80" y="1288828"/>
            <a:ext cx="5892757" cy="2946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series clearly require differencing (not shown here)</a:t>
            </a:r>
          </a:p>
          <a:p>
            <a:r>
              <a:rPr lang="en-US" dirty="0"/>
              <a:t>Rough relationship seen:  as debt increases, savings decreases</a:t>
            </a:r>
          </a:p>
        </p:txBody>
      </p:sp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PERIODOGRAM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A1C6-066D-4E43-B03A-9D63BC3E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" y="1288828"/>
            <a:ext cx="5601700" cy="336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EE67-595A-4E46-87A7-B6DC918B9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8207" y="1288826"/>
            <a:ext cx="5601702" cy="336102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62FFB7-121C-4F64-A268-78C787144D24}"/>
              </a:ext>
            </a:extLst>
          </p:cNvPr>
          <p:cNvSpPr txBox="1">
            <a:spLocks/>
          </p:cNvSpPr>
          <p:nvPr/>
        </p:nvSpPr>
        <p:spPr>
          <a:xfrm>
            <a:off x="476285" y="4669103"/>
            <a:ext cx="8918568" cy="199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 the three decompositions, greatest seasonality was seen in savings data</a:t>
            </a:r>
          </a:p>
          <a:p>
            <a:pPr lvl="1"/>
            <a:r>
              <a:rPr lang="en-US" sz="2000" dirty="0"/>
              <a:t>Small in magnitude compared to scale of savings</a:t>
            </a:r>
          </a:p>
          <a:p>
            <a:r>
              <a:rPr lang="en-US" sz="2400" dirty="0"/>
              <a:t>Scaled periodogram of differenced savings shows 3 key frequencies</a:t>
            </a:r>
          </a:p>
          <a:p>
            <a:pPr lvl="1"/>
            <a:r>
              <a:rPr lang="el-GR" sz="2000" i="1" dirty="0"/>
              <a:t>ω</a:t>
            </a:r>
            <a:r>
              <a:rPr lang="en-US" sz="2000" baseline="-25000" dirty="0"/>
              <a:t>1</a:t>
            </a:r>
            <a:r>
              <a:rPr lang="en-US" sz="2000" dirty="0"/>
              <a:t> = 0.123, </a:t>
            </a:r>
            <a:r>
              <a:rPr lang="el-GR" sz="2000" i="1" dirty="0"/>
              <a:t>ω</a:t>
            </a:r>
            <a:r>
              <a:rPr lang="en-US" sz="2000" baseline="-25000" dirty="0"/>
              <a:t>2</a:t>
            </a:r>
            <a:r>
              <a:rPr lang="en-US" sz="2000" dirty="0"/>
              <a:t> = 0.377, </a:t>
            </a:r>
            <a:r>
              <a:rPr lang="el-GR" sz="2000" i="1" dirty="0"/>
              <a:t>ω</a:t>
            </a:r>
            <a:r>
              <a:rPr lang="en-US" sz="2000" baseline="-25000" dirty="0"/>
              <a:t>3</a:t>
            </a:r>
            <a:r>
              <a:rPr lang="en-US" sz="2000" dirty="0"/>
              <a:t> = 0.448 with clustering about </a:t>
            </a:r>
            <a:r>
              <a:rPr lang="el-GR" sz="2000" i="1" dirty="0"/>
              <a:t>ω</a:t>
            </a:r>
            <a:r>
              <a:rPr lang="en-US" sz="2000" baseline="-25000" dirty="0"/>
              <a:t>3 </a:t>
            </a:r>
            <a:endParaRPr lang="en-US" sz="2000" dirty="0"/>
          </a:p>
          <a:p>
            <a:pPr lvl="1"/>
            <a:r>
              <a:rPr lang="en-US" sz="2000" dirty="0"/>
              <a:t>None of these are expected to be meaningful (data is already seasonally adjusted) so nothing further was done with the frequency domain approach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CE0E97-28E6-486B-BF91-CDAB86BB4592}"/>
              </a:ext>
            </a:extLst>
          </p:cNvPr>
          <p:cNvGrpSpPr/>
          <p:nvPr/>
        </p:nvGrpSpPr>
        <p:grpSpPr>
          <a:xfrm>
            <a:off x="7941323" y="1046654"/>
            <a:ext cx="3919448" cy="4948412"/>
            <a:chOff x="7941323" y="1046654"/>
            <a:chExt cx="3919448" cy="49484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3BAB0-3550-4E5C-AB93-1BA603C01DE8}"/>
                </a:ext>
              </a:extLst>
            </p:cNvPr>
            <p:cNvSpPr txBox="1"/>
            <p:nvPr/>
          </p:nvSpPr>
          <p:spPr>
            <a:xfrm>
              <a:off x="9860090" y="4879376"/>
              <a:ext cx="1065634" cy="1115690"/>
            </a:xfrm>
            <a:prstGeom prst="rect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Frequency|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|---------:|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0.123|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0.377|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0.435|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0.448|</a:t>
              </a:r>
            </a:p>
            <a:p>
              <a:pPr algn="ctr"/>
              <a:r>
                <a:rPr lang="en-US" sz="95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|     0.487|</a:t>
              </a:r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72989ACF-81E9-4616-B576-54CB2409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711311" flipH="1">
              <a:off x="10910505" y="4602828"/>
              <a:ext cx="950266" cy="807131"/>
            </a:xfrm>
            <a:prstGeom prst="rect">
              <a:avLst/>
            </a:prstGeom>
          </p:spPr>
        </p:pic>
        <p:pic>
          <p:nvPicPr>
            <p:cNvPr id="4" name="Graphic 3" descr="Line arrow: Straight">
              <a:extLst>
                <a:ext uri="{FF2B5EF4-FFF2-40B4-BE49-F238E27FC236}">
                  <a16:creationId xmlns:a16="http://schemas.microsoft.com/office/drawing/2014/main" id="{D01A050C-5AB2-4C60-9085-22D8D659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7881231" y="1960814"/>
              <a:ext cx="536097" cy="415913"/>
            </a:xfrm>
            <a:prstGeom prst="rect">
              <a:avLst/>
            </a:prstGeom>
          </p:spPr>
        </p:pic>
        <p:pic>
          <p:nvPicPr>
            <p:cNvPr id="10" name="Graphic 9" descr="Line arrow: Straight">
              <a:extLst>
                <a:ext uri="{FF2B5EF4-FFF2-40B4-BE49-F238E27FC236}">
                  <a16:creationId xmlns:a16="http://schemas.microsoft.com/office/drawing/2014/main" id="{A96E9DA6-B34B-492F-B391-F68120C8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249643" y="1958433"/>
              <a:ext cx="536097" cy="415913"/>
            </a:xfrm>
            <a:prstGeom prst="rect">
              <a:avLst/>
            </a:prstGeom>
          </p:spPr>
        </p:pic>
        <p:pic>
          <p:nvPicPr>
            <p:cNvPr id="11" name="Graphic 10" descr="Line arrow: Straight">
              <a:extLst>
                <a:ext uri="{FF2B5EF4-FFF2-40B4-BE49-F238E27FC236}">
                  <a16:creationId xmlns:a16="http://schemas.microsoft.com/office/drawing/2014/main" id="{0DB15E48-4CD7-45E9-84AE-B3BE0BE9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794320" y="1573576"/>
              <a:ext cx="536097" cy="415913"/>
            </a:xfrm>
            <a:prstGeom prst="rect">
              <a:avLst/>
            </a:prstGeom>
          </p:spPr>
        </p:pic>
        <p:pic>
          <p:nvPicPr>
            <p:cNvPr id="12" name="Graphic 11" descr="Line arrow: Straight">
              <a:extLst>
                <a:ext uri="{FF2B5EF4-FFF2-40B4-BE49-F238E27FC236}">
                  <a16:creationId xmlns:a16="http://schemas.microsoft.com/office/drawing/2014/main" id="{FD782086-8AAE-414B-B538-4BDA6901B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915409" y="1106746"/>
              <a:ext cx="536097" cy="415913"/>
            </a:xfrm>
            <a:prstGeom prst="rect">
              <a:avLst/>
            </a:prstGeom>
          </p:spPr>
        </p:pic>
        <p:pic>
          <p:nvPicPr>
            <p:cNvPr id="13" name="Graphic 12" descr="Line arrow: Straight">
              <a:extLst>
                <a:ext uri="{FF2B5EF4-FFF2-40B4-BE49-F238E27FC236}">
                  <a16:creationId xmlns:a16="http://schemas.microsoft.com/office/drawing/2014/main" id="{0E4ED77D-F0FA-4B0F-8945-113EE3EF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77800" y="1504309"/>
              <a:ext cx="536097" cy="415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4E3A-8928-435B-8372-105E37A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CROSS-CORRELATION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7C459E9-3852-4643-80AB-ABADDA62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467597"/>
            <a:ext cx="11213722" cy="2199903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General decrease in differenced savings as differenced debt increases</a:t>
            </a:r>
          </a:p>
          <a:p>
            <a:pPr lvl="1"/>
            <a:r>
              <a:rPr lang="en-US" dirty="0"/>
              <a:t>Nontrivial degree of spread is seen in the plotted points</a:t>
            </a:r>
          </a:p>
          <a:p>
            <a:r>
              <a:rPr lang="en-US" dirty="0"/>
              <a:t>Cross-correlation seen at lag </a:t>
            </a:r>
            <a:r>
              <a:rPr lang="en-US" i="1" dirty="0"/>
              <a:t>h</a:t>
            </a:r>
            <a:r>
              <a:rPr lang="en-US" dirty="0"/>
              <a:t>=-1</a:t>
            </a:r>
          </a:p>
          <a:p>
            <a:pPr lvl="1"/>
            <a:r>
              <a:rPr lang="en-US" dirty="0"/>
              <a:t>Small in magnitude</a:t>
            </a:r>
          </a:p>
          <a:p>
            <a:pPr lvl="1"/>
            <a:r>
              <a:rPr lang="en-US" dirty="0"/>
              <a:t>Suggests that differenced debt at </a:t>
            </a:r>
            <a:r>
              <a:rPr lang="en-US" i="1" dirty="0"/>
              <a:t>h</a:t>
            </a:r>
            <a:r>
              <a:rPr lang="en-US" dirty="0"/>
              <a:t>=-1 may only be </a:t>
            </a:r>
            <a:r>
              <a:rPr lang="en-US" i="1" dirty="0"/>
              <a:t>weakly</a:t>
            </a:r>
            <a:r>
              <a:rPr lang="en-US" dirty="0"/>
              <a:t> predictive of differenced savings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7F3CB-E2DC-4671-9EAB-D86A48E1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9" y="1167165"/>
            <a:ext cx="8012022" cy="32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050887"/>
          </a:xfrm>
        </p:spPr>
        <p:txBody>
          <a:bodyPr>
            <a:normAutofit/>
          </a:bodyPr>
          <a:lstStyle/>
          <a:p>
            <a:r>
              <a:rPr lang="en-US" sz="2200" dirty="0"/>
              <a:t>Model was fit with lagged debt to predict savings (</a:t>
            </a:r>
            <a:r>
              <a:rPr lang="en-US" sz="2200" i="1" dirty="0"/>
              <a:t>h</a:t>
            </a:r>
            <a:r>
              <a:rPr lang="en-US" sz="2200" dirty="0"/>
              <a:t>=-1)</a:t>
            </a:r>
          </a:p>
          <a:p>
            <a:r>
              <a:rPr lang="en-US" sz="2200" dirty="0"/>
              <a:t>Recommended model was ARIMA(2,1,1)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6794" y="915319"/>
            <a:ext cx="4726605" cy="4331955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savdebt_ts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[, 2]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Regression with ARIMA(2,1,1) errors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ar1     ar2      ma1    drift  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0.3977  0.2882  -0.9324  -0.0327  -1.0207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0.0971  0.0904   0.0507   0.0139   0.2683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0.5494:  log likelihood=-165.7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AIC=343.39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=343.98   BIC=361.46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Estimate Std. Error 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0.397680   0.097130   4.0943 4.235e-05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ar2    0.288219   0.090370   3.1893 0.0014261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ma1   -0.932420   0.050732 -18.3792 &lt; 2.2e-16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-0.032696   0.013879  -2.3557 0.0184876 *  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xreg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-1.020721   0.268268  -3.8049 0.0001419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Regression with ARIMA(2,1,1) errors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5.434, df = 3, p-value = 0.1426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5.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2464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with slight deviation from normality at tails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thus residuals are consistent with white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42042-5F8E-450B-895D-223F150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135372"/>
            <a:ext cx="6502352" cy="3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EDB50A-7D96-4F37-B433-65E0221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0178" y="1288829"/>
            <a:ext cx="8469780" cy="3387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57F3D-B83B-43F5-9472-48F255AA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308" t="49910" r="3902" b="40653"/>
          <a:stretch/>
        </p:blipFill>
        <p:spPr>
          <a:xfrm>
            <a:off x="10213461" y="3024873"/>
            <a:ext cx="1376721" cy="1371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27C6F7-1AC1-4BD5-BC22-F78B905F9AF8}"/>
              </a:ext>
            </a:extLst>
          </p:cNvPr>
          <p:cNvSpPr/>
          <p:nvPr/>
        </p:nvSpPr>
        <p:spPr>
          <a:xfrm>
            <a:off x="9092525" y="2982785"/>
            <a:ext cx="330586" cy="33471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ne arrow: Counter-clockwise curve">
            <a:extLst>
              <a:ext uri="{FF2B5EF4-FFF2-40B4-BE49-F238E27FC236}">
                <a16:creationId xmlns:a16="http://schemas.microsoft.com/office/drawing/2014/main" id="{2C34CAB8-93C3-4E5F-AA31-E726F8E4A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29903">
            <a:off x="9236633" y="3222391"/>
            <a:ext cx="896685" cy="8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6196791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|Q4 2017   |             6.78|           7.2|         -5.83|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   6.77|           6.7|          1.04|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   6.77|           6.3|          7.46|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619715" cy="19775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Predictions aren’t terrible but not great, consistent with expectations per CCF plot</a:t>
            </a:r>
          </a:p>
          <a:p>
            <a:r>
              <a:rPr lang="en-US" sz="2400" dirty="0"/>
              <a:t>Error ranges from ~1% to ~7.5% in magnitude</a:t>
            </a:r>
          </a:p>
          <a:p>
            <a:r>
              <a:rPr lang="en-US" sz="2400" dirty="0"/>
              <a:t>Observed values are within 95% PI</a:t>
            </a:r>
          </a:p>
          <a:p>
            <a:r>
              <a:rPr lang="en-US" sz="2400" dirty="0"/>
              <a:t>Local volatility yields poorer predictions</a:t>
            </a:r>
          </a:p>
        </p:txBody>
      </p:sp>
    </p:spTree>
    <p:extLst>
      <p:ext uri="{BB962C8B-B14F-4D97-AF65-F5344CB8AC3E}">
        <p14:creationId xmlns:p14="http://schemas.microsoft.com/office/powerpoint/2010/main" val="136057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disposable personal income worked very well for forecasting</a:t>
            </a:r>
          </a:p>
          <a:p>
            <a:r>
              <a:rPr lang="en-US" dirty="0"/>
              <a:t>Model for savings vs. debt worked acceptably well for forecasting</a:t>
            </a:r>
          </a:p>
          <a:p>
            <a:pPr lvl="1"/>
            <a:r>
              <a:rPr lang="en-US" dirty="0"/>
              <a:t>Suggests another predictor may be needed</a:t>
            </a:r>
          </a:p>
          <a:p>
            <a:pPr lvl="2"/>
            <a:r>
              <a:rPr lang="en-US" dirty="0"/>
              <a:t>Consider including a predictor for nonessential spending (e.g., recreation, dining out)</a:t>
            </a:r>
          </a:p>
          <a:p>
            <a:pPr lvl="1"/>
            <a:r>
              <a:rPr lang="en-US" dirty="0"/>
              <a:t>Smoothing may help improve predictions when they occur at turning points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already seasonally adjusted when it was obtained</a:t>
            </a:r>
          </a:p>
          <a:p>
            <a:pPr lvl="1"/>
            <a:r>
              <a:rPr lang="en-US" dirty="0"/>
              <a:t>Limits ability to incorporate additional datapoints when they become available</a:t>
            </a:r>
          </a:p>
          <a:p>
            <a:pPr lvl="2"/>
            <a:r>
              <a:rPr lang="en-US" dirty="0"/>
              <a:t>Data is not static, therefore not wise to simply gather future datapoints and compare to predicted values (not really an apples-to-apples comparison)</a:t>
            </a:r>
          </a:p>
          <a:p>
            <a:pPr lvl="1"/>
            <a:r>
              <a:rPr lang="en-US" dirty="0"/>
              <a:t>Limits usefulness of frequency approach</a:t>
            </a:r>
          </a:p>
          <a:p>
            <a:pPr lvl="2"/>
            <a:r>
              <a:rPr lang="en-US" dirty="0"/>
              <a:t>Some seasonality remained in each TS, but it was of diminishing magnitude in comparison to scale of raw data</a:t>
            </a:r>
          </a:p>
          <a:p>
            <a:pPr lvl="2"/>
            <a:r>
              <a:rPr lang="en-US" dirty="0"/>
              <a:t>Periodogram was predictably uninteresting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works well when a strong trend is seen</a:t>
            </a:r>
          </a:p>
          <a:p>
            <a:r>
              <a:rPr lang="en-US" dirty="0"/>
              <a:t>Forecasting with a lagged predictor may perform acceptably but not well when data is locally volatile and/or when CCF plot shows a weak cross-correlation</a:t>
            </a:r>
          </a:p>
          <a:p>
            <a:r>
              <a:rPr lang="en-US" dirty="0"/>
              <a:t>Time series analysis toolset provided by </a:t>
            </a:r>
            <a:r>
              <a:rPr lang="en-US" sz="2400" dirty="0"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 is easy to use, well documented, and plays well with </a:t>
            </a:r>
            <a:r>
              <a:rPr lang="en-US" dirty="0" err="1"/>
              <a:t>tidyverse</a:t>
            </a:r>
            <a:r>
              <a:rPr lang="en-US" dirty="0"/>
              <a:t> syntax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New York Center for Microeconomic Data.  2019.  “Quarterly Report on Household Debt and Credit:  2018 Q4.” </a:t>
            </a:r>
            <a:r>
              <a:rPr lang="en-US" sz="1600" dirty="0">
                <a:hlinkClick r:id="rId2"/>
              </a:rPr>
              <a:t>https://www.newyorkfed.org/medialibrary/interactives/householdcredit/data/pdf//HHDC_2018Q4.pdf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Spending.” </a:t>
            </a:r>
            <a:r>
              <a:rPr lang="en-US" sz="1600" dirty="0">
                <a:hlinkClick r:id="rId3"/>
              </a:rPr>
              <a:t>https://data.oecd.org/hha/household-spending.htm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/>
              <a:t>Organisation</a:t>
            </a:r>
            <a:r>
              <a:rPr lang="en-US" sz="1600" dirty="0"/>
              <a:t> for Economic Co-operation and Development.  2018.  “Household Savings.” </a:t>
            </a:r>
            <a:r>
              <a:rPr lang="en-US" sz="1600" dirty="0">
                <a:hlinkClick r:id="rId4"/>
              </a:rPr>
              <a:t>https://data.oecd.org/hha/household-savings.htm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2016.  “Consumer Price Index:  Total All Items for the United States.” </a:t>
            </a:r>
            <a:r>
              <a:rPr lang="en-US" sz="1600" dirty="0">
                <a:hlinkClick r:id="rId5"/>
              </a:rPr>
              <a:t>https://fred.stlouisfed.org/series/CPALTT01USM661S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Hyndman R, </a:t>
            </a:r>
            <a:r>
              <a:rPr lang="en-US" sz="1600" dirty="0" err="1"/>
              <a:t>Athanasopoulos</a:t>
            </a:r>
            <a:r>
              <a:rPr lang="en-US" sz="1600" dirty="0"/>
              <a:t> G, </a:t>
            </a:r>
            <a:r>
              <a:rPr lang="en-US" sz="1600" dirty="0" err="1"/>
              <a:t>Bergmeir</a:t>
            </a:r>
            <a:r>
              <a:rPr lang="en-US" sz="1600" dirty="0"/>
              <a:t> C, Caceres G, Chhay L, O'Hara-Wild M, Petropoulos F, </a:t>
            </a:r>
            <a:r>
              <a:rPr lang="en-US" sz="1600" dirty="0" err="1"/>
              <a:t>Razbash</a:t>
            </a:r>
            <a:r>
              <a:rPr lang="en-US" sz="1600" dirty="0"/>
              <a:t> S, Wang E, Yasmeen F.  2019.  “forecast: Forecasting functions for time series and linear models.” R package version 8.5. </a:t>
            </a:r>
            <a:r>
              <a:rPr lang="en-US" sz="1600" dirty="0">
                <a:hlinkClick r:id="rId6"/>
              </a:rPr>
              <a:t>http://pkg.robjhyndman.com/forecast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“Household Debt Service Payments as a Percent of Disposable Personal Income.” </a:t>
            </a:r>
            <a:r>
              <a:rPr lang="en-US" sz="1600" dirty="0">
                <a:hlinkClick r:id="rId7"/>
              </a:rPr>
              <a:t>https://fred.stlouisfed.org/series/TDSP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</a:t>
            </a:r>
            <a:r>
              <a:rPr lang="it-IT" sz="1600" dirty="0"/>
              <a:t>Real Disposable Personal Income – Per Capita.</a:t>
            </a:r>
            <a:r>
              <a:rPr lang="en-US" sz="1600" dirty="0"/>
              <a:t>” </a:t>
            </a:r>
            <a:r>
              <a:rPr lang="en-US" sz="1600" dirty="0">
                <a:hlinkClick r:id="rId8"/>
              </a:rPr>
              <a:t>https://fred.stlouisfed.org/series/A229RX0Q048SBEA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Federal Reserve Bank of St. Louis.  2018.  “Personal Saving as a Percent of Disposable Personal Income.” https://fred.stlouisfed.org/series/A072RC1Q156SBEA.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Americans are on average spending more and saving less over the past decade.</a:t>
            </a:r>
          </a:p>
          <a:p>
            <a:pPr lvl="1"/>
            <a:r>
              <a:rPr lang="en-US" dirty="0"/>
              <a:t>As of the fourth quarter 2018, total household debt in the United States has hit a ten-year high at $869B.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As debt increases, so does household spending, up from $9.7M in 2008 to $12.9M in 2017.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Total household savings is on the decline, decreasing from 9.1% in 2012 to 6.9% in 2017.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Wages have increased modestly during this time, and appears largely attributable to inflation.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10902431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</a:t>
            </a:r>
          </a:p>
          <a:p>
            <a:pPr marL="0" indent="0">
              <a:buNone/>
            </a:pPr>
            <a:r>
              <a:rPr lang="en-US" dirty="0">
                <a:solidFill>
                  <a:srgbClr val="1FC967"/>
                </a:solidFill>
                <a:hlinkClick r:id="rId2"/>
              </a:rPr>
              <a:t>https://github.com/kmprioliPROF/MAT_8444_Final_Project</a:t>
            </a:r>
            <a:endParaRPr lang="en-US" dirty="0">
              <a:solidFill>
                <a:srgbClr val="1FC967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6E4C-802E-4A66-9D8D-66B5034B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55" y="3429000"/>
            <a:ext cx="2803890" cy="28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US household real per-capita disposable income, debt service payments, and personal savings over time</a:t>
            </a:r>
          </a:p>
          <a:p>
            <a:r>
              <a:rPr lang="en-US" dirty="0"/>
              <a:t>Understand trends in personal disposable income</a:t>
            </a:r>
          </a:p>
          <a:p>
            <a:r>
              <a:rPr lang="en-US" dirty="0"/>
              <a:t>Determine whether savings can accurately be predicted from debt</a:t>
            </a:r>
          </a:p>
          <a:p>
            <a:r>
              <a:rPr lang="en-US" dirty="0"/>
              <a:t>Use </a:t>
            </a:r>
            <a:r>
              <a:rPr lang="en-US" dirty="0" err="1"/>
              <a:t>tidyverse</a:t>
            </a:r>
            <a:r>
              <a:rPr lang="en-US" dirty="0"/>
              <a:t>-friendly tooling where possible (e.g., </a:t>
            </a:r>
            <a:r>
              <a:rPr lang="en-US" sz="2400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</a:t>
            </a:r>
            <a:r>
              <a:rPr lang="en-US" dirty="0"/>
              <a:t> package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29566"/>
              </p:ext>
            </p:extLst>
          </p:nvPr>
        </p:nvGraphicFramePr>
        <p:xfrm>
          <a:off x="476249" y="1362456"/>
          <a:ext cx="1094973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fred_disposable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Per-capita disposable income, adjusted for inflation in chained $US 2012,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fred_debt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Household debt service payments as a percent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404040"/>
                          </a:solidFill>
                          <a:latin typeface="Lucida Console" panose="020B0609040504020204" pitchFamily="49" charset="0"/>
                        </a:rPr>
                        <a:t>fred_savings</a:t>
                      </a:r>
                      <a:endParaRPr lang="en-US" sz="20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404040"/>
                          </a:solidFill>
                        </a:rPr>
                        <a:t>Personal saving as a percentage of disposable personal income, seasonally adjusted</a:t>
                      </a:r>
                      <a:r>
                        <a:rPr lang="en-US" sz="2200" baseline="30000" dirty="0">
                          <a:solidFill>
                            <a:srgbClr val="40404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231433"/>
            <a:ext cx="11213722" cy="203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variables were obtained from the Federal Reserve Bank of St. Louis</a:t>
            </a:r>
          </a:p>
          <a:p>
            <a:r>
              <a:rPr lang="en-US" dirty="0"/>
              <a:t>All share a common year of valuation ($US 2012)</a:t>
            </a:r>
          </a:p>
          <a:p>
            <a:r>
              <a:rPr lang="en-US" dirty="0"/>
              <a:t>All subset to common time horizon (Q1 1980 through Q3 2018)</a:t>
            </a:r>
          </a:p>
          <a:p>
            <a:pPr lvl="1"/>
            <a:r>
              <a:rPr lang="en-US" dirty="0"/>
              <a:t>155 observations in each TS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analyses: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Disposable income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Savings vs. debt</a:t>
            </a:r>
          </a:p>
          <a:p>
            <a:r>
              <a:rPr lang="en-US" dirty="0"/>
              <a:t>Stages to each analysis: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Explore the data</a:t>
            </a:r>
          </a:p>
          <a:p>
            <a:pPr marL="137160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ggtsdisplay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1371600" lvl="2"/>
            <a:r>
              <a:rPr lang="en-US" dirty="0"/>
              <a:t>Decomposition</a:t>
            </a:r>
          </a:p>
          <a:p>
            <a:pPr marL="1371600" lvl="2"/>
            <a:r>
              <a:rPr lang="en-US" dirty="0"/>
              <a:t>CCF</a:t>
            </a:r>
          </a:p>
          <a:p>
            <a:pPr marL="1371600" lvl="2"/>
            <a:r>
              <a:rPr lang="en-US" dirty="0"/>
              <a:t>Scaled periodogram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Model the data leaving out last 3 observations</a:t>
            </a:r>
          </a:p>
          <a:p>
            <a:pPr marL="1377950" lvl="2"/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Arima()</a:t>
            </a:r>
            <a:r>
              <a:rPr lang="en-US" dirty="0"/>
              <a:t>,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coeftest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checkresiduals</a:t>
            </a:r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predictions for last 3 observations and check against known values</a:t>
            </a:r>
          </a:p>
          <a:p>
            <a:pPr marL="1377950" lvl="2"/>
            <a:r>
              <a:rPr lang="en-US" dirty="0">
                <a:solidFill>
                  <a:srgbClr val="404040"/>
                </a:solidFill>
                <a:latin typeface="Lucida Console" panose="020B0609040504020204" pitchFamily="49" charset="0"/>
              </a:rPr>
              <a:t>forecast()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80854-B835-4B57-A252-F1C7DE88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5473924" cy="2301579"/>
          </a:xfrm>
        </p:spPr>
        <p:txBody>
          <a:bodyPr>
            <a:normAutofit/>
          </a:bodyPr>
          <a:lstStyle/>
          <a:p>
            <a:r>
              <a:rPr lang="en-US" dirty="0"/>
              <a:t>Raw data shows clear increasing trend without any obvious seasonality</a:t>
            </a:r>
          </a:p>
          <a:p>
            <a:r>
              <a:rPr lang="en-US" dirty="0"/>
              <a:t>ACF plot suggests differencing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A625-045C-4C12-9578-06D2C3E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72" y="540094"/>
            <a:ext cx="6100628" cy="3050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BF559D-44BE-43FE-B3F1-9BD3CEC31139}"/>
              </a:ext>
            </a:extLst>
          </p:cNvPr>
          <p:cNvGrpSpPr/>
          <p:nvPr/>
        </p:nvGrpSpPr>
        <p:grpSpPr>
          <a:xfrm>
            <a:off x="476285" y="3660370"/>
            <a:ext cx="11482442" cy="3047978"/>
            <a:chOff x="476285" y="3660370"/>
            <a:chExt cx="11482442" cy="3047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03E3D5-A6CC-4DCD-A190-93624422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2772" y="3660370"/>
              <a:ext cx="6095955" cy="3047978"/>
            </a:xfrm>
            <a:prstGeom prst="rect">
              <a:avLst/>
            </a:prstGeom>
          </p:spPr>
        </p:pic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6AA4EA24-5275-4B17-B10E-1147CF29F302}"/>
                </a:ext>
              </a:extLst>
            </p:cNvPr>
            <p:cNvSpPr txBox="1">
              <a:spLocks/>
            </p:cNvSpPr>
            <p:nvPr/>
          </p:nvSpPr>
          <p:spPr>
            <a:xfrm>
              <a:off x="476285" y="4025347"/>
              <a:ext cx="5473924" cy="224484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85000"/>
                </a:lnSpc>
                <a:spcBef>
                  <a:spcPts val="13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i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SzPct val="80000"/>
                <a:buFont typeface="Courier New" panose="02070309020205020404" pitchFamily="49" charset="0"/>
                <a:buChar char="o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2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4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6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800000" indent="-228600" algn="l" defTabSz="914400" rtl="0" eaLnBrk="1" latinLnBrk="0" hangingPunct="1">
                <a:lnSpc>
                  <a:spcPct val="85000"/>
                </a:lnSpc>
                <a:spcBef>
                  <a:spcPts val="600"/>
                </a:spcBef>
                <a:buFont typeface="Arial" pitchFamily="34" charset="0"/>
                <a:buChar char=" 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After differencing, series appears stationary</a:t>
              </a:r>
            </a:p>
            <a:p>
              <a:r>
                <a:rPr lang="en-US" dirty="0"/>
                <a:t>AR(1) may be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87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3556C-E02D-4727-B9C9-83F07A0A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0" y="2023608"/>
            <a:ext cx="6828668" cy="3414332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42FB8C5-6DB1-442D-BBFD-86BBCA2F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288830"/>
            <a:ext cx="6760900" cy="1156196"/>
          </a:xfrm>
        </p:spPr>
        <p:txBody>
          <a:bodyPr>
            <a:normAutofit/>
          </a:bodyPr>
          <a:lstStyle/>
          <a:p>
            <a:r>
              <a:rPr lang="en-US" sz="2400" dirty="0"/>
              <a:t>Model recommended by </a:t>
            </a:r>
            <a:r>
              <a:rPr lang="en-US" sz="2200" dirty="0" err="1">
                <a:solidFill>
                  <a:srgbClr val="404040"/>
                </a:solidFill>
                <a:latin typeface="Lucida Console" panose="020B0609040504020204" pitchFamily="49" charset="0"/>
              </a:rPr>
              <a:t>auto.arima</a:t>
            </a:r>
            <a:r>
              <a:rPr lang="en-US" sz="2200" dirty="0">
                <a:solidFill>
                  <a:srgbClr val="404040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is ARIMA(1,1,0) with drift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9032F-A42D-4494-AF12-5990B4E594ED}"/>
              </a:ext>
            </a:extLst>
          </p:cNvPr>
          <p:cNvSpPr txBox="1"/>
          <p:nvPr/>
        </p:nvSpPr>
        <p:spPr>
          <a:xfrm>
            <a:off x="7237185" y="1288829"/>
            <a:ext cx="4717080" cy="4039567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Series: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fred_disposable_train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ARIMA(1,1,0) with drift 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Coefficients: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ar1    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-0.2489  142.5335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s.e.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0.0790   18.2321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sigma^2 estimated as 79132:  log likelihood=-1064.84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AIC=2135.67 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AICc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=2135.84   BIC=2144.73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z test of coefficients: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Estimate Std. Error z value  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(&gt;|z|)   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ar1    -0.248912   0.079026 -3.1497  0.001634 ** 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drift 142.533522  18.232105  7.8177 5.379e-15 ***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. codes:  0 ‘***’ 0.001 ‘**’ 0.01 ‘*’ 0.05 ‘.’ 0.1 ‘ ’ 1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95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Ljung</a:t>
            </a:r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-Box test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data:  Residuals from ARIMA(1,1,0) with drift</a:t>
            </a: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Q* = 6.4507, df = 6, p-value = 0.3746</a:t>
            </a:r>
          </a:p>
          <a:p>
            <a:endParaRPr lang="en-US" sz="95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950" dirty="0">
                <a:solidFill>
                  <a:schemeClr val="bg1"/>
                </a:solidFill>
                <a:latin typeface="Lucida Console" panose="020B0609040504020204" pitchFamily="49" charset="0"/>
              </a:rPr>
              <a:t>Model df: 2.   Total lags used: 8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AEFCA5-A03A-48E7-AC26-83F1A50303E2}"/>
              </a:ext>
            </a:extLst>
          </p:cNvPr>
          <p:cNvSpPr txBox="1">
            <a:spLocks/>
          </p:cNvSpPr>
          <p:nvPr/>
        </p:nvSpPr>
        <p:spPr>
          <a:xfrm>
            <a:off x="476284" y="5421094"/>
            <a:ext cx="11487115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400" dirty="0"/>
              <a:t>Histogram shows reasonable normality for bulk of data but evidence of nontrivial deviation from normality about lower tail</a:t>
            </a:r>
          </a:p>
          <a:p>
            <a:pPr>
              <a:lnSpc>
                <a:spcPct val="75000"/>
              </a:lnSpc>
            </a:pPr>
            <a:r>
              <a:rPr lang="en-US" sz="2400" dirty="0"/>
              <a:t>ACF looks like white noise and </a:t>
            </a:r>
            <a:r>
              <a:rPr lang="en-US" sz="2400" dirty="0" err="1"/>
              <a:t>Ljung</a:t>
            </a:r>
            <a:r>
              <a:rPr lang="en-US" sz="2400" dirty="0"/>
              <a:t>-Box test is NSS over 8 lags, indicating residuals are consistent with white noise</a:t>
            </a:r>
          </a:p>
        </p:txBody>
      </p:sp>
    </p:spTree>
    <p:extLst>
      <p:ext uri="{BB962C8B-B14F-4D97-AF65-F5344CB8AC3E}">
        <p14:creationId xmlns:p14="http://schemas.microsoft.com/office/powerpoint/2010/main" val="28815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8EA-9581-481E-9737-5FBEC7E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00D72E-5D2A-45E3-92B0-5EE0FD25C562}"/>
              </a:ext>
            </a:extLst>
          </p:cNvPr>
          <p:cNvGrpSpPr/>
          <p:nvPr/>
        </p:nvGrpSpPr>
        <p:grpSpPr>
          <a:xfrm>
            <a:off x="1290177" y="1288829"/>
            <a:ext cx="9561869" cy="3387913"/>
            <a:chOff x="1290177" y="1288829"/>
            <a:chExt cx="9561869" cy="3387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DB50A-7D96-4F37-B433-65E0221BD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0177" y="1288829"/>
              <a:ext cx="8469782" cy="3387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957F3D-B83B-43F5-9472-48F255AA7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689" t="11115" r="3863" b="80451"/>
            <a:stretch/>
          </p:blipFill>
          <p:spPr>
            <a:xfrm>
              <a:off x="9449968" y="2395751"/>
              <a:ext cx="1402078" cy="137160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27C6F7-1AC1-4BD5-BC22-F78B905F9AF8}"/>
                </a:ext>
              </a:extLst>
            </p:cNvPr>
            <p:cNvSpPr/>
            <p:nvPr/>
          </p:nvSpPr>
          <p:spPr>
            <a:xfrm>
              <a:off x="9119382" y="1650632"/>
              <a:ext cx="330586" cy="3347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ne arrow: Counter-clockwise curve">
              <a:extLst>
                <a:ext uri="{FF2B5EF4-FFF2-40B4-BE49-F238E27FC236}">
                  <a16:creationId xmlns:a16="http://schemas.microsoft.com/office/drawing/2014/main" id="{2C34CAB8-93C3-4E5F-AA31-E726F8E4A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54032" flipH="1">
              <a:off x="9355293" y="1615109"/>
              <a:ext cx="968980" cy="80713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F68A60-E295-4741-B25D-ACFF95DB6017}"/>
              </a:ext>
            </a:extLst>
          </p:cNvPr>
          <p:cNvSpPr txBox="1"/>
          <p:nvPr/>
        </p:nvSpPr>
        <p:spPr>
          <a:xfrm>
            <a:off x="5847644" y="5160612"/>
            <a:ext cx="5760208" cy="1015663"/>
          </a:xfrm>
          <a:prstGeom prst="rect">
            <a:avLst/>
          </a:prstGeom>
          <a:solidFill>
            <a:srgbClr val="40404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|Timepoint | Predicted Values| Actual Values| Percent Error|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|:---------|----------------:|-------------:|-------------:|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|Q1 2018   |          $43,165|       $43,430|         -0.61|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|Q2 2018   |          $43,309|       $43,549|         -0.55|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|Q3 2018   |          $43,451|       $43,718|         -0.61|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F97CE57-25E2-4643-9828-437258ED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4676742"/>
            <a:ext cx="5371359" cy="1977515"/>
          </a:xfrm>
        </p:spPr>
        <p:txBody>
          <a:bodyPr>
            <a:normAutofit/>
          </a:bodyPr>
          <a:lstStyle/>
          <a:p>
            <a:r>
              <a:rPr lang="en-US" sz="2400" dirty="0"/>
              <a:t>Predictions are quite good!</a:t>
            </a:r>
          </a:p>
          <a:p>
            <a:r>
              <a:rPr lang="en-US" sz="2400" dirty="0"/>
              <a:t>Error within 1% in all cases</a:t>
            </a:r>
          </a:p>
          <a:p>
            <a:r>
              <a:rPr lang="en-US" sz="2400" dirty="0"/>
              <a:t>Predictions are slightly lower than observed values</a:t>
            </a:r>
          </a:p>
        </p:txBody>
      </p:sp>
    </p:spTree>
    <p:extLst>
      <p:ext uri="{BB962C8B-B14F-4D97-AF65-F5344CB8AC3E}">
        <p14:creationId xmlns:p14="http://schemas.microsoft.com/office/powerpoint/2010/main" val="18395082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KMP_BlueGreen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1FC967"/>
      </a:hlink>
      <a:folHlink>
        <a:srgbClr val="12783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1251</TotalTime>
  <Words>1515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Console</vt:lpstr>
      <vt:lpstr>Metropolitan</vt:lpstr>
      <vt:lpstr>Disposable Income, Debt, and Savings: Q1 1980 – Q3 2018</vt:lpstr>
      <vt:lpstr>BACKGROUND</vt:lpstr>
      <vt:lpstr>OBJECTIVES</vt:lpstr>
      <vt:lpstr>THE DATA</vt:lpstr>
      <vt:lpstr>METHODS</vt:lpstr>
      <vt:lpstr>DISPOSABLE INCOME</vt:lpstr>
      <vt:lpstr>DATA EXPLORATION</vt:lpstr>
      <vt:lpstr>MODEL</vt:lpstr>
      <vt:lpstr>FORECASTS</vt:lpstr>
      <vt:lpstr>SAVINGS VS. DEBT</vt:lpstr>
      <vt:lpstr>DATA EXPLORATION</vt:lpstr>
      <vt:lpstr>SAVINGS PERIODOGRAM</vt:lpstr>
      <vt:lpstr>CROSS-CORRELATION</vt:lpstr>
      <vt:lpstr>MODEL</vt:lpstr>
      <vt:lpstr>FORECASTS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130</cp:revision>
  <dcterms:created xsi:type="dcterms:W3CDTF">2018-12-10T02:03:28Z</dcterms:created>
  <dcterms:modified xsi:type="dcterms:W3CDTF">2019-05-07T13:08:43Z</dcterms:modified>
</cp:coreProperties>
</file>