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87" r:id="rId7"/>
    <p:sldId id="272" r:id="rId8"/>
    <p:sldId id="289" r:id="rId9"/>
    <p:sldId id="290" r:id="rId10"/>
    <p:sldId id="288" r:id="rId11"/>
    <p:sldId id="286" r:id="rId12"/>
    <p:sldId id="267" r:id="rId13"/>
    <p:sldId id="268" r:id="rId14"/>
    <p:sldId id="279" r:id="rId15"/>
    <p:sldId id="280" r:id="rId16"/>
    <p:sldId id="281" r:id="rId17"/>
    <p:sldId id="26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F25"/>
    <a:srgbClr val="404040"/>
    <a:srgbClr val="545454"/>
    <a:srgbClr val="E0B0F6"/>
    <a:srgbClr val="E0B0D8"/>
    <a:srgbClr val="FAC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90" y="618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kmprioliPROF/MAT_8444_Final_Project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hha/household-spending.htm" TargetMode="External"/><Relationship Id="rId7" Type="http://schemas.openxmlformats.org/officeDocument/2006/relationships/hyperlink" Target="https://fred.stlouisfed.org/series/A229RX0Q048SBEA" TargetMode="External"/><Relationship Id="rId2" Type="http://schemas.openxmlformats.org/officeDocument/2006/relationships/hyperlink" Target="https://www.newyorkfed.org/medialibrary/interactives/householdcredit/data/pdf/HHDC_2018Q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d.stlouisfed.org/series/TDSP" TargetMode="External"/><Relationship Id="rId5" Type="http://schemas.openxmlformats.org/officeDocument/2006/relationships/hyperlink" Target="https://fred.stlouisfed.org/series/CPALTT01USM661S" TargetMode="External"/><Relationship Id="rId4" Type="http://schemas.openxmlformats.org/officeDocument/2006/relationships/hyperlink" Target="https://data.oecd.org/hha/household-saving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000" b="1" dirty="0"/>
              <a:t>Disposable Income, Debt, and Savings:</a:t>
            </a:r>
            <a:br>
              <a:rPr lang="en-US" sz="5000" b="1" dirty="0"/>
            </a:br>
            <a:r>
              <a:rPr lang="en-US" sz="5000" b="1" dirty="0"/>
              <a:t>Q1 1980 – Q3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SAVINGS VS. DEBT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28C7D-CC83-4F71-BECA-D8F31E3B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1371600"/>
            <a:ext cx="6014676" cy="4811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9D9E4E-4160-4849-AF35-02A5DC9E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371600"/>
            <a:ext cx="6014676" cy="48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230648"/>
            <a:ext cx="11213722" cy="2199903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General decrease in differenced savings as differenced debt increases</a:t>
            </a:r>
          </a:p>
          <a:p>
            <a:pPr lvl="1"/>
            <a:r>
              <a:rPr lang="en-US" dirty="0"/>
              <a:t>Nontrivial degree of spread is seen in the plotted points</a:t>
            </a:r>
          </a:p>
          <a:p>
            <a:r>
              <a:rPr lang="en-US" dirty="0"/>
              <a:t>Cross-correlation seen at lag h=-1</a:t>
            </a:r>
          </a:p>
          <a:p>
            <a:pPr lvl="1"/>
            <a:r>
              <a:rPr lang="en-US" dirty="0"/>
              <a:t>Small in magnitude</a:t>
            </a:r>
          </a:p>
          <a:p>
            <a:pPr lvl="1"/>
            <a:r>
              <a:rPr lang="en-US" dirty="0"/>
              <a:t>Suggests that differenced debt at h=-1 may only be weakly predictive of differenced savings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7F3CB-E2DC-4671-9EAB-D86A48E1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04" y="1243496"/>
            <a:ext cx="6915992" cy="27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051-138B-4DB9-9ABB-C3BBE793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17BFE-98B3-41BF-AE7C-E6B268B9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https://github.com/kmprioliPROF/MAT_8444_Final_Project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6E4C-802E-4A66-9D8D-66B5034B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55" y="3429000"/>
            <a:ext cx="2803890" cy="2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New York Center for Microeconomic Data.  2019.  “Quarterly Report on Household Debt and Credit:  2018 Q4.” </a:t>
            </a:r>
            <a:r>
              <a:rPr lang="en-US" sz="1600" dirty="0">
                <a:hlinkClick r:id="rId2"/>
              </a:rPr>
              <a:t>https://www.newyorkfed.org/medialibrary/interactives/householdcredit/data/pdf//HHDC_2018Q4.pdf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Spending.” </a:t>
            </a:r>
            <a:r>
              <a:rPr lang="en-US" sz="1600" dirty="0">
                <a:hlinkClick r:id="rId3"/>
              </a:rPr>
              <a:t>https://data.oecd.org/hha/household-spending.htm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Savings.” </a:t>
            </a:r>
            <a:r>
              <a:rPr lang="en-US" sz="1600" dirty="0">
                <a:hlinkClick r:id="rId4"/>
              </a:rPr>
              <a:t>https://data.oecd.org/hha/household-savings.htm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2016.  “Consumer Price Index:  Total All Items for the United States.” </a:t>
            </a:r>
            <a:r>
              <a:rPr lang="en-US" sz="1600" dirty="0">
                <a:hlinkClick r:id="rId5"/>
              </a:rPr>
              <a:t>https://fred.stlouisfed.org/series/CPALTT01USM661S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“Household Debt Service Payments as a Percent of Disposable Personal Income.” </a:t>
            </a:r>
            <a:r>
              <a:rPr lang="en-US" sz="1600" dirty="0">
                <a:hlinkClick r:id="rId6"/>
              </a:rPr>
              <a:t>https://fred.stlouisfed.org/series/TDSP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</a:t>
            </a:r>
            <a:r>
              <a:rPr lang="it-IT" sz="1600" dirty="0"/>
              <a:t>Real Disposable Personal Income – Per Capita.</a:t>
            </a:r>
            <a:r>
              <a:rPr lang="en-US" sz="1600" dirty="0"/>
              <a:t>” </a:t>
            </a:r>
            <a:r>
              <a:rPr lang="en-US" sz="1600" dirty="0">
                <a:hlinkClick r:id="rId7"/>
              </a:rPr>
              <a:t>https://fred.stlouisfed.org/series/A229RX0Q048SBEA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“Personal Saving as a Percent of Disposable Personal Income.” https://fred.stlouisfed.org/series/A072RC1Q156SBEA.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Americans are on average spending more and saving less over the past decade.</a:t>
            </a:r>
          </a:p>
          <a:p>
            <a:pPr lvl="1"/>
            <a:r>
              <a:rPr lang="en-US" dirty="0"/>
              <a:t>As of the fourth quarter 2018, total household debt in the United States has hit a ten-year high at $869B.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As debt increases, so does household spending, up from $9.7M in 2008 to $12.9M in 2017.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Total household savings is on the decline, decreasing from 9.1% in 2012 to 6.9% in 2017.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Wages have increased modestly during this time, and appears largely attributable to inflation.</a:t>
            </a:r>
            <a:r>
              <a:rPr lang="en-US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US household real per-capita disposable income, debt service payments, and personal savings over time</a:t>
            </a:r>
          </a:p>
          <a:p>
            <a:r>
              <a:rPr lang="en-US" dirty="0"/>
              <a:t>Understand trends in personal disposable income</a:t>
            </a:r>
          </a:p>
          <a:p>
            <a:r>
              <a:rPr lang="en-US" dirty="0"/>
              <a:t>Determine whether savings can accurately be predicted from debt</a:t>
            </a:r>
          </a:p>
          <a:p>
            <a:r>
              <a:rPr lang="en-US" dirty="0"/>
              <a:t>Use </a:t>
            </a:r>
            <a:r>
              <a:rPr lang="en-US" dirty="0" err="1"/>
              <a:t>tidyverse</a:t>
            </a:r>
            <a:r>
              <a:rPr lang="en-US" dirty="0"/>
              <a:t>-friendly tooling where possible (e.g., </a:t>
            </a:r>
            <a:r>
              <a:rPr lang="en-US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package)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421514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  <a:p>
            <a:r>
              <a:rPr lang="en-US" dirty="0"/>
              <a:t>All subset to common time horizon (Q1 1980 through Q3 2018)</a:t>
            </a:r>
          </a:p>
          <a:p>
            <a:pPr lvl="1"/>
            <a:r>
              <a:rPr lang="en-US" dirty="0"/>
              <a:t>155 observations in each TS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Disposable income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Savings vs. debt</a:t>
            </a:r>
          </a:p>
          <a:p>
            <a:r>
              <a:rPr lang="en-US" dirty="0"/>
              <a:t>Stages to each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ggtsdisplay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1371600" lvl="2"/>
            <a:r>
              <a:rPr lang="en-US" dirty="0"/>
              <a:t>Decomposition</a:t>
            </a:r>
          </a:p>
          <a:p>
            <a:pPr marL="1371600" lvl="2"/>
            <a:r>
              <a:rPr lang="en-US" dirty="0"/>
              <a:t>CCF</a:t>
            </a:r>
          </a:p>
          <a:p>
            <a:pPr marL="1371600" lvl="2"/>
            <a:r>
              <a:rPr lang="en-US" dirty="0"/>
              <a:t>Scaled periodogram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the data through Q3 2017</a:t>
            </a:r>
          </a:p>
          <a:p>
            <a:pPr marL="137795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Arima()</a:t>
            </a:r>
            <a:r>
              <a:rPr lang="en-US" dirty="0"/>
              <a:t>,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checkresiduals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, and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coeftest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predictions for Q1 2018 – Q3 2018 and check against known values</a:t>
            </a:r>
          </a:p>
          <a:p>
            <a:pPr marL="1377950" lvl="2"/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DISPOSABLE INCOME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77358-81EB-4D1E-82A9-FEF4B29E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746" y="1371600"/>
            <a:ext cx="6013191" cy="48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523922" y="1288829"/>
            <a:ext cx="4439478" cy="3970318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fred_disposable_train</a:t>
            </a:r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ARIMA(1,1,0) with drift </a:t>
            </a:r>
          </a:p>
          <a:p>
            <a:endParaRPr lang="en-US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drift</a:t>
            </a: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-0.2489  142.5335</a:t>
            </a:r>
          </a:p>
          <a:p>
            <a:r>
              <a:rPr lang="en-US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0.0790   18.2321</a:t>
            </a:r>
          </a:p>
          <a:p>
            <a:endParaRPr lang="en-US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79132:  log likelihood=-1064.84</a:t>
            </a: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AIC=2135.67   </a:t>
            </a:r>
            <a:r>
              <a:rPr lang="en-US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=2135.84   BIC=2144.73</a:t>
            </a:r>
          </a:p>
          <a:p>
            <a:endParaRPr lang="en-US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Estimate Std. Error z value  </a:t>
            </a:r>
            <a:r>
              <a:rPr lang="en-US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ar1    -0.248912   0.079026 -3.1497  0.001634 ** </a:t>
            </a: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drift 142.533522  18.232105  7.8177 5.379e-15 ***</a:t>
            </a: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ARIMA(1,1,0) with drift</a:t>
            </a: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Q* = 6.4507, df = 6, p-value = 0.3746</a:t>
            </a:r>
          </a:p>
          <a:p>
            <a:endParaRPr lang="en-US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3556C-E02D-4727-B9C9-83F07A0A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" y="1288829"/>
            <a:ext cx="6761282" cy="3380641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6760900" cy="1977515"/>
          </a:xfrm>
        </p:spPr>
        <p:txBody>
          <a:bodyPr>
            <a:normAutofit/>
          </a:bodyPr>
          <a:lstStyle/>
          <a:p>
            <a:r>
              <a:rPr lang="en-US" sz="2400" dirty="0"/>
              <a:t>ACF looks like white noise</a:t>
            </a:r>
          </a:p>
          <a:p>
            <a:r>
              <a:rPr lang="en-US" sz="2400" dirty="0"/>
              <a:t>Histogram shows reasonable normality for bulk of data but evidence of some nonnormality about tails</a:t>
            </a:r>
          </a:p>
          <a:p>
            <a:r>
              <a:rPr lang="en-US" sz="2400" dirty="0" err="1"/>
              <a:t>Ljung</a:t>
            </a:r>
            <a:r>
              <a:rPr lang="en-US" sz="2400" dirty="0"/>
              <a:t>-Box test is NSS</a:t>
            </a:r>
          </a:p>
        </p:txBody>
      </p:sp>
    </p:spTree>
    <p:extLst>
      <p:ext uri="{BB962C8B-B14F-4D97-AF65-F5344CB8AC3E}">
        <p14:creationId xmlns:p14="http://schemas.microsoft.com/office/powerpoint/2010/main" val="28815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9E4D7F-557D-4C73-B161-19B84CD572DA}"/>
              </a:ext>
            </a:extLst>
          </p:cNvPr>
          <p:cNvGrpSpPr/>
          <p:nvPr/>
        </p:nvGrpSpPr>
        <p:grpSpPr>
          <a:xfrm>
            <a:off x="1290176" y="1288829"/>
            <a:ext cx="9611647" cy="3387913"/>
            <a:chOff x="475903" y="1288829"/>
            <a:chExt cx="10503025" cy="37021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DB50A-7D96-4F37-B433-65E0221BD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903" y="1288829"/>
              <a:ext cx="9255266" cy="370210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957F3D-B83B-43F5-9472-48F255AA7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135" t="10906" r="3556" b="78383"/>
            <a:stretch/>
          </p:blipFill>
          <p:spPr>
            <a:xfrm>
              <a:off x="9206573" y="2547866"/>
              <a:ext cx="1772355" cy="1762268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27C6F7-1AC1-4BD5-BC22-F78B905F9AF8}"/>
                </a:ext>
              </a:extLst>
            </p:cNvPr>
            <p:cNvSpPr/>
            <p:nvPr/>
          </p:nvSpPr>
          <p:spPr>
            <a:xfrm>
              <a:off x="9031185" y="1684185"/>
              <a:ext cx="361244" cy="36576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2C34CAB8-93C3-4E5F-AA31-E726F8E4A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7054032" flipH="1">
              <a:off x="9288974" y="1645368"/>
              <a:ext cx="1058843" cy="88198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5847644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$43,165|       $43,430|         -0.61|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$43,309|       $43,549|         -0.55|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$43,451|       $43,718|         -0.61|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371359" cy="19775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Predictions are quite good!</a:t>
            </a:r>
          </a:p>
          <a:p>
            <a:r>
              <a:rPr lang="en-US" sz="2400" dirty="0"/>
              <a:t>Percent error within 1% of observed values in all cases</a:t>
            </a:r>
          </a:p>
          <a:p>
            <a:r>
              <a:rPr lang="en-US" sz="2400" dirty="0"/>
              <a:t>Predictions are slightly lower than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1839508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1042</TotalTime>
  <Words>835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Lucida Console</vt:lpstr>
      <vt:lpstr>Metropolitan</vt:lpstr>
      <vt:lpstr>Disposable Income, Debt, and Savings: Q1 1980 – Q3 2018</vt:lpstr>
      <vt:lpstr>BACKGROUND</vt:lpstr>
      <vt:lpstr>OBJECTIVES</vt:lpstr>
      <vt:lpstr>THE DATA</vt:lpstr>
      <vt:lpstr>METHODS</vt:lpstr>
      <vt:lpstr>DISPOSABLE INCOME</vt:lpstr>
      <vt:lpstr>DATA EXPLORATION</vt:lpstr>
      <vt:lpstr>MODEL</vt:lpstr>
      <vt:lpstr>FORECASTS</vt:lpstr>
      <vt:lpstr>SAVINGS VS. DEBT</vt:lpstr>
      <vt:lpstr>DATA EXPLORATION</vt:lpstr>
      <vt:lpstr>CROSS-CORRELATION</vt:lpstr>
      <vt:lpstr>HEADING</vt:lpstr>
      <vt:lpstr>DISCUSSION</vt:lpstr>
      <vt:lpstr>LIMITATIONS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107</cp:revision>
  <dcterms:created xsi:type="dcterms:W3CDTF">2018-12-10T02:03:28Z</dcterms:created>
  <dcterms:modified xsi:type="dcterms:W3CDTF">2019-05-05T23:10:06Z</dcterms:modified>
</cp:coreProperties>
</file>