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404040"/>
    <a:srgbClr val="A0E2BE"/>
    <a:srgbClr val="FAC968"/>
    <a:srgbClr val="6B9F25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6" y="372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Relationship Id="rId9" Type="http://schemas.openxmlformats.org/officeDocument/2006/relationships/hyperlink" Target="https://fred.stlouisfed.org/series/A072RC1Q156SBE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05088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Model was fit with lagged debt to predict savings (</a:t>
            </a:r>
            <a:r>
              <a:rPr lang="en-US" sz="2200" i="1" dirty="0"/>
              <a:t>h</a:t>
            </a:r>
            <a:r>
              <a:rPr lang="en-US" sz="2200" dirty="0"/>
              <a:t>=-1)</a:t>
            </a:r>
          </a:p>
          <a:p>
            <a:r>
              <a:rPr lang="en-US" sz="2200" dirty="0"/>
              <a:t>Recommended model was ARIMA(2,1,1) with drift</a:t>
            </a:r>
          </a:p>
          <a:p>
            <a:pPr lvl="1"/>
            <a:r>
              <a:rPr lang="en-US" sz="1800" dirty="0"/>
              <a:t>Includes the needed differencing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850047"/>
            <a:ext cx="4726605" cy="4478149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ARIMA(2,1,1)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ar1     ar2      ma1    drift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0.3977  0.2882  -0.9324  -0.0327  -1.0207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0.0971  0.0904   0.0507   0.0139   0.2683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0.5494:  log likelihood=-165.7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AIC=343.39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=343.98   BIC=361.46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0.397680   0.097130   4.0943 4.235e-05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ar2    0.288219   0.090370   3.1893 0.0014261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ma1   -0.932420   0.050732 -18.3792 &lt; 2.2e-16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-0.032696   0.013879  -2.3557 0.0184876 *  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-1.020721   0.268268  -3.8049 0.0001419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ARIMA(2,1,1)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5.434, df = 3, p-value = 0.1426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5.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611594"/>
            <a:ext cx="11487115" cy="105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Histogram shows reasonable normality for bulk of data with slight deviation from normality at tails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ACF looks like white noise and </a:t>
            </a:r>
            <a:r>
              <a:rPr lang="en-US" sz="2000" dirty="0" err="1"/>
              <a:t>Ljung</a:t>
            </a:r>
            <a:r>
              <a:rPr lang="en-US" sz="2000" dirty="0"/>
              <a:t>-Box test is NSS over 8 lags, thus residuals are consistent with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42042-5F8E-450B-895D-223F150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50068"/>
            <a:ext cx="6502352" cy="3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8" y="1288829"/>
            <a:ext cx="8469780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08" t="49910" r="3902" b="40653"/>
          <a:stretch/>
        </p:blipFill>
        <p:spPr>
          <a:xfrm>
            <a:off x="10213461" y="3024873"/>
            <a:ext cx="1376721" cy="1371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|Q4 2017   |             6.78|           7.2|         -5.83|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6.77|           6.7|          1.04|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6.77|           6.3|          7.46|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Predictions are acceptable but not great, consistent with expectations per CCF plot</a:t>
            </a:r>
          </a:p>
          <a:p>
            <a:r>
              <a:rPr lang="en-US" sz="2400" dirty="0"/>
              <a:t>Error ranges from ~1% to ~7.5% in magnitude</a:t>
            </a:r>
          </a:p>
          <a:p>
            <a:r>
              <a:rPr lang="en-US" sz="2400" dirty="0"/>
              <a:t>Observed values are within 95% PI</a:t>
            </a:r>
          </a:p>
          <a:p>
            <a:r>
              <a:rPr lang="en-US" sz="2400" dirty="0"/>
              <a:t>Local volatility results in poorer predictions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reasonably well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solidFill>
                  <a:srgbClr val="1FC967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nicely with established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</a:t>
            </a:r>
            <a:r>
              <a:rPr lang="en-US" sz="1600" dirty="0">
                <a:hlinkClick r:id="rId9"/>
              </a:rPr>
              <a:t>https://fred.stlouisfed.org/series/A072RC1Q156SBEA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only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1FC967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are already seasonally adjusted</a:t>
            </a:r>
          </a:p>
          <a:p>
            <a:r>
              <a:rPr lang="en-US" dirty="0"/>
              <a:t>All three TS were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>
                <a:latin typeface="Lucida Console" panose="020B0609040504020204" pitchFamily="49" charset="0"/>
              </a:rPr>
              <a:t>​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1371600" lvl="2"/>
            <a:r>
              <a:rPr lang="en-US" dirty="0"/>
              <a:t>CCF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leaving out last 3 observations</a:t>
            </a:r>
          </a:p>
          <a:p>
            <a:pPr marL="1377950" lvl="2"/>
            <a:r>
              <a:rPr lang="en-US" dirty="0">
                <a:latin typeface="Lucida Console" panose="020B0609040504020204" pitchFamily="49" charset="0"/>
              </a:rPr>
              <a:t>​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lmtest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last 3 observations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​</a:t>
            </a:r>
            <a:r>
              <a:rPr lang="en-US" dirty="0">
                <a:solidFill>
                  <a:srgbClr val="1FC967"/>
                </a:solidFill>
                <a:latin typeface="Lucida Console" panose="020B0609040504020204" pitchFamily="49" charset="0"/>
              </a:rPr>
              <a:t>forecast()</a:t>
            </a:r>
            <a:endParaRPr lang="en-US" dirty="0">
              <a:solidFill>
                <a:srgbClr val="1FC9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137754"/>
            <a:ext cx="4717080" cy="418576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36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561869" cy="3387913"/>
            <a:chOff x="1290177" y="1288829"/>
            <a:chExt cx="9561869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449968" y="2395751"/>
              <a:ext cx="1402078" cy="13716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1347</TotalTime>
  <Words>1537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137</cp:revision>
  <dcterms:created xsi:type="dcterms:W3CDTF">2018-12-10T02:03:28Z</dcterms:created>
  <dcterms:modified xsi:type="dcterms:W3CDTF">2019-05-08T01:24:38Z</dcterms:modified>
</cp:coreProperties>
</file>