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2" r:id="rId7"/>
    <p:sldId id="286" r:id="rId8"/>
    <p:sldId id="285" r:id="rId9"/>
    <p:sldId id="267" r:id="rId10"/>
    <p:sldId id="268" r:id="rId11"/>
    <p:sldId id="277" r:id="rId12"/>
    <p:sldId id="279" r:id="rId13"/>
    <p:sldId id="280" r:id="rId14"/>
    <p:sldId id="281" r:id="rId15"/>
    <p:sldId id="26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404040"/>
    <a:srgbClr val="E0B0F6"/>
    <a:srgbClr val="E0B0D8"/>
    <a:srgbClr val="FAC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77" y="384"/>
      </p:cViewPr>
      <p:guideLst>
        <p:guide pos="7536"/>
        <p:guide orient="horz" pos="42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prioliPROF/MAT_8444_Final_Proj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sz="5000" b="1" dirty="0"/>
              <a:t>Comparing World Quality of Life Measures:  Nonparametric vs. Parametric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8444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May 08,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3051-138B-4DB9-9ABB-C3BBE793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PERFORMED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17BFE-98B3-41BF-AE7C-E6B268B9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C1D-A60F-47D9-82DB-79EDD0A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0387-F220-4361-AD1C-FE49784D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Text and code block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EC9F-2322-44D6-BB54-A567E4AA8A51}"/>
              </a:ext>
            </a:extLst>
          </p:cNvPr>
          <p:cNvSpPr txBox="1"/>
          <p:nvPr/>
        </p:nvSpPr>
        <p:spPr>
          <a:xfrm>
            <a:off x="1131359" y="2661083"/>
            <a:ext cx="6402328" cy="3785652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length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1000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set.seed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19811221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 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 </a:t>
            </a:r>
            <a:r>
              <a:rPr lang="en-US" sz="1200" dirty="0">
                <a:solidFill>
                  <a:srgbClr val="E0B0F6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nBS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sample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alldata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HDIindex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n, replace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TRUE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bs,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mean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bsHDIindex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tibble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        width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numeric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0.025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2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] 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round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quantile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BSout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BSmean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0.975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, digits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Lucida Console" panose="020B0609040504020204" pitchFamily="49" charset="0"/>
              </a:rPr>
              <a:t>4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width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CI_high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r>
              <a:rPr lang="en-US" sz="1200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CI_low</a:t>
            </a:r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analysis1_nonpara </a:t>
            </a:r>
            <a:r>
              <a:rPr lang="en-US" sz="1200" dirty="0">
                <a:solidFill>
                  <a:schemeClr val="accent1"/>
                </a:solidFill>
                <a:latin typeface="Lucida Console" panose="020B0609040504020204" pitchFamily="49" charset="0"/>
              </a:rPr>
              <a:t>&lt;-</a:t>
            </a:r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meanCI_BS</a:t>
            </a:r>
            <a:endParaRPr lang="en-US" sz="1200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2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A79D9-412F-4576-9BAE-F7D7E663F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3" t="9896" r="9941" b="9881"/>
          <a:stretch/>
        </p:blipFill>
        <p:spPr>
          <a:xfrm>
            <a:off x="4631809" y="3429000"/>
            <a:ext cx="2901876" cy="2884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https://github.com/kmprioliPROF/MAT_8444_Final_Project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Helliwell, John F., Richard Layard, and Jeffrey D. Sachs. 2018. “World Happiness Report.” http://worldhappiness.report/ed/2018/.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James, Gareth, Daniela Witten, Trevor Hastie, and Robert </a:t>
            </a:r>
            <a:r>
              <a:rPr lang="en-US" sz="1600" dirty="0" err="1"/>
              <a:t>Tibshirani</a:t>
            </a:r>
            <a:r>
              <a:rPr lang="en-US" sz="1600" dirty="0"/>
              <a:t>. 2013. “An Introduction to Statistical Learning.” Springer. https://www-bcf.usc.edu/~gareth/ISL/.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Murphy, Sherry L., </a:t>
            </a:r>
            <a:r>
              <a:rPr lang="en-US" sz="1600" dirty="0" err="1"/>
              <a:t>Jiaquan</a:t>
            </a:r>
            <a:r>
              <a:rPr lang="en-US" sz="1600" dirty="0"/>
              <a:t> Xu, Kenneth D. </a:t>
            </a:r>
            <a:r>
              <a:rPr lang="en-US" sz="1600" dirty="0" err="1"/>
              <a:t>Kochanek</a:t>
            </a:r>
            <a:r>
              <a:rPr lang="en-US" sz="1600" dirty="0"/>
              <a:t>, and Elizabeth Arias. 2018. “Mortality in the United States, 2017. NCHS Data Brief, No 328.” National Center for Health Statistics. https://www.cdc.gov/nchs/products/databriefs/db328.htm.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Prioli, Katherine M. 2018. “MAT_8790_Final_Project.” https://github.com/kmprioliPROF/MAT_8790_Final_Project.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Social Progress Imperative. 2018. “Social Progress Index.” https://www.socialprogress.org/?tab=4.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United Nations Development </a:t>
            </a:r>
            <a:r>
              <a:rPr lang="en-US" sz="1600" dirty="0" err="1"/>
              <a:t>Programme</a:t>
            </a:r>
            <a:r>
              <a:rPr lang="en-US" sz="1600" dirty="0"/>
              <a:t>. 2018. “Human Development Index.” http://hdr.undp.org/en/data.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The World Bank. 2018. “Gross Domestic Product.” https://data.worldbank.org/indicator/ny.gdp.mktp.cd?view=map&amp;year_high_desc=true.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Economic Forum. 2016. “Gender Equality.” http://reports.weforum.org/global-gender-gap-report-2016/rankings/.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2018a. “Life Expectancy.” http://apps.who.int/gho/data/view.main.SDG2016LEXv?lang=en.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World Health Organization. 2018b. “Probability of Dying Per 1000 Live Births.” http://apps.who.int/gho/data/view.main.182?lang=en.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stages to the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/>
              <a:t>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753291"/>
              </p:ext>
            </p:extLst>
          </p:nvPr>
        </p:nvGraphicFramePr>
        <p:xfrm>
          <a:off x="476249" y="1362456"/>
          <a:ext cx="1094973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fred_disposable</a:t>
                      </a:r>
                      <a:endParaRPr lang="en-US" sz="20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Per-capita disposable income, adjusted for inflation in chained $US 2012, seasonally adjusted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fred_debt</a:t>
                      </a:r>
                      <a:endParaRPr lang="en-US" sz="20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Household debt service payments as a percent of disposable personal income, seasonally adjusted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545454"/>
                          </a:solidFill>
                          <a:latin typeface="Lucida Console" panose="020B0609040504020204" pitchFamily="49" charset="0"/>
                        </a:rPr>
                        <a:t>fred_savings</a:t>
                      </a:r>
                      <a:endParaRPr lang="en-US" sz="2000" b="0" dirty="0">
                        <a:solidFill>
                          <a:srgbClr val="545454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Personal saving as a percentage of disposable personal income, seasonally adjusted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were obtained from the Federal Reserve Bank of St. Louis</a:t>
            </a:r>
          </a:p>
          <a:p>
            <a:r>
              <a:rPr lang="en-US" dirty="0"/>
              <a:t>All share a common year of valuation ($US 2012)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via </a:t>
            </a:r>
            <a:r>
              <a:rPr lang="en-US" sz="3600" dirty="0" err="1">
                <a:latin typeface="Lucida Console" panose="020B0609040504020204" pitchFamily="49" charset="0"/>
              </a:rPr>
              <a:t>autoplot</a:t>
            </a:r>
            <a:r>
              <a:rPr lang="en-US" sz="3600" dirty="0">
                <a:latin typeface="Lucida Console" panose="020B0609040504020204" pitchFamily="49" charset="0"/>
              </a:rPr>
              <a:t>()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77358-81EB-4D1E-82A9-FEF4B29E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9" y="1371600"/>
            <a:ext cx="6013191" cy="4810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3D606-BDD8-429B-812B-250B9CE9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764" y="1371600"/>
            <a:ext cx="6014676" cy="48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via </a:t>
            </a:r>
            <a:r>
              <a:rPr lang="en-US" sz="3600" dirty="0" err="1">
                <a:latin typeface="Lucida Console" panose="020B0609040504020204" pitchFamily="49" charset="0"/>
              </a:rPr>
              <a:t>autoplot</a:t>
            </a:r>
            <a:r>
              <a:rPr lang="en-US" sz="3600" dirty="0">
                <a:latin typeface="Lucida Console" panose="020B0609040504020204" pitchFamily="49" charset="0"/>
              </a:rPr>
              <a:t>()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28C7D-CC83-4F71-BECA-D8F31E3B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62" y="1371600"/>
            <a:ext cx="6014676" cy="48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via </a:t>
            </a:r>
            <a:r>
              <a:rPr lang="en-US" sz="3600" dirty="0" err="1">
                <a:latin typeface="Lucida Console" panose="020B0609040504020204" pitchFamily="49" charset="0"/>
              </a:rPr>
              <a:t>autoplot</a:t>
            </a:r>
            <a:r>
              <a:rPr lang="en-US" sz="3600" dirty="0">
                <a:latin typeface="Lucida Console" panose="020B0609040504020204" pitchFamily="49" charset="0"/>
              </a:rPr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536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C459E9-3852-4643-80AB-ABADDA62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491140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854</TotalTime>
  <Words>670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Lucida Console</vt:lpstr>
      <vt:lpstr>Metropolitan</vt:lpstr>
      <vt:lpstr>Comparing World Quality of Life Measures:  Nonparametric vs. Parametric Approaches</vt:lpstr>
      <vt:lpstr>BACKGROUND</vt:lpstr>
      <vt:lpstr>OBJECTIVE</vt:lpstr>
      <vt:lpstr>METHODS</vt:lpstr>
      <vt:lpstr>THE DATA</vt:lpstr>
      <vt:lpstr>DATA EXPLORATION via autoplot()</vt:lpstr>
      <vt:lpstr>DATA EXPLORATION via autoplot()</vt:lpstr>
      <vt:lpstr>DATA EXPLORATION via autoplot()</vt:lpstr>
      <vt:lpstr>CROSS-CORRELATIONS</vt:lpstr>
      <vt:lpstr>ANALYSES PERFORMED</vt:lpstr>
      <vt:lpstr>HEADING</vt:lpstr>
      <vt:lpstr>DISCUSSION</vt:lpstr>
      <vt:lpstr>LIMITATIONS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87</cp:revision>
  <dcterms:created xsi:type="dcterms:W3CDTF">2018-12-10T02:03:28Z</dcterms:created>
  <dcterms:modified xsi:type="dcterms:W3CDTF">2019-04-27T21:14:21Z</dcterms:modified>
</cp:coreProperties>
</file>