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5"/>
  </p:notesMasterIdLst>
  <p:sldIdLst>
    <p:sldId id="256" r:id="rId2"/>
    <p:sldId id="257" r:id="rId3"/>
    <p:sldId id="258" r:id="rId4"/>
    <p:sldId id="259" r:id="rId5"/>
    <p:sldId id="260" r:id="rId6"/>
    <p:sldId id="272" r:id="rId7"/>
    <p:sldId id="273" r:id="rId8"/>
    <p:sldId id="274" r:id="rId9"/>
    <p:sldId id="267" r:id="rId10"/>
    <p:sldId id="268" r:id="rId11"/>
    <p:sldId id="277" r:id="rId12"/>
    <p:sldId id="276" r:id="rId13"/>
    <p:sldId id="275" r:id="rId14"/>
    <p:sldId id="265" r:id="rId15"/>
    <p:sldId id="270" r:id="rId16"/>
    <p:sldId id="271" r:id="rId17"/>
    <p:sldId id="279" r:id="rId18"/>
    <p:sldId id="278" r:id="rId19"/>
    <p:sldId id="264" r:id="rId20"/>
    <p:sldId id="280" r:id="rId21"/>
    <p:sldId id="281" r:id="rId22"/>
    <p:sldId id="261" r:id="rId23"/>
    <p:sldId id="26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536" userDrawn="1">
          <p15:clr>
            <a:srgbClr val="A4A3A4"/>
          </p15:clr>
        </p15:guide>
        <p15:guide id="3" orient="horz" pos="4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454"/>
    <a:srgbClr val="FAC968"/>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96" d="100"/>
          <a:sy n="96" d="100"/>
        </p:scale>
        <p:origin x="90" y="618"/>
      </p:cViewPr>
      <p:guideLst>
        <p:guide pos="7536"/>
        <p:guide orient="horz" pos="4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169DE-67F4-4753-9B1C-F1A309C78068}" type="datetimeFigureOut">
              <a:rPr lang="en-US" smtClean="0"/>
              <a:t>12/13/2018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DFAE6-A768-4BB7-B8BD-1839A89597C4}" type="slidenum">
              <a:rPr lang="en-US" smtClean="0"/>
              <a:t>‹#›</a:t>
            </a:fld>
            <a:endParaRPr lang="en-US"/>
          </a:p>
        </p:txBody>
      </p:sp>
    </p:spTree>
    <p:extLst>
      <p:ext uri="{BB962C8B-B14F-4D97-AF65-F5344CB8AC3E}">
        <p14:creationId xmlns:p14="http://schemas.microsoft.com/office/powerpoint/2010/main" val="290342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647BC4-379F-449B-8ACB-1D0356C51E22}" type="datetimeFigureOut">
              <a:rPr lang="en-US" smtClean="0"/>
              <a:t>12/13/2018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276402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47BC4-379F-449B-8ACB-1D0356C51E22}"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164466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47BC4-379F-449B-8ACB-1D0356C51E22}"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368966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marL="685800" indent="-228600">
              <a:buSzPct val="80000"/>
              <a:buFont typeface="Courier New" panose="02070309020205020404" pitchFamily="49" charset="0"/>
              <a:buChar char="o"/>
              <a:defRPr/>
            </a:lvl2pPr>
            <a:lvl3pPr marL="1143000" indent="-228600">
              <a:defRPr/>
            </a:lvl3pPr>
            <a:lvl4pPr marL="1600200" indent="-228600">
              <a:buSzPct val="80000"/>
              <a:buFont typeface="Courier New" panose="02070309020205020404" pitchFamily="49" charset="0"/>
              <a:buChar char="o"/>
              <a:defRPr/>
            </a:lvl4pPr>
            <a:lvl5pPr marL="2057400" indent="-228600">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647BC4-379F-449B-8ACB-1D0356C51E22}"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89081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647BC4-379F-449B-8ACB-1D0356C51E22}"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23682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647BC4-379F-449B-8ACB-1D0356C51E22}"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60118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647BC4-379F-449B-8ACB-1D0356C51E22}" type="datetimeFigureOut">
              <a:rPr lang="en-US" smtClean="0"/>
              <a:t>12/13/2018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401577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647BC4-379F-449B-8ACB-1D0356C51E22}" type="datetimeFigureOut">
              <a:rPr lang="en-US" smtClean="0"/>
              <a:t>12/13/2018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87519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47BC4-379F-449B-8ACB-1D0356C51E22}" type="datetimeFigureOut">
              <a:rPr lang="en-US" smtClean="0"/>
              <a:t>12/13/2018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402355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CF647BC4-379F-449B-8ACB-1D0356C51E22}"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40820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F647BC4-379F-449B-8ACB-1D0356C51E22}" type="datetimeFigureOut">
              <a:rPr lang="en-US" smtClean="0"/>
              <a:t>12/13/2018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27726243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03" y="411265"/>
            <a:ext cx="11213722" cy="8775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76285" y="1358791"/>
            <a:ext cx="11213722" cy="49114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5903"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F647BC4-379F-449B-8ACB-1D0356C51E22}" type="datetimeFigureOut">
              <a:rPr lang="en-US" smtClean="0"/>
              <a:pPr/>
              <a:t>12/13/2018</a:t>
            </a:fld>
            <a:endParaRPr lang="en-US"/>
          </a:p>
        </p:txBody>
      </p:sp>
      <p:sp>
        <p:nvSpPr>
          <p:cNvPr id="5" name="Footer Placeholder 4"/>
          <p:cNvSpPr>
            <a:spLocks noGrp="1"/>
          </p:cNvSpPr>
          <p:nvPr>
            <p:ph type="ftr" sz="quarter" idx="3"/>
          </p:nvPr>
        </p:nvSpPr>
        <p:spPr>
          <a:xfrm>
            <a:off x="475903"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545" y="6412447"/>
            <a:ext cx="2926080" cy="341530"/>
          </a:xfrm>
          <a:prstGeom prst="rect">
            <a:avLst/>
          </a:prstGeom>
        </p:spPr>
        <p:txBody>
          <a:bodyPr vert="horz" lIns="91440" tIns="45720" rIns="91440" bIns="45720" rtlCol="0" anchor="t" anchorCtr="0"/>
          <a:lstStyle>
            <a:lvl1pPr algn="r">
              <a:defRPr sz="1400" b="0">
                <a:ln>
                  <a:noFill/>
                </a:ln>
                <a:solidFill>
                  <a:schemeClr val="tx1">
                    <a:alpha val="25000"/>
                  </a:schemeClr>
                </a:solidFill>
                <a:latin typeface="+mj-lt"/>
              </a:defRPr>
            </a:lvl1pPr>
          </a:lstStyle>
          <a:p>
            <a:fld id="{8875EEAF-38D1-4135-8E4B-7E6204903928}" type="slidenum">
              <a:rPr lang="en-US" smtClean="0"/>
              <a:pPr/>
              <a:t>‹#›</a:t>
            </a:fld>
            <a:endParaRPr lang="en-US"/>
          </a:p>
        </p:txBody>
      </p:sp>
    </p:spTree>
    <p:extLst>
      <p:ext uri="{BB962C8B-B14F-4D97-AF65-F5344CB8AC3E}">
        <p14:creationId xmlns:p14="http://schemas.microsoft.com/office/powerpoint/2010/main" val="227905717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000" b="1" kern="1200" spc="-120" baseline="0">
          <a:solidFill>
            <a:schemeClr val="accent1"/>
          </a:solidFill>
          <a:latin typeface="+mj-lt"/>
          <a:ea typeface="+mj-ea"/>
          <a:cs typeface="+mj-cs"/>
        </a:defRPr>
      </a:lvl1pPr>
    </p:titleStyle>
    <p:bodyStyle>
      <a:lvl1pPr marL="228600" indent="-228600" algn="l" defTabSz="914400" rtl="0" eaLnBrk="1" latinLnBrk="0" hangingPunct="1">
        <a:lnSpc>
          <a:spcPct val="85000"/>
        </a:lnSpc>
        <a:spcBef>
          <a:spcPts val="1300"/>
        </a:spcBef>
        <a:buFont typeface="Arial" panose="020B0604020202020204" pitchFamily="34" charset="0"/>
        <a:buChar char="•"/>
        <a:defRPr sz="24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85000"/>
        </a:lnSpc>
        <a:spcBef>
          <a:spcPts val="6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85000"/>
        </a:lnSpc>
        <a:spcBef>
          <a:spcPts val="600"/>
        </a:spcBef>
        <a:buFont typeface="Arial" panose="020B0604020202020204" pitchFamily="34" charset="0"/>
        <a:buChar char="•"/>
        <a:defRPr sz="2000" i="0" kern="1200">
          <a:solidFill>
            <a:schemeClr val="tx1">
              <a:lumMod val="85000"/>
              <a:lumOff val="15000"/>
            </a:schemeClr>
          </a:solidFill>
          <a:latin typeface="+mn-lt"/>
          <a:ea typeface="+mn-ea"/>
          <a:cs typeface="+mn-cs"/>
        </a:defRPr>
      </a:lvl3pPr>
      <a:lvl4pPr marL="914400" indent="-228600" algn="l" defTabSz="914400" rtl="0" eaLnBrk="1" latinLnBrk="0" hangingPunct="1">
        <a:lnSpc>
          <a:spcPct val="85000"/>
        </a:lnSpc>
        <a:spcBef>
          <a:spcPts val="6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85000"/>
        </a:lnSpc>
        <a:spcBef>
          <a:spcPts val="6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kmprioliPROF/MAT_8452_Final_Project"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837B-3081-4E21-BB9F-630FBEE11C7F}"/>
              </a:ext>
            </a:extLst>
          </p:cNvPr>
          <p:cNvSpPr>
            <a:spLocks noGrp="1"/>
          </p:cNvSpPr>
          <p:nvPr>
            <p:ph type="ctrTitle"/>
          </p:nvPr>
        </p:nvSpPr>
        <p:spPr/>
        <p:txBody>
          <a:bodyPr/>
          <a:lstStyle/>
          <a:p>
            <a:r>
              <a:rPr lang="en-US" sz="5000" b="1" dirty="0"/>
              <a:t>Comparing World Quality of Life Measures:  Nonparametric vs. Parametric Approaches</a:t>
            </a:r>
          </a:p>
        </p:txBody>
      </p:sp>
      <p:sp>
        <p:nvSpPr>
          <p:cNvPr id="3" name="Subtitle 2">
            <a:extLst>
              <a:ext uri="{FF2B5EF4-FFF2-40B4-BE49-F238E27FC236}">
                <a16:creationId xmlns:a16="http://schemas.microsoft.com/office/drawing/2014/main" id="{F5B8C051-DA66-4AC8-8F48-F72FF1BE2E6A}"/>
              </a:ext>
            </a:extLst>
          </p:cNvPr>
          <p:cNvSpPr>
            <a:spLocks noGrp="1"/>
          </p:cNvSpPr>
          <p:nvPr>
            <p:ph type="subTitle" idx="1"/>
          </p:nvPr>
        </p:nvSpPr>
        <p:spPr/>
        <p:txBody>
          <a:bodyPr>
            <a:normAutofit/>
          </a:bodyPr>
          <a:lstStyle/>
          <a:p>
            <a:pPr>
              <a:lnSpc>
                <a:spcPct val="90000"/>
              </a:lnSpc>
              <a:spcBef>
                <a:spcPts val="0"/>
              </a:spcBef>
            </a:pPr>
            <a:r>
              <a:rPr lang="en-US" dirty="0"/>
              <a:t>Katherine M. Prioli</a:t>
            </a:r>
          </a:p>
          <a:p>
            <a:pPr>
              <a:lnSpc>
                <a:spcPct val="90000"/>
              </a:lnSpc>
              <a:spcBef>
                <a:spcPts val="0"/>
              </a:spcBef>
            </a:pPr>
            <a:r>
              <a:rPr lang="en-US" dirty="0"/>
              <a:t>MAT 8452 Final Project</a:t>
            </a:r>
          </a:p>
          <a:p>
            <a:pPr>
              <a:lnSpc>
                <a:spcPct val="90000"/>
              </a:lnSpc>
              <a:spcBef>
                <a:spcPts val="0"/>
              </a:spcBef>
            </a:pPr>
            <a:r>
              <a:rPr lang="en-US" dirty="0"/>
              <a:t>December 17, 2018</a:t>
            </a:r>
          </a:p>
        </p:txBody>
      </p:sp>
    </p:spTree>
    <p:extLst>
      <p:ext uri="{BB962C8B-B14F-4D97-AF65-F5344CB8AC3E}">
        <p14:creationId xmlns:p14="http://schemas.microsoft.com/office/powerpoint/2010/main" val="189801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3051-138B-4DB9-9ABB-C3BBE79305E8}"/>
              </a:ext>
            </a:extLst>
          </p:cNvPr>
          <p:cNvSpPr>
            <a:spLocks noGrp="1"/>
          </p:cNvSpPr>
          <p:nvPr>
            <p:ph type="title"/>
          </p:nvPr>
        </p:nvSpPr>
        <p:spPr/>
        <p:txBody>
          <a:bodyPr/>
          <a:lstStyle/>
          <a:p>
            <a:r>
              <a:rPr lang="en-US" dirty="0"/>
              <a:t>ANALYSES PERFORMED</a:t>
            </a:r>
          </a:p>
        </p:txBody>
      </p:sp>
      <p:graphicFrame>
        <p:nvGraphicFramePr>
          <p:cNvPr id="4" name="Content Placeholder 3">
            <a:extLst>
              <a:ext uri="{FF2B5EF4-FFF2-40B4-BE49-F238E27FC236}">
                <a16:creationId xmlns:a16="http://schemas.microsoft.com/office/drawing/2014/main" id="{B075988C-CA5D-4C1C-A400-095EA418AAF6}"/>
              </a:ext>
            </a:extLst>
          </p:cNvPr>
          <p:cNvGraphicFramePr>
            <a:graphicFrameLocks noGrp="1"/>
          </p:cNvGraphicFramePr>
          <p:nvPr>
            <p:ph idx="1"/>
            <p:extLst>
              <p:ext uri="{D42A27DB-BD31-4B8C-83A1-F6EECF244321}">
                <p14:modId xmlns:p14="http://schemas.microsoft.com/office/powerpoint/2010/main" val="1456037832"/>
              </p:ext>
            </p:extLst>
          </p:nvPr>
        </p:nvGraphicFramePr>
        <p:xfrm>
          <a:off x="476250" y="1358900"/>
          <a:ext cx="11214102" cy="4942840"/>
        </p:xfrm>
        <a:graphic>
          <a:graphicData uri="http://schemas.openxmlformats.org/drawingml/2006/table">
            <a:tbl>
              <a:tblPr firstRow="1" bandRow="1">
                <a:tableStyleId>{5C22544A-7EE6-4342-B048-85BDC9FD1C3A}</a:tableStyleId>
              </a:tblPr>
              <a:tblGrid>
                <a:gridCol w="963529">
                  <a:extLst>
                    <a:ext uri="{9D8B030D-6E8A-4147-A177-3AD203B41FA5}">
                      <a16:colId xmlns:a16="http://schemas.microsoft.com/office/drawing/2014/main" val="1459026659"/>
                    </a:ext>
                  </a:extLst>
                </a:gridCol>
                <a:gridCol w="1641351">
                  <a:extLst>
                    <a:ext uri="{9D8B030D-6E8A-4147-A177-3AD203B41FA5}">
                      <a16:colId xmlns:a16="http://schemas.microsoft.com/office/drawing/2014/main" val="2510600754"/>
                    </a:ext>
                  </a:extLst>
                </a:gridCol>
                <a:gridCol w="2435594">
                  <a:extLst>
                    <a:ext uri="{9D8B030D-6E8A-4147-A177-3AD203B41FA5}">
                      <a16:colId xmlns:a16="http://schemas.microsoft.com/office/drawing/2014/main" val="85376525"/>
                    </a:ext>
                  </a:extLst>
                </a:gridCol>
                <a:gridCol w="2075202">
                  <a:extLst>
                    <a:ext uri="{9D8B030D-6E8A-4147-A177-3AD203B41FA5}">
                      <a16:colId xmlns:a16="http://schemas.microsoft.com/office/drawing/2014/main" val="3039715562"/>
                    </a:ext>
                  </a:extLst>
                </a:gridCol>
                <a:gridCol w="2049213">
                  <a:extLst>
                    <a:ext uri="{9D8B030D-6E8A-4147-A177-3AD203B41FA5}">
                      <a16:colId xmlns:a16="http://schemas.microsoft.com/office/drawing/2014/main" val="3694282208"/>
                    </a:ext>
                  </a:extLst>
                </a:gridCol>
                <a:gridCol w="2049213">
                  <a:extLst>
                    <a:ext uri="{9D8B030D-6E8A-4147-A177-3AD203B41FA5}">
                      <a16:colId xmlns:a16="http://schemas.microsoft.com/office/drawing/2014/main" val="3977966083"/>
                    </a:ext>
                  </a:extLst>
                </a:gridCol>
              </a:tblGrid>
              <a:tr h="370840">
                <a:tc>
                  <a:txBody>
                    <a:bodyPr/>
                    <a:lstStyle/>
                    <a:p>
                      <a:r>
                        <a:rPr lang="en-US" sz="1500" b="1" dirty="0"/>
                        <a:t>ANALYSIS</a:t>
                      </a:r>
                    </a:p>
                  </a:txBody>
                  <a:tcPr/>
                </a:tc>
                <a:tc>
                  <a:txBody>
                    <a:bodyPr/>
                    <a:lstStyle/>
                    <a:p>
                      <a:r>
                        <a:rPr lang="en-US" sz="1500" b="1" dirty="0"/>
                        <a:t>VARIABLE(S)</a:t>
                      </a:r>
                    </a:p>
                  </a:txBody>
                  <a:tcPr/>
                </a:tc>
                <a:tc>
                  <a:txBody>
                    <a:bodyPr/>
                    <a:lstStyle/>
                    <a:p>
                      <a:r>
                        <a:rPr lang="en-US" sz="1500" b="1" i="1" dirty="0">
                          <a:latin typeface="CMU Serif" panose="02000603000000000000" pitchFamily="2" charset="0"/>
                          <a:ea typeface="CMU Serif" panose="02000603000000000000" pitchFamily="2" charset="0"/>
                          <a:cs typeface="CMU Serif" panose="02000603000000000000" pitchFamily="2" charset="0"/>
                        </a:rPr>
                        <a:t>H</a:t>
                      </a:r>
                      <a:r>
                        <a:rPr lang="en-US" sz="1500" b="1" i="1" baseline="-25000" dirty="0">
                          <a:latin typeface="CMU Serif" panose="02000603000000000000" pitchFamily="2" charset="0"/>
                          <a:ea typeface="CMU Serif" panose="02000603000000000000" pitchFamily="2" charset="0"/>
                          <a:cs typeface="CMU Serif" panose="02000603000000000000" pitchFamily="2" charset="0"/>
                        </a:rPr>
                        <a:t>0</a:t>
                      </a:r>
                    </a:p>
                  </a:txBody>
                  <a:tcPr/>
                </a:tc>
                <a:tc>
                  <a:txBody>
                    <a:bodyPr/>
                    <a:lstStyle/>
                    <a:p>
                      <a:r>
                        <a:rPr lang="en-US" sz="1500" b="1" i="1" dirty="0">
                          <a:latin typeface="CMU Serif" panose="02000603000000000000" pitchFamily="2" charset="0"/>
                          <a:ea typeface="CMU Serif" panose="02000603000000000000" pitchFamily="2" charset="0"/>
                          <a:cs typeface="CMU Serif" panose="02000603000000000000" pitchFamily="2" charset="0"/>
                        </a:rPr>
                        <a:t>H</a:t>
                      </a:r>
                      <a:r>
                        <a:rPr lang="en-US" sz="1500" b="1" i="1" baseline="-25000" dirty="0">
                          <a:latin typeface="CMU Serif" panose="02000603000000000000" pitchFamily="2" charset="0"/>
                          <a:ea typeface="CMU Serif" panose="02000603000000000000" pitchFamily="2" charset="0"/>
                          <a:cs typeface="CMU Serif" panose="02000603000000000000" pitchFamily="2" charset="0"/>
                        </a:rPr>
                        <a:t>A</a:t>
                      </a:r>
                    </a:p>
                  </a:txBody>
                  <a:tcPr/>
                </a:tc>
                <a:tc>
                  <a:txBody>
                    <a:bodyPr/>
                    <a:lstStyle/>
                    <a:p>
                      <a:r>
                        <a:rPr lang="en-US" sz="1500" b="1" dirty="0"/>
                        <a:t>NONPARAMETRIC TEST</a:t>
                      </a:r>
                    </a:p>
                  </a:txBody>
                  <a:tcPr/>
                </a:tc>
                <a:tc>
                  <a:txBody>
                    <a:bodyPr/>
                    <a:lstStyle/>
                    <a:p>
                      <a:r>
                        <a:rPr lang="en-US" sz="1500" b="1" dirty="0"/>
                        <a:t>PARAMETRIC TEST</a:t>
                      </a:r>
                    </a:p>
                  </a:txBody>
                  <a:tcPr/>
                </a:tc>
                <a:extLst>
                  <a:ext uri="{0D108BD9-81ED-4DB2-BD59-A6C34878D82A}">
                    <a16:rowId xmlns:a16="http://schemas.microsoft.com/office/drawing/2014/main" val="2795953357"/>
                  </a:ext>
                </a:extLst>
              </a:tr>
              <a:tr h="370840">
                <a:tc>
                  <a:txBody>
                    <a:bodyPr/>
                    <a:lstStyle/>
                    <a:p>
                      <a:r>
                        <a:rPr lang="en-US" sz="1500" dirty="0"/>
                        <a:t>1</a:t>
                      </a:r>
                    </a:p>
                  </a:txBody>
                  <a:tcPr/>
                </a:tc>
                <a:tc>
                  <a:txBody>
                    <a:bodyPr/>
                    <a:lstStyle/>
                    <a:p>
                      <a:r>
                        <a:rPr lang="en-US" sz="1300" dirty="0" err="1">
                          <a:solidFill>
                            <a:srgbClr val="545454"/>
                          </a:solidFill>
                          <a:latin typeface="Lucida Console" panose="020B0609040504020204" pitchFamily="49" charset="0"/>
                        </a:rPr>
                        <a:t>HDIindex</a:t>
                      </a:r>
                      <a:endParaRPr lang="en-US" sz="1300" dirty="0">
                        <a:solidFill>
                          <a:srgbClr val="545454"/>
                        </a:solidFill>
                        <a:latin typeface="Lucida Console" panose="020B0609040504020204" pitchFamily="49" charset="0"/>
                      </a:endParaRPr>
                    </a:p>
                  </a:txBody>
                  <a:tcPr/>
                </a:tc>
                <a:tc>
                  <a:txBody>
                    <a:bodyPr/>
                    <a:lstStyle/>
                    <a:p>
                      <a:r>
                        <a:rPr lang="en-US" sz="1500" dirty="0"/>
                        <a:t>Population measure of location = 0 (used to find 95% CI for population median and mean)</a:t>
                      </a:r>
                      <a:endParaRPr lang="en-US" sz="1500" dirty="0">
                        <a:solidFill>
                          <a:srgbClr val="FF0000"/>
                        </a:solidFill>
                      </a:endParaRPr>
                    </a:p>
                  </a:txBody>
                  <a:tcPr/>
                </a:tc>
                <a:tc>
                  <a:txBody>
                    <a:bodyPr/>
                    <a:lstStyle/>
                    <a:p>
                      <a:r>
                        <a:rPr lang="en-US" sz="1500" dirty="0"/>
                        <a:t>Population measure of location ≠ 0</a:t>
                      </a:r>
                    </a:p>
                  </a:txBody>
                  <a:tcPr/>
                </a:tc>
                <a:tc>
                  <a:txBody>
                    <a:bodyPr/>
                    <a:lstStyle/>
                    <a:p>
                      <a:r>
                        <a:rPr lang="en-US" sz="1500" dirty="0"/>
                        <a:t>One-Sample Sign Test</a:t>
                      </a:r>
                    </a:p>
                  </a:txBody>
                  <a:tcPr/>
                </a:tc>
                <a:tc>
                  <a:txBody>
                    <a:bodyPr/>
                    <a:lstStyle/>
                    <a:p>
                      <a:r>
                        <a:rPr lang="en-US" sz="1500" dirty="0"/>
                        <a:t>One-Sample </a:t>
                      </a:r>
                      <a:r>
                        <a:rPr lang="en-US" sz="1500" i="1" dirty="0"/>
                        <a:t>t</a:t>
                      </a:r>
                      <a:r>
                        <a:rPr lang="en-US" sz="1500" dirty="0"/>
                        <a:t>-test</a:t>
                      </a:r>
                    </a:p>
                  </a:txBody>
                  <a:tcPr/>
                </a:tc>
                <a:extLst>
                  <a:ext uri="{0D108BD9-81ED-4DB2-BD59-A6C34878D82A}">
                    <a16:rowId xmlns:a16="http://schemas.microsoft.com/office/drawing/2014/main" val="4052663564"/>
                  </a:ext>
                </a:extLst>
              </a:tr>
              <a:tr h="370840">
                <a:tc>
                  <a:txBody>
                    <a:bodyPr/>
                    <a:lstStyle/>
                    <a:p>
                      <a:r>
                        <a:rPr lang="en-US" sz="1500" dirty="0"/>
                        <a:t>2</a:t>
                      </a:r>
                    </a:p>
                  </a:txBody>
                  <a:tcPr/>
                </a:tc>
                <a:tc>
                  <a:txBody>
                    <a:bodyPr/>
                    <a:lstStyle/>
                    <a:p>
                      <a:r>
                        <a:rPr lang="en-US" sz="1300" dirty="0" err="1">
                          <a:solidFill>
                            <a:srgbClr val="545454"/>
                          </a:solidFill>
                          <a:latin typeface="Lucida Console" panose="020B0609040504020204" pitchFamily="49" charset="0"/>
                        </a:rPr>
                        <a:t>HDIindex</a:t>
                      </a:r>
                      <a:r>
                        <a:rPr lang="en-US" sz="1300" dirty="0">
                          <a:solidFill>
                            <a:schemeClr val="tx1"/>
                          </a:solidFill>
                          <a:latin typeface="+mn-lt"/>
                        </a:rPr>
                        <a:t>, </a:t>
                      </a:r>
                      <a:r>
                        <a:rPr lang="en-US" sz="1300" dirty="0">
                          <a:solidFill>
                            <a:srgbClr val="545454"/>
                          </a:solidFill>
                          <a:latin typeface="Lucida Console" panose="020B0609040504020204" pitchFamily="49" charset="0"/>
                        </a:rPr>
                        <a:t>SPI</a:t>
                      </a:r>
                    </a:p>
                  </a:txBody>
                  <a:tcPr/>
                </a:tc>
                <a:tc>
                  <a:txBody>
                    <a:bodyPr/>
                    <a:lstStyle/>
                    <a:p>
                      <a:r>
                        <a:rPr lang="en-US" sz="1500" dirty="0"/>
                        <a:t>Human development and social progress are not associated</a:t>
                      </a:r>
                    </a:p>
                  </a:txBody>
                  <a:tcPr/>
                </a:tc>
                <a:tc>
                  <a:txBody>
                    <a:bodyPr/>
                    <a:lstStyle/>
                    <a:p>
                      <a:r>
                        <a:rPr lang="en-US" sz="1500" dirty="0"/>
                        <a:t>Human development and social progress are correlated</a:t>
                      </a:r>
                    </a:p>
                  </a:txBody>
                  <a:tcPr/>
                </a:tc>
                <a:tc>
                  <a:txBody>
                    <a:bodyPr/>
                    <a:lstStyle/>
                    <a:p>
                      <a:r>
                        <a:rPr lang="en-US" sz="1500" dirty="0"/>
                        <a:t>Kendall’s Tau</a:t>
                      </a:r>
                      <a:endParaRPr lang="en-US" sz="1500" dirty="0">
                        <a:solidFill>
                          <a:srgbClr val="FF0000"/>
                        </a:solidFill>
                      </a:endParaRPr>
                    </a:p>
                  </a:txBody>
                  <a:tcPr/>
                </a:tc>
                <a:tc>
                  <a:txBody>
                    <a:bodyPr/>
                    <a:lstStyle/>
                    <a:p>
                      <a:r>
                        <a:rPr lang="en-US" sz="1500" dirty="0"/>
                        <a:t>Pearson’s Correlation Test</a:t>
                      </a:r>
                    </a:p>
                  </a:txBody>
                  <a:tcPr/>
                </a:tc>
                <a:extLst>
                  <a:ext uri="{0D108BD9-81ED-4DB2-BD59-A6C34878D82A}">
                    <a16:rowId xmlns:a16="http://schemas.microsoft.com/office/drawing/2014/main" val="2133545750"/>
                  </a:ext>
                </a:extLst>
              </a:tr>
              <a:tr h="370840">
                <a:tc>
                  <a:txBody>
                    <a:bodyPr/>
                    <a:lstStyle/>
                    <a:p>
                      <a:r>
                        <a:rPr lang="en-US" sz="1500" dirty="0"/>
                        <a:t>3</a:t>
                      </a:r>
                    </a:p>
                  </a:txBody>
                  <a:tcPr/>
                </a:tc>
                <a:tc>
                  <a:txBody>
                    <a:bodyPr/>
                    <a:lstStyle/>
                    <a:p>
                      <a:r>
                        <a:rPr lang="en-US" sz="1300" dirty="0" err="1">
                          <a:solidFill>
                            <a:srgbClr val="545454"/>
                          </a:solidFill>
                          <a:latin typeface="Lucida Console" panose="020B0609040504020204" pitchFamily="49" charset="0"/>
                        </a:rPr>
                        <a:t>logGDP</a:t>
                      </a:r>
                      <a:r>
                        <a:rPr lang="en-US" sz="1300" dirty="0">
                          <a:solidFill>
                            <a:schemeClr val="tx1"/>
                          </a:solidFill>
                          <a:latin typeface="+mn-lt"/>
                        </a:rPr>
                        <a:t>, </a:t>
                      </a:r>
                      <a:r>
                        <a:rPr lang="en-US" sz="1300" dirty="0" err="1">
                          <a:solidFill>
                            <a:srgbClr val="545454"/>
                          </a:solidFill>
                          <a:latin typeface="Lucida Console" panose="020B0609040504020204" pitchFamily="49" charset="0"/>
                        </a:rPr>
                        <a:t>gendereq</a:t>
                      </a:r>
                      <a:endParaRPr lang="en-US" sz="1300" dirty="0">
                        <a:solidFill>
                          <a:srgbClr val="545454"/>
                        </a:solidFill>
                        <a:latin typeface="Lucida Console" panose="020B0609040504020204" pitchFamily="49" charset="0"/>
                      </a:endParaRPr>
                    </a:p>
                  </a:txBody>
                  <a:tcPr/>
                </a:tc>
                <a:tc>
                  <a:txBody>
                    <a:bodyPr/>
                    <a:lstStyle/>
                    <a:p>
                      <a:r>
                        <a:rPr lang="en-US" sz="1500" dirty="0"/>
                        <a:t>There is no relationship between log(GDP) and gender equality index</a:t>
                      </a:r>
                    </a:p>
                  </a:txBody>
                  <a:tcPr/>
                </a:tc>
                <a:tc>
                  <a:txBody>
                    <a:bodyPr/>
                    <a:lstStyle/>
                    <a:p>
                      <a:r>
                        <a:rPr lang="en-US" sz="1500" dirty="0"/>
                        <a:t>There is a relationship between log(GDP) and gender equality index</a:t>
                      </a:r>
                      <a:endParaRPr lang="en-US" sz="1500" dirty="0">
                        <a:solidFill>
                          <a:srgbClr val="FF0000"/>
                        </a:solidFill>
                      </a:endParaRPr>
                    </a:p>
                  </a:txBody>
                  <a:tcPr/>
                </a:tc>
                <a:tc>
                  <a:txBody>
                    <a:bodyPr/>
                    <a:lstStyle/>
                    <a:p>
                      <a:r>
                        <a:rPr lang="en-US" sz="1500" dirty="0" err="1"/>
                        <a:t>Hoeffding’s</a:t>
                      </a:r>
                      <a:r>
                        <a:rPr lang="en-US" sz="1500" dirty="0"/>
                        <a:t> Test</a:t>
                      </a:r>
                    </a:p>
                  </a:txBody>
                  <a:tcPr/>
                </a:tc>
                <a:tc>
                  <a:txBody>
                    <a:bodyPr/>
                    <a:lstStyle/>
                    <a:p>
                      <a:r>
                        <a:rPr lang="en-US" sz="1500" dirty="0"/>
                        <a:t>Pearson’s Correlation Test</a:t>
                      </a:r>
                    </a:p>
                  </a:txBody>
                  <a:tcPr/>
                </a:tc>
                <a:extLst>
                  <a:ext uri="{0D108BD9-81ED-4DB2-BD59-A6C34878D82A}">
                    <a16:rowId xmlns:a16="http://schemas.microsoft.com/office/drawing/2014/main" val="2550345065"/>
                  </a:ext>
                </a:extLst>
              </a:tr>
              <a:tr h="370840">
                <a:tc>
                  <a:txBody>
                    <a:bodyPr/>
                    <a:lstStyle/>
                    <a:p>
                      <a:r>
                        <a:rPr lang="en-US" sz="1500" dirty="0"/>
                        <a:t>4</a:t>
                      </a:r>
                    </a:p>
                  </a:txBody>
                  <a:tcPr/>
                </a:tc>
                <a:tc>
                  <a:txBody>
                    <a:bodyPr/>
                    <a:lstStyle/>
                    <a:p>
                      <a:r>
                        <a:rPr lang="en-US" sz="1300" dirty="0">
                          <a:solidFill>
                            <a:srgbClr val="545454"/>
                          </a:solidFill>
                          <a:latin typeface="Lucida Console" panose="020B0609040504020204" pitchFamily="49" charset="0"/>
                        </a:rPr>
                        <a:t>happiness</a:t>
                      </a:r>
                    </a:p>
                  </a:txBody>
                  <a:tcPr/>
                </a:tc>
                <a:tc>
                  <a:txBody>
                    <a:bodyPr/>
                    <a:lstStyle/>
                    <a:p>
                      <a:r>
                        <a:rPr lang="en-US" sz="1500" dirty="0"/>
                        <a:t>Happiness is normally distributed</a:t>
                      </a:r>
                    </a:p>
                  </a:txBody>
                  <a:tcPr/>
                </a:tc>
                <a:tc>
                  <a:txBody>
                    <a:bodyPr/>
                    <a:lstStyle/>
                    <a:p>
                      <a:r>
                        <a:rPr lang="en-US" sz="1500" dirty="0"/>
                        <a:t>Happiness is not normally distributed</a:t>
                      </a:r>
                    </a:p>
                  </a:txBody>
                  <a:tcPr/>
                </a:tc>
                <a:tc>
                  <a:txBody>
                    <a:bodyPr/>
                    <a:lstStyle/>
                    <a:p>
                      <a:r>
                        <a:rPr lang="en-US" sz="1500" dirty="0"/>
                        <a:t>Lilliefors Test for Normality (a type of one-sample Kolmogorov-Smirnov test)</a:t>
                      </a:r>
                      <a:endParaRPr lang="en-US" sz="1500" dirty="0">
                        <a:solidFill>
                          <a:srgbClr val="FF0000"/>
                        </a:solidFill>
                      </a:endParaRPr>
                    </a:p>
                  </a:txBody>
                  <a:tcPr/>
                </a:tc>
                <a:tc>
                  <a:txBody>
                    <a:bodyPr/>
                    <a:lstStyle/>
                    <a:p>
                      <a:r>
                        <a:rPr lang="en-US" sz="1500" dirty="0"/>
                        <a:t>Shapiro-Wilk Test</a:t>
                      </a:r>
                    </a:p>
                  </a:txBody>
                  <a:tcPr/>
                </a:tc>
                <a:extLst>
                  <a:ext uri="{0D108BD9-81ED-4DB2-BD59-A6C34878D82A}">
                    <a16:rowId xmlns:a16="http://schemas.microsoft.com/office/drawing/2014/main" val="1591929313"/>
                  </a:ext>
                </a:extLst>
              </a:tr>
              <a:tr h="370840">
                <a:tc>
                  <a:txBody>
                    <a:bodyPr/>
                    <a:lstStyle/>
                    <a:p>
                      <a:r>
                        <a:rPr lang="en-US" sz="1500" dirty="0"/>
                        <a:t>5</a:t>
                      </a:r>
                    </a:p>
                  </a:txBody>
                  <a:tcPr/>
                </a:tc>
                <a:tc>
                  <a:txBody>
                    <a:bodyPr/>
                    <a:lstStyle/>
                    <a:p>
                      <a:r>
                        <a:rPr lang="en-US" sz="1300" dirty="0" err="1">
                          <a:solidFill>
                            <a:srgbClr val="545454"/>
                          </a:solidFill>
                          <a:latin typeface="Lucida Console" panose="020B0609040504020204" pitchFamily="49" charset="0"/>
                        </a:rPr>
                        <a:t>HDI_cat</a:t>
                      </a:r>
                      <a:r>
                        <a:rPr lang="en-US" sz="1500" dirty="0">
                          <a:solidFill>
                            <a:schemeClr val="tx1"/>
                          </a:solidFill>
                          <a:latin typeface="+mn-lt"/>
                        </a:rPr>
                        <a:t>, log(</a:t>
                      </a:r>
                      <a:r>
                        <a:rPr lang="en-US" sz="1300" dirty="0" err="1">
                          <a:solidFill>
                            <a:srgbClr val="545454"/>
                          </a:solidFill>
                          <a:latin typeface="Lucida Console" panose="020B0609040504020204" pitchFamily="49" charset="0"/>
                        </a:rPr>
                        <a:t>infantmort</a:t>
                      </a:r>
                      <a:r>
                        <a:rPr lang="en-US" sz="1500" dirty="0">
                          <a:solidFill>
                            <a:schemeClr val="tx1"/>
                          </a:solidFill>
                          <a:latin typeface="+mn-lt"/>
                        </a:rPr>
                        <a:t>)</a:t>
                      </a:r>
                      <a:endParaRPr lang="en-US" sz="1500" dirty="0">
                        <a:solidFill>
                          <a:srgbClr val="545454"/>
                        </a:solidFill>
                        <a:latin typeface="Lucida Console" panose="020B0609040504020204" pitchFamily="49" charset="0"/>
                      </a:endParaRPr>
                    </a:p>
                  </a:txBody>
                  <a:tcPr/>
                </a:tc>
                <a:tc>
                  <a:txBody>
                    <a:bodyPr/>
                    <a:lstStyle/>
                    <a:p>
                      <a:r>
                        <a:rPr lang="en-US" sz="1500" dirty="0"/>
                        <a:t>Log infant mortality rate is the same across human development categories</a:t>
                      </a:r>
                    </a:p>
                  </a:txBody>
                  <a:tcPr/>
                </a:tc>
                <a:tc>
                  <a:txBody>
                    <a:bodyPr/>
                    <a:lstStyle/>
                    <a:p>
                      <a:r>
                        <a:rPr lang="en-US" sz="1500" dirty="0"/>
                        <a:t>Log infant mortality rate differs by human development category</a:t>
                      </a:r>
                      <a:endParaRPr lang="en-US" sz="1500" dirty="0">
                        <a:solidFill>
                          <a:srgbClr val="FF0000"/>
                        </a:solidFill>
                      </a:endParaRPr>
                    </a:p>
                  </a:txBody>
                  <a:tcPr/>
                </a:tc>
                <a:tc>
                  <a:txBody>
                    <a:bodyPr/>
                    <a:lstStyle/>
                    <a:p>
                      <a:r>
                        <a:rPr lang="en-US" sz="1500" dirty="0"/>
                        <a:t>Permutation F-Test</a:t>
                      </a:r>
                    </a:p>
                  </a:txBody>
                  <a:tcPr/>
                </a:tc>
                <a:tc>
                  <a:txBody>
                    <a:bodyPr/>
                    <a:lstStyle/>
                    <a:p>
                      <a:r>
                        <a:rPr lang="en-US" sz="1500" dirty="0"/>
                        <a:t>ANOVA</a:t>
                      </a:r>
                    </a:p>
                  </a:txBody>
                  <a:tcPr/>
                </a:tc>
                <a:extLst>
                  <a:ext uri="{0D108BD9-81ED-4DB2-BD59-A6C34878D82A}">
                    <a16:rowId xmlns:a16="http://schemas.microsoft.com/office/drawing/2014/main" val="3210183669"/>
                  </a:ext>
                </a:extLst>
              </a:tr>
            </a:tbl>
          </a:graphicData>
        </a:graphic>
      </p:graphicFrame>
    </p:spTree>
    <p:extLst>
      <p:ext uri="{BB962C8B-B14F-4D97-AF65-F5344CB8AC3E}">
        <p14:creationId xmlns:p14="http://schemas.microsoft.com/office/powerpoint/2010/main" val="2107817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1</a:t>
            </a:r>
          </a:p>
        </p:txBody>
      </p:sp>
      <p:sp>
        <p:nvSpPr>
          <p:cNvPr id="6" name="Content Placeholder 5">
            <a:extLst>
              <a:ext uri="{FF2B5EF4-FFF2-40B4-BE49-F238E27FC236}">
                <a16:creationId xmlns:a16="http://schemas.microsoft.com/office/drawing/2014/main" id="{61C50387-F220-4361-AD1C-FE49784D7C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7126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2</a:t>
            </a:r>
          </a:p>
        </p:txBody>
      </p:sp>
      <p:sp>
        <p:nvSpPr>
          <p:cNvPr id="4" name="Content Placeholder 2">
            <a:extLst>
              <a:ext uri="{FF2B5EF4-FFF2-40B4-BE49-F238E27FC236}">
                <a16:creationId xmlns:a16="http://schemas.microsoft.com/office/drawing/2014/main" id="{CB726385-ADEB-42A4-9459-4AA9259DA1D8}"/>
              </a:ext>
            </a:extLst>
          </p:cNvPr>
          <p:cNvSpPr>
            <a:spLocks noGrp="1"/>
          </p:cNvSpPr>
          <p:nvPr>
            <p:ph idx="1"/>
          </p:nvPr>
        </p:nvSpPr>
        <p:spPr>
          <a:xfrm>
            <a:off x="476285" y="1358791"/>
            <a:ext cx="11213722" cy="5155297"/>
          </a:xfrm>
        </p:spPr>
        <p:txBody>
          <a:bodyPr>
            <a:normAutofit fontScale="62500" lnSpcReduction="20000"/>
          </a:bodyPr>
          <a:lstStyle/>
          <a:p>
            <a:r>
              <a:rPr lang="en-US" dirty="0"/>
              <a:t>Testing for an association between social progress index and human development index</a:t>
            </a:r>
          </a:p>
          <a:p>
            <a:pPr lvl="1"/>
            <a:r>
              <a:rPr lang="en-US" dirty="0"/>
              <a:t>Both tests assume a continuous distribution (satisfied by the data)</a:t>
            </a:r>
          </a:p>
          <a:p>
            <a:pPr lvl="1"/>
            <a:r>
              <a:rPr lang="en-US" dirty="0"/>
              <a:t>Kendall’s test assumes no ties present for either </a:t>
            </a:r>
            <a:r>
              <a:rPr lang="en-US" sz="2300" dirty="0">
                <a:solidFill>
                  <a:srgbClr val="545454"/>
                </a:solidFill>
                <a:latin typeface="Lucida Console" panose="020B0609040504020204" pitchFamily="49" charset="0"/>
              </a:rPr>
              <a:t>SPI</a:t>
            </a:r>
            <a:r>
              <a:rPr lang="en-US" dirty="0"/>
              <a:t> or </a:t>
            </a:r>
            <a:r>
              <a:rPr lang="en-US" sz="2300" dirty="0">
                <a:solidFill>
                  <a:srgbClr val="545454"/>
                </a:solidFill>
                <a:latin typeface="Lucida Console" panose="020B0609040504020204" pitchFamily="49" charset="0"/>
              </a:rPr>
              <a:t>HDI</a:t>
            </a:r>
          </a:p>
          <a:p>
            <a:pPr lvl="2"/>
            <a:r>
              <a:rPr lang="en-US" dirty="0"/>
              <a:t>Assessed for ties as follows (example code for </a:t>
            </a:r>
            <a:r>
              <a:rPr lang="en-US" sz="1700" dirty="0">
                <a:solidFill>
                  <a:srgbClr val="545454"/>
                </a:solidFill>
                <a:latin typeface="Lucida Console" panose="020B0609040504020204" pitchFamily="49" charset="0"/>
              </a:rPr>
              <a:t>SPI</a:t>
            </a:r>
            <a:r>
              <a:rPr lang="en-US" dirty="0"/>
              <a: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r>
              <a:rPr lang="en-US" dirty="0"/>
              <a:t>No ties found, so simulation not required</a:t>
            </a:r>
          </a:p>
          <a:p>
            <a:r>
              <a:rPr lang="en-US" dirty="0"/>
              <a:t>Code for tests should be familiar:</a:t>
            </a:r>
          </a:p>
          <a:p>
            <a:endParaRPr lang="en-US" dirty="0"/>
          </a:p>
          <a:p>
            <a:endParaRPr lang="en-US" dirty="0"/>
          </a:p>
          <a:p>
            <a:r>
              <a:rPr lang="en-US" dirty="0"/>
              <a:t>Both tests yielded </a:t>
            </a:r>
            <a:r>
              <a:rPr lang="en-US" i="1" dirty="0"/>
              <a:t>p</a:t>
            </a:r>
            <a:r>
              <a:rPr lang="en-US" dirty="0"/>
              <a:t> &lt; 0.0001</a:t>
            </a:r>
          </a:p>
          <a:p>
            <a:pPr lvl="1"/>
            <a:r>
              <a:rPr lang="en-US" dirty="0"/>
              <a:t>Decision:  reject </a:t>
            </a:r>
            <a:r>
              <a:rPr lang="en-US" dirty="0">
                <a:latin typeface="CMU Classical Serif" panose="02000603000000000000" pitchFamily="2" charset="0"/>
                <a:ea typeface="CMU Classical Serif" panose="02000603000000000000" pitchFamily="2" charset="0"/>
                <a:cs typeface="CMU Classical Serif" panose="02000603000000000000" pitchFamily="2" charset="0"/>
              </a:rPr>
              <a:t>H</a:t>
            </a:r>
            <a:r>
              <a:rPr lang="en-US" baseline="-25000" dirty="0">
                <a:latin typeface="CMU Classical Serif" panose="02000603000000000000" pitchFamily="2" charset="0"/>
                <a:ea typeface="CMU Classical Serif" panose="02000603000000000000" pitchFamily="2" charset="0"/>
                <a:cs typeface="CMU Classical Serif" panose="02000603000000000000" pitchFamily="2" charset="0"/>
              </a:rPr>
              <a:t>0</a:t>
            </a:r>
            <a:endParaRPr lang="en-US" dirty="0"/>
          </a:p>
          <a:p>
            <a:pPr lvl="1"/>
            <a:r>
              <a:rPr lang="en-US" dirty="0"/>
              <a:t>Conclusion:  at the </a:t>
            </a:r>
            <a:r>
              <a:rPr lang="el-GR" i="1" dirty="0"/>
              <a:t>α</a:t>
            </a:r>
            <a:r>
              <a:rPr lang="en-US" dirty="0"/>
              <a:t> = 0.05 level, there is sufficient evidence to conclude that </a:t>
            </a:r>
            <a:r>
              <a:rPr lang="en-US" sz="2100" dirty="0">
                <a:solidFill>
                  <a:srgbClr val="545454"/>
                </a:solidFill>
                <a:latin typeface="Lucida Console" panose="020B0609040504020204" pitchFamily="49" charset="0"/>
              </a:rPr>
              <a:t>SPI</a:t>
            </a:r>
            <a:r>
              <a:rPr lang="en-US" dirty="0"/>
              <a:t> and </a:t>
            </a:r>
            <a:r>
              <a:rPr lang="en-US" sz="2100" dirty="0">
                <a:solidFill>
                  <a:srgbClr val="545454"/>
                </a:solidFill>
                <a:latin typeface="Lucida Console" panose="020B0609040504020204" pitchFamily="49" charset="0"/>
              </a:rPr>
              <a:t>HDI</a:t>
            </a:r>
            <a:r>
              <a:rPr lang="en-US" dirty="0"/>
              <a:t> are associated</a:t>
            </a:r>
          </a:p>
          <a:p>
            <a:r>
              <a:rPr lang="en-US" dirty="0"/>
              <a:t>Either test is acceptable when the relationship is as strong as seen on the correlation matrix</a:t>
            </a:r>
          </a:p>
        </p:txBody>
      </p:sp>
      <p:sp>
        <p:nvSpPr>
          <p:cNvPr id="5" name="TextBox 4">
            <a:extLst>
              <a:ext uri="{FF2B5EF4-FFF2-40B4-BE49-F238E27FC236}">
                <a16:creationId xmlns:a16="http://schemas.microsoft.com/office/drawing/2014/main" id="{AE5635F9-63DD-4AD8-BC78-893D84D00EE2}"/>
              </a:ext>
            </a:extLst>
          </p:cNvPr>
          <p:cNvSpPr txBox="1"/>
          <p:nvPr/>
        </p:nvSpPr>
        <p:spPr>
          <a:xfrm>
            <a:off x="1082805" y="4437612"/>
            <a:ext cx="7737513" cy="646331"/>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analysis2_nonpara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cor.test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SPI</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a:t>
            </a:r>
            <a:r>
              <a:rPr lang="en-US" sz="1200" dirty="0">
                <a:solidFill>
                  <a:schemeClr val="bg1"/>
                </a:solidFill>
                <a:latin typeface="Lucida Console" panose="020B0609040504020204" pitchFamily="49" charset="0"/>
              </a:rPr>
              <a:t>, method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6">
                    <a:lumMod val="40000"/>
                    <a:lumOff val="60000"/>
                  </a:schemeClr>
                </a:solidFill>
                <a:latin typeface="Lucida Console" panose="020B0609040504020204" pitchFamily="49" charset="0"/>
              </a:rPr>
              <a:t>“</a:t>
            </a:r>
            <a:r>
              <a:rPr lang="en-US" sz="1200" dirty="0" err="1">
                <a:solidFill>
                  <a:schemeClr val="accent6">
                    <a:lumMod val="40000"/>
                    <a:lumOff val="60000"/>
                  </a:schemeClr>
                </a:solidFill>
                <a:latin typeface="Lucida Console" panose="020B0609040504020204" pitchFamily="49" charset="0"/>
              </a:rPr>
              <a:t>kendall</a:t>
            </a:r>
            <a:r>
              <a:rPr lang="en-US" sz="1200" dirty="0">
                <a:solidFill>
                  <a:schemeClr val="accent6">
                    <a:lumMod val="40000"/>
                    <a:lumOff val="60000"/>
                  </a:schemeClr>
                </a:solidFill>
                <a:latin typeface="Lucida Console" panose="020B0609040504020204" pitchFamily="49" charset="0"/>
              </a:rPr>
              <a:t>”</a:t>
            </a:r>
            <a:r>
              <a:rPr lang="en-US" sz="1200" dirty="0">
                <a:solidFill>
                  <a:schemeClr val="accent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analysis2_para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cor.test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SPI</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a:t>
            </a:r>
            <a:r>
              <a:rPr lang="en-US" sz="1200" dirty="0">
                <a:solidFill>
                  <a:schemeClr val="bg1"/>
                </a:solidFill>
                <a:latin typeface="Lucida Console" panose="020B0609040504020204" pitchFamily="49" charset="0"/>
              </a:rPr>
              <a:t>, method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6">
                    <a:lumMod val="40000"/>
                    <a:lumOff val="60000"/>
                  </a:schemeClr>
                </a:solidFill>
                <a:latin typeface="Lucida Console" panose="020B0609040504020204" pitchFamily="49" charset="0"/>
              </a:rPr>
              <a:t>“</a:t>
            </a:r>
            <a:r>
              <a:rPr lang="en-US" sz="1200" dirty="0" err="1">
                <a:solidFill>
                  <a:schemeClr val="accent6">
                    <a:lumMod val="40000"/>
                    <a:lumOff val="60000"/>
                  </a:schemeClr>
                </a:solidFill>
                <a:latin typeface="Lucida Console" panose="020B0609040504020204" pitchFamily="49" charset="0"/>
              </a:rPr>
              <a:t>pearson</a:t>
            </a:r>
            <a:r>
              <a:rPr lang="en-US" sz="1200" dirty="0">
                <a:solidFill>
                  <a:schemeClr val="accent6">
                    <a:lumMod val="40000"/>
                    <a:lumOff val="60000"/>
                  </a:schemeClr>
                </a:solidFill>
                <a:latin typeface="Lucida Console" panose="020B0609040504020204" pitchFamily="49" charset="0"/>
              </a:rPr>
              <a:t>”</a:t>
            </a:r>
            <a:r>
              <a:rPr lang="en-US" sz="1200" dirty="0">
                <a:solidFill>
                  <a:schemeClr val="accent1"/>
                </a:solidFill>
                <a:latin typeface="Lucida Console" panose="020B0609040504020204" pitchFamily="49" charset="0"/>
              </a:rPr>
              <a:t>)</a:t>
            </a:r>
          </a:p>
        </p:txBody>
      </p:sp>
      <p:sp>
        <p:nvSpPr>
          <p:cNvPr id="7" name="TextBox 6">
            <a:extLst>
              <a:ext uri="{FF2B5EF4-FFF2-40B4-BE49-F238E27FC236}">
                <a16:creationId xmlns:a16="http://schemas.microsoft.com/office/drawing/2014/main" id="{C31F0521-6DF2-40F3-A433-F95DAC57C363}"/>
              </a:ext>
            </a:extLst>
          </p:cNvPr>
          <p:cNvSpPr txBox="1"/>
          <p:nvPr/>
        </p:nvSpPr>
        <p:spPr>
          <a:xfrm>
            <a:off x="1932469" y="2347057"/>
            <a:ext cx="2558611" cy="1384995"/>
          </a:xfrm>
          <a:prstGeom prst="rect">
            <a:avLst/>
          </a:prstGeom>
          <a:solidFill>
            <a:srgbClr val="404040"/>
          </a:solidFill>
          <a:ln>
            <a:solidFill>
              <a:schemeClr val="tx1"/>
            </a:solidFill>
          </a:ln>
        </p:spPr>
        <p:txBody>
          <a:bodyPr wrap="square" rtlCol="0">
            <a:spAutoFit/>
          </a:bodyPr>
          <a:lstStyle/>
          <a:p>
            <a:r>
              <a:rPr lang="en-US" sz="1200" dirty="0" err="1">
                <a:solidFill>
                  <a:schemeClr val="bg1"/>
                </a:solidFill>
                <a:latin typeface="Lucida Console" panose="020B0609040504020204" pitchFamily="49" charset="0"/>
              </a:rPr>
              <a:t>SPI_ties</a:t>
            </a:r>
            <a:r>
              <a:rPr lang="en-US" sz="1200" dirty="0">
                <a:solidFill>
                  <a:schemeClr val="accent1"/>
                </a:solidFill>
                <a:latin typeface="Lucida Console" panose="020B0609040504020204" pitchFamily="49" charset="0"/>
              </a:rPr>
              <a:t> &lt;- </a:t>
            </a:r>
            <a:r>
              <a:rPr lang="en-US" sz="1200" dirty="0" err="1">
                <a:solidFill>
                  <a:schemeClr val="bg1"/>
                </a:solidFill>
                <a:latin typeface="Lucida Console" panose="020B0609040504020204" pitchFamily="49" charset="0"/>
              </a:rPr>
              <a:t>alldata</a:t>
            </a:r>
            <a:r>
              <a:rPr lang="en-US" sz="1200" dirty="0">
                <a:solidFill>
                  <a:schemeClr val="accent1"/>
                </a:solidFill>
                <a:latin typeface="Lucida Console" panose="020B0609040504020204" pitchFamily="49" charset="0"/>
              </a:rPr>
              <a:t> %&gt;% </a:t>
            </a:r>
          </a:p>
          <a:p>
            <a:r>
              <a:rPr lang="en-US" sz="1200" dirty="0">
                <a:solidFill>
                  <a:schemeClr val="accent1"/>
                </a:solidFill>
                <a:latin typeface="Lucida Console" panose="020B0609040504020204" pitchFamily="49" charset="0"/>
              </a:rPr>
              <a:t>  </a:t>
            </a:r>
            <a:r>
              <a:rPr lang="en-US" sz="1200" dirty="0" err="1">
                <a:solidFill>
                  <a:schemeClr val="bg1"/>
                </a:solidFill>
                <a:latin typeface="Lucida Console" panose="020B0609040504020204" pitchFamily="49" charset="0"/>
              </a:rPr>
              <a:t>group_by</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SPI</a:t>
            </a:r>
            <a:r>
              <a:rPr lang="en-US" sz="1200" dirty="0">
                <a:solidFill>
                  <a:schemeClr val="accent1"/>
                </a:solidFill>
                <a:latin typeface="Lucida Console" panose="020B0609040504020204" pitchFamily="49" charset="0"/>
              </a:rPr>
              <a:t>) %&gt;% </a:t>
            </a:r>
          </a:p>
          <a:p>
            <a:r>
              <a:rPr lang="en-US" sz="1200" dirty="0">
                <a:solidFill>
                  <a:schemeClr val="accent1"/>
                </a:solidFill>
                <a:latin typeface="Lucida Console" panose="020B0609040504020204" pitchFamily="49" charset="0"/>
              </a:rPr>
              <a:t>  </a:t>
            </a:r>
            <a:r>
              <a:rPr lang="en-US" sz="1200" dirty="0">
                <a:solidFill>
                  <a:schemeClr val="bg1"/>
                </a:solidFill>
                <a:latin typeface="Lucida Console" panose="020B0609040504020204" pitchFamily="49" charset="0"/>
              </a:rPr>
              <a:t>mutate</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count</a:t>
            </a:r>
            <a:r>
              <a:rPr lang="en-US" sz="1200" dirty="0">
                <a:solidFill>
                  <a:schemeClr val="accent1"/>
                </a:solidFill>
                <a:latin typeface="Lucida Console" panose="020B0609040504020204" pitchFamily="49" charset="0"/>
              </a:rPr>
              <a:t> = </a:t>
            </a:r>
            <a:r>
              <a:rPr lang="en-US" sz="1200" dirty="0">
                <a:solidFill>
                  <a:schemeClr val="bg1"/>
                </a:solidFill>
                <a:latin typeface="Lucida Console" panose="020B0609040504020204" pitchFamily="49" charset="0"/>
              </a:rPr>
              <a:t>n</a:t>
            </a:r>
            <a:r>
              <a:rPr lang="en-US" sz="1200" dirty="0">
                <a:solidFill>
                  <a:schemeClr val="accent1"/>
                </a:solidFill>
                <a:latin typeface="Lucida Console" panose="020B0609040504020204" pitchFamily="49" charset="0"/>
              </a:rPr>
              <a:t>()) %&gt;% </a:t>
            </a:r>
          </a:p>
          <a:p>
            <a:r>
              <a:rPr lang="en-US" sz="1200" dirty="0">
                <a:solidFill>
                  <a:schemeClr val="accent1"/>
                </a:solidFill>
                <a:latin typeface="Lucida Console" panose="020B0609040504020204" pitchFamily="49" charset="0"/>
              </a:rPr>
              <a:t>  </a:t>
            </a:r>
            <a:r>
              <a:rPr lang="en-US" sz="1200" dirty="0">
                <a:solidFill>
                  <a:schemeClr val="bg1"/>
                </a:solidFill>
                <a:latin typeface="Lucida Console" panose="020B0609040504020204" pitchFamily="49" charset="0"/>
              </a:rPr>
              <a:t>ungroup</a:t>
            </a:r>
            <a:r>
              <a:rPr lang="en-US" sz="1200" dirty="0">
                <a:solidFill>
                  <a:schemeClr val="accent1"/>
                </a:solidFill>
                <a:latin typeface="Lucida Console" panose="020B0609040504020204" pitchFamily="49" charset="0"/>
              </a:rPr>
              <a:t>() %&gt;% </a:t>
            </a:r>
          </a:p>
          <a:p>
            <a:r>
              <a:rPr lang="en-US" sz="1200" dirty="0">
                <a:solidFill>
                  <a:schemeClr val="accent1"/>
                </a:solidFill>
                <a:latin typeface="Lucida Console" panose="020B0609040504020204" pitchFamily="49" charset="0"/>
              </a:rPr>
              <a:t>  </a:t>
            </a:r>
            <a:r>
              <a:rPr lang="en-US" sz="1200" dirty="0">
                <a:solidFill>
                  <a:schemeClr val="bg1"/>
                </a:solidFill>
                <a:latin typeface="Lucida Console" panose="020B0609040504020204" pitchFamily="49" charset="0"/>
              </a:rPr>
              <a:t>select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count</a:t>
            </a:r>
            <a:r>
              <a:rPr lang="en-US" sz="1200" dirty="0">
                <a:solidFill>
                  <a:schemeClr val="accent1"/>
                </a:solidFill>
                <a:latin typeface="Lucida Console" panose="020B0609040504020204" pitchFamily="49" charset="0"/>
              </a:rPr>
              <a:t>) %&gt;% </a:t>
            </a:r>
          </a:p>
          <a:p>
            <a:r>
              <a:rPr lang="en-US" sz="1200" dirty="0">
                <a:solidFill>
                  <a:schemeClr val="accent1"/>
                </a:solidFill>
                <a:latin typeface="Lucida Console" panose="020B0609040504020204" pitchFamily="49" charset="0"/>
              </a:rPr>
              <a:t>  </a:t>
            </a:r>
            <a:r>
              <a:rPr lang="en-US" sz="1200" dirty="0">
                <a:solidFill>
                  <a:schemeClr val="bg1"/>
                </a:solidFill>
                <a:latin typeface="Lucida Console" panose="020B0609040504020204" pitchFamily="49" charset="0"/>
              </a:rPr>
              <a:t>filter</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count</a:t>
            </a:r>
            <a:r>
              <a:rPr lang="en-US" sz="1200" dirty="0">
                <a:solidFill>
                  <a:schemeClr val="accent1"/>
                </a:solidFill>
                <a:latin typeface="Lucida Console" panose="020B0609040504020204" pitchFamily="49" charset="0"/>
              </a:rPr>
              <a:t> &gt; </a:t>
            </a:r>
            <a:r>
              <a:rPr lang="en-US" sz="1200" dirty="0">
                <a:solidFill>
                  <a:schemeClr val="accent3"/>
                </a:solidFill>
                <a:latin typeface="Lucida Console" panose="020B0609040504020204" pitchFamily="49" charset="0"/>
              </a:rPr>
              <a:t>1</a:t>
            </a:r>
            <a:r>
              <a:rPr lang="en-US" sz="1200" dirty="0">
                <a:solidFill>
                  <a:schemeClr val="accent1"/>
                </a:solidFill>
                <a:latin typeface="Lucida Console" panose="020B0609040504020204" pitchFamily="49" charset="0"/>
              </a:rPr>
              <a:t>)</a:t>
            </a:r>
          </a:p>
          <a:p>
            <a:r>
              <a:rPr lang="en-US" sz="1200" dirty="0">
                <a:solidFill>
                  <a:schemeClr val="bg1"/>
                </a:solidFill>
                <a:latin typeface="Lucida Console" panose="020B0609040504020204" pitchFamily="49" charset="0"/>
              </a:rPr>
              <a:t>dim</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SPI_ties</a:t>
            </a:r>
            <a:r>
              <a:rPr lang="en-US" sz="1200" dirty="0">
                <a:solidFill>
                  <a:schemeClr val="accent1"/>
                </a:solidFill>
                <a:latin typeface="Lucida Console" panose="020B0609040504020204" pitchFamily="49" charset="0"/>
              </a:rPr>
              <a:t>)[[</a:t>
            </a:r>
            <a:r>
              <a:rPr lang="en-US" sz="1200" dirty="0">
                <a:solidFill>
                  <a:schemeClr val="accent3"/>
                </a:solidFill>
                <a:latin typeface="Lucida Console" panose="020B0609040504020204" pitchFamily="49" charset="0"/>
              </a:rPr>
              <a:t>1</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834937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3</a:t>
            </a:r>
          </a:p>
        </p:txBody>
      </p:sp>
      <p:sp>
        <p:nvSpPr>
          <p:cNvPr id="5" name="Content Placeholder 2">
            <a:extLst>
              <a:ext uri="{FF2B5EF4-FFF2-40B4-BE49-F238E27FC236}">
                <a16:creationId xmlns:a16="http://schemas.microsoft.com/office/drawing/2014/main" id="{01305518-13DC-4F56-9BB5-3038F19270A7}"/>
              </a:ext>
            </a:extLst>
          </p:cNvPr>
          <p:cNvSpPr>
            <a:spLocks noGrp="1"/>
          </p:cNvSpPr>
          <p:nvPr>
            <p:ph idx="1"/>
          </p:nvPr>
        </p:nvSpPr>
        <p:spPr>
          <a:xfrm>
            <a:off x="476285" y="1358791"/>
            <a:ext cx="11213722" cy="4911406"/>
          </a:xfrm>
        </p:spPr>
        <p:txBody>
          <a:bodyPr>
            <a:normAutofit fontScale="92500" lnSpcReduction="20000"/>
          </a:bodyPr>
          <a:lstStyle/>
          <a:p>
            <a:r>
              <a:rPr lang="en-US" dirty="0"/>
              <a:t>Testing for an association between log(GDP) and gender equality index:</a:t>
            </a:r>
          </a:p>
          <a:p>
            <a:endParaRPr lang="en-US" dirty="0"/>
          </a:p>
          <a:p>
            <a:pPr marL="0" indent="0">
              <a:buNone/>
            </a:pPr>
            <a:endParaRPr lang="en-US" dirty="0"/>
          </a:p>
          <a:p>
            <a:r>
              <a:rPr lang="en-US" dirty="0"/>
              <a:t>Both tests assume a continuous distribution</a:t>
            </a:r>
          </a:p>
          <a:p>
            <a:pPr lvl="1"/>
            <a:r>
              <a:rPr lang="en-US" dirty="0"/>
              <a:t>Satisfied by the data</a:t>
            </a:r>
          </a:p>
          <a:p>
            <a:r>
              <a:rPr lang="en-US" i="1" dirty="0" err="1"/>
              <a:t>p</a:t>
            </a:r>
            <a:r>
              <a:rPr lang="en-US" i="1" baseline="-25000" dirty="0" err="1"/>
              <a:t>Hoeffding</a:t>
            </a:r>
            <a:r>
              <a:rPr lang="en-US" dirty="0"/>
              <a:t> = 0.0383 and </a:t>
            </a:r>
            <a:r>
              <a:rPr lang="en-US" i="1" dirty="0" err="1"/>
              <a:t>p</a:t>
            </a:r>
            <a:r>
              <a:rPr lang="en-US" i="1" baseline="-25000" dirty="0" err="1"/>
              <a:t>Pearson</a:t>
            </a:r>
            <a:r>
              <a:rPr lang="en-US" dirty="0"/>
              <a:t> = 0.0984</a:t>
            </a:r>
          </a:p>
          <a:p>
            <a:r>
              <a:rPr lang="en-US" dirty="0" err="1"/>
              <a:t>Hoeffding’s</a:t>
            </a:r>
            <a:r>
              <a:rPr lang="en-US" dirty="0"/>
              <a:t> test is significant</a:t>
            </a:r>
          </a:p>
          <a:p>
            <a:pPr lvl="1"/>
            <a:r>
              <a:rPr lang="en-US" dirty="0"/>
              <a:t>Conclusion:  at the </a:t>
            </a:r>
            <a:r>
              <a:rPr lang="el-GR" i="1" dirty="0"/>
              <a:t>α</a:t>
            </a:r>
            <a:r>
              <a:rPr lang="en-US" dirty="0"/>
              <a:t> = 0.05 level, there is sufficient evidence to conclude that </a:t>
            </a:r>
            <a:r>
              <a:rPr lang="en-US" sz="2100" dirty="0" err="1">
                <a:solidFill>
                  <a:srgbClr val="545454"/>
                </a:solidFill>
                <a:latin typeface="Lucida Console" panose="020B0609040504020204" pitchFamily="49" charset="0"/>
              </a:rPr>
              <a:t>logGDP</a:t>
            </a:r>
            <a:r>
              <a:rPr lang="en-US" dirty="0"/>
              <a:t> and </a:t>
            </a:r>
            <a:r>
              <a:rPr lang="en-US" sz="2100" dirty="0" err="1">
                <a:solidFill>
                  <a:srgbClr val="545454"/>
                </a:solidFill>
                <a:latin typeface="Lucida Console" panose="020B0609040504020204" pitchFamily="49" charset="0"/>
              </a:rPr>
              <a:t>gendereq</a:t>
            </a:r>
            <a:r>
              <a:rPr lang="en-US" dirty="0"/>
              <a:t> are associated</a:t>
            </a:r>
          </a:p>
          <a:p>
            <a:r>
              <a:rPr lang="en-US" dirty="0"/>
              <a:t>Pearson’s test is not significant</a:t>
            </a:r>
          </a:p>
          <a:p>
            <a:pPr lvl="1"/>
            <a:r>
              <a:rPr lang="en-US" dirty="0"/>
              <a:t>Doesn’t matter:  the assumption of linearity is not met</a:t>
            </a:r>
          </a:p>
          <a:p>
            <a:r>
              <a:rPr lang="en-US" dirty="0"/>
              <a:t>The parametric method is inappropriate here, but the nonparametric method is acceptable</a:t>
            </a:r>
          </a:p>
        </p:txBody>
      </p:sp>
      <p:sp>
        <p:nvSpPr>
          <p:cNvPr id="7" name="TextBox 6">
            <a:extLst>
              <a:ext uri="{FF2B5EF4-FFF2-40B4-BE49-F238E27FC236}">
                <a16:creationId xmlns:a16="http://schemas.microsoft.com/office/drawing/2014/main" id="{0A92B098-F7AA-4840-B160-F262946DA791}"/>
              </a:ext>
            </a:extLst>
          </p:cNvPr>
          <p:cNvSpPr txBox="1"/>
          <p:nvPr/>
        </p:nvSpPr>
        <p:spPr>
          <a:xfrm>
            <a:off x="1082805" y="1758634"/>
            <a:ext cx="7737513" cy="646331"/>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analysis3_nonpara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testforDEP</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logGDP</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gendereq</a:t>
            </a:r>
            <a:r>
              <a:rPr lang="en-US" sz="1200" dirty="0">
                <a:solidFill>
                  <a:schemeClr val="bg1"/>
                </a:solidFill>
                <a:latin typeface="Lucida Console" panose="020B0609040504020204" pitchFamily="49" charset="0"/>
              </a:rPr>
              <a:t>, test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6">
                    <a:lumMod val="40000"/>
                    <a:lumOff val="60000"/>
                  </a:schemeClr>
                </a:solidFill>
                <a:latin typeface="Lucida Console" panose="020B0609040504020204" pitchFamily="49" charset="0"/>
              </a:rPr>
              <a:t>“HOEFFD”</a:t>
            </a:r>
            <a:r>
              <a:rPr lang="en-US" sz="1200" dirty="0">
                <a:solidFill>
                  <a:schemeClr val="accent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analysis3_para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testforDEP</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logGDP</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gendereq</a:t>
            </a:r>
            <a:r>
              <a:rPr lang="en-US" sz="1200" dirty="0">
                <a:solidFill>
                  <a:schemeClr val="bg1"/>
                </a:solidFill>
                <a:latin typeface="Lucida Console" panose="020B0609040504020204" pitchFamily="49" charset="0"/>
              </a:rPr>
              <a:t>, test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6">
                    <a:lumMod val="40000"/>
                    <a:lumOff val="60000"/>
                  </a:schemeClr>
                </a:solidFill>
                <a:latin typeface="Lucida Console" panose="020B0609040504020204" pitchFamily="49" charset="0"/>
              </a:rPr>
              <a:t>“PEARSON”</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1666636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4</a:t>
            </a:r>
          </a:p>
        </p:txBody>
      </p:sp>
      <p:sp>
        <p:nvSpPr>
          <p:cNvPr id="3" name="Content Placeholder 2">
            <a:extLst>
              <a:ext uri="{FF2B5EF4-FFF2-40B4-BE49-F238E27FC236}">
                <a16:creationId xmlns:a16="http://schemas.microsoft.com/office/drawing/2014/main" id="{7A2BAD76-95DD-43BA-8566-7768201FE42A}"/>
              </a:ext>
            </a:extLst>
          </p:cNvPr>
          <p:cNvSpPr>
            <a:spLocks noGrp="1"/>
          </p:cNvSpPr>
          <p:nvPr>
            <p:ph idx="1"/>
          </p:nvPr>
        </p:nvSpPr>
        <p:spPr/>
        <p:txBody>
          <a:bodyPr>
            <a:normAutofit fontScale="85000" lnSpcReduction="20000"/>
          </a:bodyPr>
          <a:lstStyle/>
          <a:p>
            <a:r>
              <a:rPr lang="en-US" dirty="0"/>
              <a:t>Testing for normality of </a:t>
            </a:r>
            <a:r>
              <a:rPr lang="en-US" sz="2400" dirty="0">
                <a:solidFill>
                  <a:srgbClr val="545454"/>
                </a:solidFill>
                <a:latin typeface="Lucida Console" panose="020B0609040504020204" pitchFamily="49" charset="0"/>
              </a:rPr>
              <a:t>happiness</a:t>
            </a:r>
            <a:r>
              <a:rPr lang="en-US" dirty="0"/>
              <a:t> via Lilliefors (nonparametric) vs Shapiro-Wilk (parametric)</a:t>
            </a:r>
          </a:p>
          <a:p>
            <a:pPr lvl="1"/>
            <a:r>
              <a:rPr lang="en-US" dirty="0"/>
              <a:t>The Lilliefors test is a normality-specific version of the one-sample Kolmogorov-Smirnov test</a:t>
            </a:r>
          </a:p>
          <a:p>
            <a:pPr lvl="1"/>
            <a:r>
              <a:rPr lang="en-US" dirty="0"/>
              <a:t>Performing these tests is straightforward:</a:t>
            </a:r>
          </a:p>
          <a:p>
            <a:endParaRPr lang="en-US" dirty="0"/>
          </a:p>
          <a:p>
            <a:pPr marL="0" indent="0">
              <a:buNone/>
            </a:pPr>
            <a:endParaRPr lang="en-US" dirty="0"/>
          </a:p>
          <a:p>
            <a:r>
              <a:rPr lang="en-US" i="1" dirty="0" err="1"/>
              <a:t>p</a:t>
            </a:r>
            <a:r>
              <a:rPr lang="en-US" i="1" baseline="-25000" dirty="0" err="1"/>
              <a:t>Lilliefors</a:t>
            </a:r>
            <a:r>
              <a:rPr lang="en-US" dirty="0"/>
              <a:t> = 0.624 and </a:t>
            </a:r>
            <a:r>
              <a:rPr lang="en-US" i="1" dirty="0" err="1"/>
              <a:t>p</a:t>
            </a:r>
            <a:r>
              <a:rPr lang="en-US" i="1" baseline="-25000" dirty="0" err="1"/>
              <a:t>SW</a:t>
            </a:r>
            <a:r>
              <a:rPr lang="en-US" dirty="0"/>
              <a:t> = 0.129</a:t>
            </a:r>
          </a:p>
          <a:p>
            <a:r>
              <a:rPr lang="en-US" dirty="0"/>
              <a:t>Both exceed </a:t>
            </a:r>
            <a:r>
              <a:rPr lang="el-GR" i="1" dirty="0"/>
              <a:t>α</a:t>
            </a:r>
            <a:r>
              <a:rPr lang="en-US" dirty="0"/>
              <a:t>, so </a:t>
            </a:r>
            <a:r>
              <a:rPr lang="en-US" dirty="0">
                <a:latin typeface="CMU Classical Serif" panose="02000603000000000000" pitchFamily="2" charset="0"/>
                <a:ea typeface="CMU Classical Serif" panose="02000603000000000000" pitchFamily="2" charset="0"/>
                <a:cs typeface="CMU Classical Serif" panose="02000603000000000000" pitchFamily="2" charset="0"/>
              </a:rPr>
              <a:t>H</a:t>
            </a:r>
            <a:r>
              <a:rPr lang="en-US" baseline="-25000" dirty="0">
                <a:latin typeface="CMU Classical Serif" panose="02000603000000000000" pitchFamily="2" charset="0"/>
                <a:ea typeface="CMU Classical Serif" panose="02000603000000000000" pitchFamily="2" charset="0"/>
                <a:cs typeface="CMU Classical Serif" panose="02000603000000000000" pitchFamily="2" charset="0"/>
              </a:rPr>
              <a:t>0</a:t>
            </a:r>
            <a:r>
              <a:rPr lang="en-US" dirty="0"/>
              <a:t> is retained for both tests</a:t>
            </a:r>
          </a:p>
          <a:p>
            <a:pPr lvl="1"/>
            <a:r>
              <a:rPr lang="en-US" dirty="0"/>
              <a:t>Conclusion:  there is insufficient evidence to assert that the happiness score is not normally distributed</a:t>
            </a:r>
          </a:p>
          <a:p>
            <a:r>
              <a:rPr lang="en-US" dirty="0"/>
              <a:t>Both tests assume a continuous distribution</a:t>
            </a:r>
          </a:p>
          <a:p>
            <a:pPr lvl="1"/>
            <a:r>
              <a:rPr lang="en-US" dirty="0"/>
              <a:t>Satisfied by the data ∴ both approaches are acceptable</a:t>
            </a:r>
          </a:p>
          <a:p>
            <a:r>
              <a:rPr lang="en-US" dirty="0"/>
              <a:t>Although neither </a:t>
            </a:r>
            <a:r>
              <a:rPr lang="en-US" i="1" dirty="0"/>
              <a:t>p</a:t>
            </a:r>
            <a:r>
              <a:rPr lang="en-US" dirty="0"/>
              <a:t>-value is significant, </a:t>
            </a:r>
            <a:r>
              <a:rPr lang="en-US" i="1" dirty="0" err="1"/>
              <a:t>p</a:t>
            </a:r>
            <a:r>
              <a:rPr lang="en-US" i="1" baseline="-25000" dirty="0" err="1"/>
              <a:t>SW</a:t>
            </a:r>
            <a:r>
              <a:rPr lang="en-US" dirty="0"/>
              <a:t> is much smaller than </a:t>
            </a:r>
            <a:r>
              <a:rPr lang="en-US" i="1" dirty="0" err="1"/>
              <a:t>p</a:t>
            </a:r>
            <a:r>
              <a:rPr lang="en-US" i="1" baseline="-25000" dirty="0" err="1"/>
              <a:t>Lilliefors</a:t>
            </a:r>
            <a:endParaRPr lang="en-US" dirty="0"/>
          </a:p>
          <a:p>
            <a:pPr lvl="1"/>
            <a:r>
              <a:rPr lang="en-US" dirty="0"/>
              <a:t>Lilliefors test may be less sensitive to deviations from normality</a:t>
            </a:r>
          </a:p>
          <a:p>
            <a:pPr lvl="1"/>
            <a:r>
              <a:rPr lang="en-US" dirty="0"/>
              <a:t>This is OK – when testing for normality, assume normality! (i.e., Shapiro-Wilk is the appropriate test)</a:t>
            </a:r>
          </a:p>
        </p:txBody>
      </p:sp>
      <p:sp>
        <p:nvSpPr>
          <p:cNvPr id="5" name="TextBox 4">
            <a:extLst>
              <a:ext uri="{FF2B5EF4-FFF2-40B4-BE49-F238E27FC236}">
                <a16:creationId xmlns:a16="http://schemas.microsoft.com/office/drawing/2014/main" id="{25C33BF1-66AB-468F-B174-C14F6571B331}"/>
              </a:ext>
            </a:extLst>
          </p:cNvPr>
          <p:cNvSpPr txBox="1"/>
          <p:nvPr/>
        </p:nvSpPr>
        <p:spPr>
          <a:xfrm>
            <a:off x="1479315" y="2567838"/>
            <a:ext cx="4921485" cy="646331"/>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analysis4_nonpara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lillie.test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accent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analysis4_para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shapiro.test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870407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5</a:t>
            </a:r>
          </a:p>
        </p:txBody>
      </p:sp>
      <p:sp>
        <p:nvSpPr>
          <p:cNvPr id="3" name="Content Placeholder 2">
            <a:extLst>
              <a:ext uri="{FF2B5EF4-FFF2-40B4-BE49-F238E27FC236}">
                <a16:creationId xmlns:a16="http://schemas.microsoft.com/office/drawing/2014/main" id="{7A2BAD76-95DD-43BA-8566-7768201FE42A}"/>
              </a:ext>
            </a:extLst>
          </p:cNvPr>
          <p:cNvSpPr>
            <a:spLocks noGrp="1"/>
          </p:cNvSpPr>
          <p:nvPr>
            <p:ph idx="1"/>
          </p:nvPr>
        </p:nvSpPr>
        <p:spPr/>
        <p:txBody>
          <a:bodyPr>
            <a:normAutofit fontScale="85000" lnSpcReduction="20000"/>
          </a:bodyPr>
          <a:lstStyle/>
          <a:p>
            <a:r>
              <a:rPr lang="en-US" dirty="0"/>
              <a:t>Testing for difference in log(</a:t>
            </a:r>
            <a:r>
              <a:rPr lang="en-US" sz="2400" dirty="0" err="1">
                <a:solidFill>
                  <a:srgbClr val="545454"/>
                </a:solidFill>
                <a:latin typeface="Lucida Console" panose="020B0609040504020204" pitchFamily="49" charset="0"/>
              </a:rPr>
              <a:t>infantmort</a:t>
            </a:r>
            <a:r>
              <a:rPr lang="en-US" dirty="0"/>
              <a:t>) across levels of </a:t>
            </a:r>
            <a:r>
              <a:rPr lang="en-US" sz="2400" dirty="0" err="1">
                <a:solidFill>
                  <a:srgbClr val="545454"/>
                </a:solidFill>
                <a:latin typeface="Lucida Console" panose="020B0609040504020204" pitchFamily="49" charset="0"/>
              </a:rPr>
              <a:t>HDI_cat</a:t>
            </a:r>
            <a:r>
              <a:rPr lang="en-US" dirty="0"/>
              <a:t> via permutation F-test (nonparametric) vs ANOVA (parametric)</a:t>
            </a:r>
          </a:p>
          <a:p>
            <a:pPr lvl="1"/>
            <a:r>
              <a:rPr lang="en-US" dirty="0"/>
              <a:t>Code:</a:t>
            </a:r>
          </a:p>
          <a:p>
            <a:pPr lvl="1"/>
            <a:endParaRPr lang="en-US" dirty="0"/>
          </a:p>
          <a:p>
            <a:pPr marL="0" indent="0">
              <a:buNone/>
            </a:pPr>
            <a:endParaRPr lang="en-US" dirty="0"/>
          </a:p>
          <a:p>
            <a:endParaRPr lang="en-US" dirty="0"/>
          </a:p>
          <a:p>
            <a:r>
              <a:rPr lang="en-US" dirty="0"/>
              <a:t>Both tests yielded </a:t>
            </a:r>
            <a:r>
              <a:rPr lang="en-US" i="1" dirty="0"/>
              <a:t>p</a:t>
            </a:r>
            <a:r>
              <a:rPr lang="en-US" dirty="0"/>
              <a:t> &lt; 0.001, leading to rejection of </a:t>
            </a:r>
            <a:r>
              <a:rPr lang="en-US" dirty="0">
                <a:latin typeface="CMU Classical Serif" panose="02000603000000000000" pitchFamily="2" charset="0"/>
                <a:ea typeface="CMU Classical Serif" panose="02000603000000000000" pitchFamily="2" charset="0"/>
                <a:cs typeface="CMU Classical Serif" panose="02000603000000000000" pitchFamily="2" charset="0"/>
              </a:rPr>
              <a:t>H</a:t>
            </a:r>
            <a:r>
              <a:rPr lang="en-US" baseline="-25000" dirty="0">
                <a:latin typeface="CMU Classical Serif" panose="02000603000000000000" pitchFamily="2" charset="0"/>
                <a:ea typeface="CMU Classical Serif" panose="02000603000000000000" pitchFamily="2" charset="0"/>
                <a:cs typeface="CMU Classical Serif" panose="02000603000000000000" pitchFamily="2" charset="0"/>
              </a:rPr>
              <a:t>0</a:t>
            </a:r>
            <a:r>
              <a:rPr lang="en-US" dirty="0"/>
              <a:t> in both cases</a:t>
            </a:r>
          </a:p>
          <a:p>
            <a:pPr lvl="1"/>
            <a:r>
              <a:rPr lang="en-US" dirty="0"/>
              <a:t>Conclusion:  at the </a:t>
            </a:r>
            <a:r>
              <a:rPr lang="el-GR" i="1" dirty="0"/>
              <a:t>α</a:t>
            </a:r>
            <a:r>
              <a:rPr lang="en-US" dirty="0"/>
              <a:t> = 0.05 level, there is evidence of a difference in infant mortality rate across human development categories</a:t>
            </a:r>
          </a:p>
          <a:p>
            <a:r>
              <a:rPr lang="en-US" dirty="0"/>
              <a:t>Both tests assume independence and constant variance</a:t>
            </a:r>
          </a:p>
          <a:p>
            <a:pPr lvl="1"/>
            <a:r>
              <a:rPr lang="en-US" dirty="0"/>
              <a:t>Satisfied by the data</a:t>
            </a:r>
          </a:p>
          <a:p>
            <a:r>
              <a:rPr lang="en-US" dirty="0"/>
              <a:t>ANOVA assumes normality</a:t>
            </a:r>
          </a:p>
          <a:p>
            <a:pPr lvl="1"/>
            <a:r>
              <a:rPr lang="en-US" dirty="0"/>
              <a:t>Violated by Medium category (see next slide)</a:t>
            </a:r>
          </a:p>
          <a:p>
            <a:r>
              <a:rPr lang="en-US" dirty="0"/>
              <a:t>The parametric method is inappropriate in this case but the nonparametric approach works</a:t>
            </a:r>
          </a:p>
        </p:txBody>
      </p:sp>
      <p:sp>
        <p:nvSpPr>
          <p:cNvPr id="4" name="TextBox 3">
            <a:extLst>
              <a:ext uri="{FF2B5EF4-FFF2-40B4-BE49-F238E27FC236}">
                <a16:creationId xmlns:a16="http://schemas.microsoft.com/office/drawing/2014/main" id="{86D98678-2787-42A6-954F-48747D9AE0C6}"/>
              </a:ext>
            </a:extLst>
          </p:cNvPr>
          <p:cNvSpPr txBox="1"/>
          <p:nvPr/>
        </p:nvSpPr>
        <p:spPr>
          <a:xfrm>
            <a:off x="1497028" y="2219880"/>
            <a:ext cx="7218096" cy="1015663"/>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analysis5_nonpara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perm.f.test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response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log</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infantmort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a:t>
            </a:r>
          </a:p>
          <a:p>
            <a:r>
              <a:rPr lang="en-US" sz="1200" dirty="0">
                <a:solidFill>
                  <a:schemeClr val="bg1"/>
                </a:solidFill>
                <a:latin typeface="Lucida Console" panose="020B0609040504020204" pitchFamily="49" charset="0"/>
              </a:rPr>
              <a:t>                                 treatment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HDI_cat</a:t>
            </a:r>
            <a:r>
              <a:rPr lang="en-US" sz="1200" dirty="0">
                <a:solidFill>
                  <a:schemeClr val="bg1"/>
                </a:solidFill>
                <a:latin typeface="Lucida Console" panose="020B0609040504020204" pitchFamily="49" charset="0"/>
              </a:rPr>
              <a:t>,</a:t>
            </a: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num.sim</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3">
                    <a:lumMod val="60000"/>
                    <a:lumOff val="40000"/>
                  </a:schemeClr>
                </a:solidFill>
                <a:latin typeface="Lucida Console" panose="020B0609040504020204" pitchFamily="49" charset="0"/>
              </a:rPr>
              <a:t>1000</a:t>
            </a:r>
            <a:r>
              <a:rPr lang="en-US" sz="1200" dirty="0">
                <a:solidFill>
                  <a:schemeClr val="accent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analysis5_para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aov</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as.numeric</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HDI_cat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log</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infantmort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data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1088092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5</a:t>
            </a:r>
          </a:p>
        </p:txBody>
      </p:sp>
      <p:sp>
        <p:nvSpPr>
          <p:cNvPr id="5" name="TextBox 4">
            <a:extLst>
              <a:ext uri="{FF2B5EF4-FFF2-40B4-BE49-F238E27FC236}">
                <a16:creationId xmlns:a16="http://schemas.microsoft.com/office/drawing/2014/main" id="{8E375F77-84DB-4FC0-99AB-ED4D29C50289}"/>
              </a:ext>
            </a:extLst>
          </p:cNvPr>
          <p:cNvSpPr txBox="1"/>
          <p:nvPr/>
        </p:nvSpPr>
        <p:spPr>
          <a:xfrm>
            <a:off x="1253976" y="1653323"/>
            <a:ext cx="4797908" cy="369332"/>
          </a:xfrm>
          <a:prstGeom prst="rect">
            <a:avLst/>
          </a:prstGeom>
          <a:noFill/>
        </p:spPr>
        <p:txBody>
          <a:bodyPr wrap="square" rtlCol="0">
            <a:spAutoFit/>
          </a:bodyPr>
          <a:lstStyle/>
          <a:p>
            <a:r>
              <a:rPr lang="en-US" b="1" dirty="0">
                <a:solidFill>
                  <a:srgbClr val="545454"/>
                </a:solidFill>
                <a:latin typeface="Calibri" panose="020F0502020204030204" pitchFamily="34" charset="0"/>
                <a:cs typeface="Calibri" panose="020F0502020204030204" pitchFamily="34" charset="0"/>
              </a:rPr>
              <a:t>Infant Mortality Rate by HDI Category</a:t>
            </a:r>
          </a:p>
        </p:txBody>
      </p:sp>
      <p:pic>
        <p:nvPicPr>
          <p:cNvPr id="4" name="Picture 3">
            <a:extLst>
              <a:ext uri="{FF2B5EF4-FFF2-40B4-BE49-F238E27FC236}">
                <a16:creationId xmlns:a16="http://schemas.microsoft.com/office/drawing/2014/main" id="{DAF130CE-4717-4334-94BD-3B61B3D2CBE9}"/>
              </a:ext>
            </a:extLst>
          </p:cNvPr>
          <p:cNvPicPr>
            <a:picLocks noChangeAspect="1"/>
          </p:cNvPicPr>
          <p:nvPr/>
        </p:nvPicPr>
        <p:blipFill rotWithShape="1">
          <a:blip r:embed="rId2"/>
          <a:srcRect t="7812"/>
          <a:stretch/>
        </p:blipFill>
        <p:spPr>
          <a:xfrm>
            <a:off x="821154" y="2057399"/>
            <a:ext cx="10549692" cy="3890212"/>
          </a:xfrm>
          <a:prstGeom prst="rect">
            <a:avLst/>
          </a:prstGeom>
        </p:spPr>
      </p:pic>
    </p:spTree>
    <p:extLst>
      <p:ext uri="{BB962C8B-B14F-4D97-AF65-F5344CB8AC3E}">
        <p14:creationId xmlns:p14="http://schemas.microsoft.com/office/powerpoint/2010/main" val="1337088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38F4E-C17C-476A-A8D5-BB1DF1332FA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22E7DCC7-2736-4166-86E2-FBBC2351982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65256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0108-959F-4C9F-97EE-3FF4CCAB861D}"/>
              </a:ext>
            </a:extLst>
          </p:cNvPr>
          <p:cNvSpPr>
            <a:spLocks noGrp="1"/>
          </p:cNvSpPr>
          <p:nvPr>
            <p:ph type="title"/>
          </p:nvPr>
        </p:nvSpPr>
        <p:spPr/>
        <p:txBody>
          <a:bodyPr/>
          <a:lstStyle/>
          <a:p>
            <a:r>
              <a:rPr lang="en-US" dirty="0"/>
              <a:t>SCORECARD</a:t>
            </a:r>
          </a:p>
        </p:txBody>
      </p:sp>
      <p:graphicFrame>
        <p:nvGraphicFramePr>
          <p:cNvPr id="4" name="Content Placeholder 3">
            <a:extLst>
              <a:ext uri="{FF2B5EF4-FFF2-40B4-BE49-F238E27FC236}">
                <a16:creationId xmlns:a16="http://schemas.microsoft.com/office/drawing/2014/main" id="{5C599CE4-C1D0-43D4-B720-381515593D6A}"/>
              </a:ext>
            </a:extLst>
          </p:cNvPr>
          <p:cNvGraphicFramePr>
            <a:graphicFrameLocks noGrp="1"/>
          </p:cNvGraphicFramePr>
          <p:nvPr>
            <p:ph idx="1"/>
            <p:extLst>
              <p:ext uri="{D42A27DB-BD31-4B8C-83A1-F6EECF244321}">
                <p14:modId xmlns:p14="http://schemas.microsoft.com/office/powerpoint/2010/main" val="647743554"/>
              </p:ext>
            </p:extLst>
          </p:nvPr>
        </p:nvGraphicFramePr>
        <p:xfrm>
          <a:off x="3352800" y="1358900"/>
          <a:ext cx="5486400" cy="3950450"/>
        </p:xfrm>
        <a:graphic>
          <a:graphicData uri="http://schemas.openxmlformats.org/drawingml/2006/table">
            <a:tbl>
              <a:tblPr firstRow="1" bandRow="1">
                <a:tableStyleId>{5C22544A-7EE6-4342-B048-85BDC9FD1C3A}</a:tableStyleId>
              </a:tblPr>
              <a:tblGrid>
                <a:gridCol w="1108610">
                  <a:extLst>
                    <a:ext uri="{9D8B030D-6E8A-4147-A177-3AD203B41FA5}">
                      <a16:colId xmlns:a16="http://schemas.microsoft.com/office/drawing/2014/main" val="2716705286"/>
                    </a:ext>
                  </a:extLst>
                </a:gridCol>
                <a:gridCol w="2188895">
                  <a:extLst>
                    <a:ext uri="{9D8B030D-6E8A-4147-A177-3AD203B41FA5}">
                      <a16:colId xmlns:a16="http://schemas.microsoft.com/office/drawing/2014/main" val="2484050707"/>
                    </a:ext>
                  </a:extLst>
                </a:gridCol>
                <a:gridCol w="2188895">
                  <a:extLst>
                    <a:ext uri="{9D8B030D-6E8A-4147-A177-3AD203B41FA5}">
                      <a16:colId xmlns:a16="http://schemas.microsoft.com/office/drawing/2014/main" val="1604139424"/>
                    </a:ext>
                  </a:extLst>
                </a:gridCol>
              </a:tblGrid>
              <a:tr h="527425">
                <a:tc>
                  <a:txBody>
                    <a:bodyPr/>
                    <a:lstStyle/>
                    <a:p>
                      <a:pPr algn="ctr"/>
                      <a:r>
                        <a:rPr lang="en-US" dirty="0"/>
                        <a:t>ANALYSIS</a:t>
                      </a:r>
                    </a:p>
                  </a:txBody>
                  <a:tcPr anchor="ctr"/>
                </a:tc>
                <a:tc>
                  <a:txBody>
                    <a:bodyPr/>
                    <a:lstStyle/>
                    <a:p>
                      <a:pPr algn="ctr"/>
                      <a:r>
                        <a:rPr lang="en-US" dirty="0"/>
                        <a:t>NONPARAMETRIC</a:t>
                      </a:r>
                    </a:p>
                  </a:txBody>
                  <a:tcPr anchor="ctr"/>
                </a:tc>
                <a:tc>
                  <a:txBody>
                    <a:bodyPr/>
                    <a:lstStyle/>
                    <a:p>
                      <a:pPr algn="ctr"/>
                      <a:r>
                        <a:rPr lang="en-US" dirty="0"/>
                        <a:t>PARAMETRIC</a:t>
                      </a:r>
                    </a:p>
                  </a:txBody>
                  <a:tcPr anchor="ctr"/>
                </a:tc>
                <a:extLst>
                  <a:ext uri="{0D108BD9-81ED-4DB2-BD59-A6C34878D82A}">
                    <a16:rowId xmlns:a16="http://schemas.microsoft.com/office/drawing/2014/main" val="1703131340"/>
                  </a:ext>
                </a:extLst>
              </a:tr>
              <a:tr h="527425">
                <a:tc>
                  <a:txBody>
                    <a:bodyPr/>
                    <a:lstStyle/>
                    <a:p>
                      <a:pPr algn="ctr"/>
                      <a:r>
                        <a:rPr lang="en-US" dirty="0"/>
                        <a:t>1</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031760460"/>
                  </a:ext>
                </a:extLst>
              </a:tr>
              <a:tr h="527425">
                <a:tc>
                  <a:txBody>
                    <a:bodyPr/>
                    <a:lstStyle/>
                    <a:p>
                      <a:pPr algn="ctr"/>
                      <a:r>
                        <a:rPr lang="en-US"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B050"/>
                          </a:solidFill>
                          <a:effectLst/>
                          <a:uLnTx/>
                          <a:uFillTx/>
                          <a:latin typeface="Wingdings" panose="05000000000000000000" pitchFamily="2" charset="2"/>
                          <a:ea typeface="+mn-ea"/>
                          <a:cs typeface="+mn-cs"/>
                        </a:rPr>
                        <a:t>J</a:t>
                      </a:r>
                      <a:endParaRPr kumimoji="0" lang="en-US" sz="3200" b="0" i="0" u="none" strike="noStrike" kern="1200" cap="none" spc="0" normalizeH="0" baseline="0" noProof="0" dirty="0">
                        <a:ln>
                          <a:noFill/>
                        </a:ln>
                        <a:solidFill>
                          <a:prstClr val="black"/>
                        </a:solidFill>
                        <a:effectLst/>
                        <a:uLnTx/>
                        <a:uFillTx/>
                        <a:latin typeface="+mn-lt"/>
                        <a:ea typeface="+mn-ea"/>
                        <a:cs typeface="+mn-cs"/>
                      </a:endParaRPr>
                    </a:p>
                  </a:txBody>
                  <a:tcPr anchor="ctr"/>
                </a:tc>
                <a:tc>
                  <a:txBody>
                    <a:bodyPr/>
                    <a:lstStyle/>
                    <a:p>
                      <a:pPr algn="ctr"/>
                      <a:r>
                        <a:rPr kumimoji="0" lang="en-US" sz="3200" b="0" i="0" u="none" strike="noStrike" kern="1200" cap="none" spc="0" normalizeH="0" baseline="0" noProof="0" dirty="0">
                          <a:ln>
                            <a:noFill/>
                          </a:ln>
                          <a:solidFill>
                            <a:srgbClr val="00B050"/>
                          </a:solidFill>
                          <a:effectLst/>
                          <a:uLnTx/>
                          <a:uFillTx/>
                          <a:latin typeface="Wingdings" panose="05000000000000000000" pitchFamily="2" charset="2"/>
                          <a:ea typeface="+mn-ea"/>
                          <a:cs typeface="+mn-cs"/>
                        </a:rPr>
                        <a:t>J</a:t>
                      </a:r>
                      <a:endParaRPr lang="en-US" dirty="0"/>
                    </a:p>
                  </a:txBody>
                  <a:tcPr anchor="ctr"/>
                </a:tc>
                <a:extLst>
                  <a:ext uri="{0D108BD9-81ED-4DB2-BD59-A6C34878D82A}">
                    <a16:rowId xmlns:a16="http://schemas.microsoft.com/office/drawing/2014/main" val="3797746379"/>
                  </a:ext>
                </a:extLst>
              </a:tr>
              <a:tr h="527425">
                <a:tc>
                  <a:txBody>
                    <a:bodyPr/>
                    <a:lstStyle/>
                    <a:p>
                      <a:pPr algn="ctr"/>
                      <a:r>
                        <a:rPr lang="en-US" dirty="0"/>
                        <a:t>3</a:t>
                      </a:r>
                    </a:p>
                  </a:txBody>
                  <a:tcPr anchor="ctr"/>
                </a:tc>
                <a:tc>
                  <a:txBody>
                    <a:bodyPr/>
                    <a:lstStyle/>
                    <a:p>
                      <a:pPr algn="ctr"/>
                      <a:r>
                        <a:rPr kumimoji="0" lang="en-US" sz="3200" b="0" i="0" u="none" strike="noStrike" kern="1200" cap="none" spc="0" normalizeH="0" baseline="0" noProof="0" dirty="0">
                          <a:ln>
                            <a:noFill/>
                          </a:ln>
                          <a:solidFill>
                            <a:srgbClr val="00B050"/>
                          </a:solidFill>
                          <a:effectLst/>
                          <a:uLnTx/>
                          <a:uFillTx/>
                          <a:latin typeface="Wingdings" panose="05000000000000000000" pitchFamily="2" charset="2"/>
                          <a:ea typeface="+mn-ea"/>
                          <a:cs typeface="+mn-cs"/>
                        </a:rPr>
                        <a:t>J</a:t>
                      </a:r>
                      <a:endParaRPr lang="en-US" sz="3200" dirty="0"/>
                    </a:p>
                  </a:txBody>
                  <a:tcPr anchor="ctr"/>
                </a:tc>
                <a:tc>
                  <a:txBody>
                    <a:bodyPr/>
                    <a:lstStyle/>
                    <a:p>
                      <a:pPr algn="ctr"/>
                      <a:r>
                        <a:rPr kumimoji="0" lang="en-US" sz="3200" b="0" i="0" u="none" strike="noStrike" kern="1200" cap="none" spc="0" normalizeH="0" baseline="0" noProof="0" dirty="0">
                          <a:ln>
                            <a:noFill/>
                          </a:ln>
                          <a:solidFill>
                            <a:srgbClr val="FF0000"/>
                          </a:solidFill>
                          <a:effectLst/>
                          <a:uLnTx/>
                          <a:uFillTx/>
                          <a:latin typeface="Wingdings" panose="05000000000000000000" pitchFamily="2" charset="2"/>
                          <a:ea typeface="+mn-ea"/>
                          <a:cs typeface="+mn-cs"/>
                        </a:rPr>
                        <a:t>L</a:t>
                      </a:r>
                      <a:endParaRPr lang="en-US" sz="3200" dirty="0"/>
                    </a:p>
                  </a:txBody>
                  <a:tcPr anchor="ctr"/>
                </a:tc>
                <a:extLst>
                  <a:ext uri="{0D108BD9-81ED-4DB2-BD59-A6C34878D82A}">
                    <a16:rowId xmlns:a16="http://schemas.microsoft.com/office/drawing/2014/main" val="1360558751"/>
                  </a:ext>
                </a:extLst>
              </a:tr>
              <a:tr h="527425">
                <a:tc>
                  <a:txBody>
                    <a:bodyPr/>
                    <a:lstStyle/>
                    <a:p>
                      <a:pPr algn="ctr"/>
                      <a:r>
                        <a:rPr lang="en-US" dirty="0"/>
                        <a:t>4</a:t>
                      </a:r>
                    </a:p>
                  </a:txBody>
                  <a:tcPr anchor="ctr"/>
                </a:tc>
                <a:tc>
                  <a:txBody>
                    <a:bodyPr/>
                    <a:lstStyle/>
                    <a:p>
                      <a:pPr algn="ctr"/>
                      <a:r>
                        <a:rPr lang="en-US" sz="3200" dirty="0">
                          <a:solidFill>
                            <a:srgbClr val="FAC968"/>
                          </a:solidFill>
                          <a:latin typeface="Wingdings" panose="05000000000000000000" pitchFamily="2" charset="2"/>
                        </a:rPr>
                        <a:t>K</a:t>
                      </a:r>
                      <a:endParaRPr lang="en-US" sz="3200" dirty="0">
                        <a:solidFill>
                          <a:srgbClr val="FAC968"/>
                        </a:solidFill>
                      </a:endParaRPr>
                    </a:p>
                  </a:txBody>
                  <a:tcPr anchor="ctr"/>
                </a:tc>
                <a:tc>
                  <a:txBody>
                    <a:bodyPr/>
                    <a:lstStyle/>
                    <a:p>
                      <a:pPr algn="ctr"/>
                      <a:r>
                        <a:rPr kumimoji="0" lang="en-US" sz="3200" b="0" i="0" u="none" strike="noStrike" kern="1200" cap="none" spc="0" normalizeH="0" baseline="0" noProof="0" dirty="0">
                          <a:ln>
                            <a:noFill/>
                          </a:ln>
                          <a:solidFill>
                            <a:srgbClr val="00B050"/>
                          </a:solidFill>
                          <a:effectLst/>
                          <a:uLnTx/>
                          <a:uFillTx/>
                          <a:latin typeface="Wingdings" panose="05000000000000000000" pitchFamily="2" charset="2"/>
                          <a:ea typeface="+mn-ea"/>
                          <a:cs typeface="+mn-cs"/>
                        </a:rPr>
                        <a:t>J</a:t>
                      </a:r>
                      <a:endParaRPr lang="en-US" sz="3200" dirty="0"/>
                    </a:p>
                  </a:txBody>
                  <a:tcPr anchor="ctr"/>
                </a:tc>
                <a:extLst>
                  <a:ext uri="{0D108BD9-81ED-4DB2-BD59-A6C34878D82A}">
                    <a16:rowId xmlns:a16="http://schemas.microsoft.com/office/drawing/2014/main" val="3631551307"/>
                  </a:ext>
                </a:extLst>
              </a:tr>
              <a:tr h="527425">
                <a:tc>
                  <a:txBody>
                    <a:bodyPr/>
                    <a:lstStyle/>
                    <a:p>
                      <a:pPr algn="ctr"/>
                      <a:r>
                        <a:rPr lang="en-US" dirty="0"/>
                        <a:t>5</a:t>
                      </a:r>
                    </a:p>
                  </a:txBody>
                  <a:tcPr anchor="ctr">
                    <a:lnB w="38100" cap="flat" cmpd="sng" algn="ctr">
                      <a:solidFill>
                        <a:schemeClr val="bg1"/>
                      </a:solidFill>
                      <a:prstDash val="solid"/>
                      <a:round/>
                      <a:headEnd type="none" w="med" len="med"/>
                      <a:tailEnd type="none" w="med" len="med"/>
                    </a:lnB>
                  </a:tcPr>
                </a:tc>
                <a:tc>
                  <a:txBody>
                    <a:bodyPr/>
                    <a:lstStyle/>
                    <a:p>
                      <a:pPr algn="ctr"/>
                      <a:r>
                        <a:rPr lang="en-US" sz="3200" dirty="0">
                          <a:solidFill>
                            <a:srgbClr val="00B050"/>
                          </a:solidFill>
                          <a:latin typeface="Wingdings" panose="05000000000000000000" pitchFamily="2" charset="2"/>
                        </a:rPr>
                        <a:t>J</a:t>
                      </a:r>
                      <a:endParaRPr lang="en-US" sz="3200" dirty="0">
                        <a:solidFill>
                          <a:srgbClr val="00B050"/>
                        </a:solidFill>
                      </a:endParaRPr>
                    </a:p>
                  </a:txBody>
                  <a:tcPr anchor="ctr">
                    <a:lnB w="38100" cap="flat" cmpd="sng" algn="ctr">
                      <a:solidFill>
                        <a:schemeClr val="bg1"/>
                      </a:solidFill>
                      <a:prstDash val="solid"/>
                      <a:round/>
                      <a:headEnd type="none" w="med" len="med"/>
                      <a:tailEnd type="none" w="med" len="med"/>
                    </a:lnB>
                  </a:tcPr>
                </a:tc>
                <a:tc>
                  <a:txBody>
                    <a:bodyPr/>
                    <a:lstStyle/>
                    <a:p>
                      <a:pPr algn="ctr"/>
                      <a:r>
                        <a:rPr lang="en-US" sz="3200" dirty="0">
                          <a:solidFill>
                            <a:schemeClr val="accent5"/>
                          </a:solidFill>
                          <a:latin typeface="Wingdings" panose="05000000000000000000" pitchFamily="2" charset="2"/>
                        </a:rPr>
                        <a:t>L</a:t>
                      </a:r>
                      <a:endParaRPr lang="en-US" sz="3200" dirty="0">
                        <a:solidFill>
                          <a:schemeClr val="accent5"/>
                        </a:solidFill>
                      </a:endParaRPr>
                    </a:p>
                  </a:txBody>
                  <a:tcPr anchor="ctr">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17384796"/>
                  </a:ext>
                </a:extLst>
              </a:tr>
              <a:tr h="527425">
                <a:tc>
                  <a:txBody>
                    <a:bodyPr/>
                    <a:lstStyle/>
                    <a:p>
                      <a:pPr algn="ctr"/>
                      <a:r>
                        <a:rPr lang="en-US" b="1" dirty="0">
                          <a:solidFill>
                            <a:schemeClr val="bg1"/>
                          </a:solidFill>
                        </a:rPr>
                        <a:t>TOTALS</a:t>
                      </a:r>
                    </a:p>
                  </a:txBody>
                  <a:tcPr anchor="ctr">
                    <a:lnT w="38100" cap="flat" cmpd="sng" algn="ctr">
                      <a:solidFill>
                        <a:schemeClr val="bg1"/>
                      </a:solidFill>
                      <a:prstDash val="solid"/>
                      <a:round/>
                      <a:headEnd type="none" w="med" len="med"/>
                      <a:tailEnd type="none" w="med" len="med"/>
                    </a:lnT>
                    <a:solidFill>
                      <a:schemeClr val="accent1"/>
                    </a:solidFill>
                  </a:tcPr>
                </a:tc>
                <a:tc>
                  <a:txBody>
                    <a:bodyPr/>
                    <a:lstStyle/>
                    <a:p>
                      <a:pPr algn="ctr"/>
                      <a:endParaRPr lang="en-US" sz="3200" dirty="0">
                        <a:solidFill>
                          <a:srgbClr val="00B050"/>
                        </a:solidFill>
                      </a:endParaRPr>
                    </a:p>
                  </a:txBody>
                  <a:tcPr anchor="ctr">
                    <a:lnT w="38100" cap="flat" cmpd="sng" algn="ctr">
                      <a:solidFill>
                        <a:schemeClr val="bg1"/>
                      </a:solidFill>
                      <a:prstDash val="solid"/>
                      <a:round/>
                      <a:headEnd type="none" w="med" len="med"/>
                      <a:tailEnd type="none" w="med" len="med"/>
                    </a:lnT>
                    <a:solidFill>
                      <a:schemeClr val="accent1"/>
                    </a:solidFill>
                  </a:tcPr>
                </a:tc>
                <a:tc>
                  <a:txBody>
                    <a:bodyPr/>
                    <a:lstStyle/>
                    <a:p>
                      <a:pPr algn="ctr"/>
                      <a:endParaRPr lang="en-US" sz="3200" dirty="0">
                        <a:solidFill>
                          <a:schemeClr val="accent5"/>
                        </a:solidFill>
                      </a:endParaRPr>
                    </a:p>
                  </a:txBody>
                  <a:tcPr anchor="ctr">
                    <a:lnT w="38100" cap="flat" cmpd="sng" algn="ctr">
                      <a:solidFill>
                        <a:schemeClr val="bg1"/>
                      </a:solidFill>
                      <a:prstDash val="solid"/>
                      <a:round/>
                      <a:headEnd type="none" w="med" len="med"/>
                      <a:tailEnd type="none" w="med" len="med"/>
                    </a:lnT>
                    <a:solidFill>
                      <a:schemeClr val="accent1"/>
                    </a:solidFill>
                  </a:tcPr>
                </a:tc>
                <a:extLst>
                  <a:ext uri="{0D108BD9-81ED-4DB2-BD59-A6C34878D82A}">
                    <a16:rowId xmlns:a16="http://schemas.microsoft.com/office/drawing/2014/main" val="3766200376"/>
                  </a:ext>
                </a:extLst>
              </a:tr>
            </a:tbl>
          </a:graphicData>
        </a:graphic>
      </p:graphicFrame>
    </p:spTree>
    <p:extLst>
      <p:ext uri="{BB962C8B-B14F-4D97-AF65-F5344CB8AC3E}">
        <p14:creationId xmlns:p14="http://schemas.microsoft.com/office/powerpoint/2010/main" val="31584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C961-4E73-41A2-A54A-93E766693C90}"/>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48AF7E9-44A2-48A8-A8CF-67A80389B59B}"/>
              </a:ext>
            </a:extLst>
          </p:cNvPr>
          <p:cNvSpPr>
            <a:spLocks noGrp="1"/>
          </p:cNvSpPr>
          <p:nvPr>
            <p:ph idx="1"/>
          </p:nvPr>
        </p:nvSpPr>
        <p:spPr/>
        <p:txBody>
          <a:bodyPr>
            <a:normAutofit fontScale="92500" lnSpcReduction="10000"/>
          </a:bodyPr>
          <a:lstStyle/>
          <a:p>
            <a:r>
              <a:rPr lang="en-US" dirty="0"/>
              <a:t>Missing data was a big limitation</a:t>
            </a:r>
          </a:p>
          <a:p>
            <a:pPr lvl="1"/>
            <a:r>
              <a:rPr lang="en-US" dirty="0"/>
              <a:t>Original dataset had n=205 countries</a:t>
            </a:r>
          </a:p>
          <a:p>
            <a:pPr lvl="1"/>
            <a:r>
              <a:rPr lang="en-US" dirty="0"/>
              <a:t>Omitted countries with incomplete data, yielding n=111 in analytic dataset</a:t>
            </a:r>
          </a:p>
          <a:p>
            <a:pPr lvl="1"/>
            <a:r>
              <a:rPr lang="en-US" dirty="0"/>
              <a:t>Countries omitted by HDI category:</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Some of these NA belong to countries for which HDI category can’t be calculated</a:t>
            </a:r>
          </a:p>
          <a:p>
            <a:pPr lvl="2"/>
            <a:r>
              <a:rPr lang="en-US" dirty="0"/>
              <a:t>e.g., North Korea, Somalia, Kosovo</a:t>
            </a:r>
          </a:p>
          <a:p>
            <a:pPr lvl="1"/>
            <a:r>
              <a:rPr lang="en-US" dirty="0"/>
              <a:t>Nontrivial proportion of omitted countries have low-to-medium developmental level</a:t>
            </a:r>
          </a:p>
          <a:p>
            <a:pPr lvl="2"/>
            <a:r>
              <a:rPr lang="en-US" dirty="0"/>
              <a:t>These countries are likely to perform poorly on other QoL measures</a:t>
            </a:r>
          </a:p>
          <a:p>
            <a:pPr lvl="2"/>
            <a:r>
              <a:rPr lang="en-US" dirty="0"/>
              <a:t>Omitting them may bias the data</a:t>
            </a:r>
          </a:p>
        </p:txBody>
      </p:sp>
      <p:graphicFrame>
        <p:nvGraphicFramePr>
          <p:cNvPr id="4" name="Table 3">
            <a:extLst>
              <a:ext uri="{FF2B5EF4-FFF2-40B4-BE49-F238E27FC236}">
                <a16:creationId xmlns:a16="http://schemas.microsoft.com/office/drawing/2014/main" id="{44302B08-F51E-4D30-BE8A-46BB65F5B9EC}"/>
              </a:ext>
            </a:extLst>
          </p:cNvPr>
          <p:cNvGraphicFramePr>
            <a:graphicFrameLocks noGrp="1"/>
          </p:cNvGraphicFramePr>
          <p:nvPr>
            <p:extLst>
              <p:ext uri="{D42A27DB-BD31-4B8C-83A1-F6EECF244321}">
                <p14:modId xmlns:p14="http://schemas.microsoft.com/office/powerpoint/2010/main" val="1929602178"/>
              </p:ext>
            </p:extLst>
          </p:nvPr>
        </p:nvGraphicFramePr>
        <p:xfrm>
          <a:off x="1602223" y="2766397"/>
          <a:ext cx="3289862" cy="1828800"/>
        </p:xfrm>
        <a:graphic>
          <a:graphicData uri="http://schemas.openxmlformats.org/drawingml/2006/table">
            <a:tbl>
              <a:tblPr firstRow="1" bandRow="1">
                <a:tableStyleId>{5C22544A-7EE6-4342-B048-85BDC9FD1C3A}</a:tableStyleId>
              </a:tblPr>
              <a:tblGrid>
                <a:gridCol w="1644931">
                  <a:extLst>
                    <a:ext uri="{9D8B030D-6E8A-4147-A177-3AD203B41FA5}">
                      <a16:colId xmlns:a16="http://schemas.microsoft.com/office/drawing/2014/main" val="3079801763"/>
                    </a:ext>
                  </a:extLst>
                </a:gridCol>
                <a:gridCol w="1644931">
                  <a:extLst>
                    <a:ext uri="{9D8B030D-6E8A-4147-A177-3AD203B41FA5}">
                      <a16:colId xmlns:a16="http://schemas.microsoft.com/office/drawing/2014/main" val="2989517852"/>
                    </a:ext>
                  </a:extLst>
                </a:gridCol>
              </a:tblGrid>
              <a:tr h="240244">
                <a:tc>
                  <a:txBody>
                    <a:bodyPr/>
                    <a:lstStyle/>
                    <a:p>
                      <a:r>
                        <a:rPr lang="en-US" sz="1400" dirty="0"/>
                        <a:t>HDI CATEGORY</a:t>
                      </a:r>
                    </a:p>
                  </a:txBody>
                  <a:tcPr anchor="ctr"/>
                </a:tc>
                <a:tc>
                  <a:txBody>
                    <a:bodyPr/>
                    <a:lstStyle/>
                    <a:p>
                      <a:r>
                        <a:rPr lang="en-US" sz="1400" dirty="0"/>
                        <a:t>FREQUENCY</a:t>
                      </a:r>
                    </a:p>
                  </a:txBody>
                  <a:tcPr anchor="ctr"/>
                </a:tc>
                <a:extLst>
                  <a:ext uri="{0D108BD9-81ED-4DB2-BD59-A6C34878D82A}">
                    <a16:rowId xmlns:a16="http://schemas.microsoft.com/office/drawing/2014/main" val="113208585"/>
                  </a:ext>
                </a:extLst>
              </a:tr>
              <a:tr h="240244">
                <a:tc>
                  <a:txBody>
                    <a:bodyPr/>
                    <a:lstStyle/>
                    <a:p>
                      <a:r>
                        <a:rPr lang="en-US" sz="1400" dirty="0"/>
                        <a:t>Low</a:t>
                      </a:r>
                    </a:p>
                  </a:txBody>
                  <a:tcPr anchor="ctr"/>
                </a:tc>
                <a:tc>
                  <a:txBody>
                    <a:bodyPr/>
                    <a:lstStyle/>
                    <a:p>
                      <a:r>
                        <a:rPr lang="en-US" sz="1400" dirty="0"/>
                        <a:t>20</a:t>
                      </a:r>
                    </a:p>
                  </a:txBody>
                  <a:tcPr anchor="ctr"/>
                </a:tc>
                <a:extLst>
                  <a:ext uri="{0D108BD9-81ED-4DB2-BD59-A6C34878D82A}">
                    <a16:rowId xmlns:a16="http://schemas.microsoft.com/office/drawing/2014/main" val="288020407"/>
                  </a:ext>
                </a:extLst>
              </a:tr>
              <a:tr h="240244">
                <a:tc>
                  <a:txBody>
                    <a:bodyPr/>
                    <a:lstStyle/>
                    <a:p>
                      <a:r>
                        <a:rPr lang="en-US" sz="1400" dirty="0"/>
                        <a:t>Medium</a:t>
                      </a:r>
                    </a:p>
                  </a:txBody>
                  <a:tcPr anchor="ctr"/>
                </a:tc>
                <a:tc>
                  <a:txBody>
                    <a:bodyPr/>
                    <a:lstStyle/>
                    <a:p>
                      <a:r>
                        <a:rPr lang="en-US" sz="1400" dirty="0"/>
                        <a:t>18</a:t>
                      </a:r>
                    </a:p>
                  </a:txBody>
                  <a:tcPr anchor="ctr"/>
                </a:tc>
                <a:extLst>
                  <a:ext uri="{0D108BD9-81ED-4DB2-BD59-A6C34878D82A}">
                    <a16:rowId xmlns:a16="http://schemas.microsoft.com/office/drawing/2014/main" val="3939031680"/>
                  </a:ext>
                </a:extLst>
              </a:tr>
              <a:tr h="240244">
                <a:tc>
                  <a:txBody>
                    <a:bodyPr/>
                    <a:lstStyle/>
                    <a:p>
                      <a:r>
                        <a:rPr lang="en-US" sz="1400" dirty="0"/>
                        <a:t>High</a:t>
                      </a:r>
                    </a:p>
                  </a:txBody>
                  <a:tcPr anchor="ctr"/>
                </a:tc>
                <a:tc>
                  <a:txBody>
                    <a:bodyPr/>
                    <a:lstStyle/>
                    <a:p>
                      <a:r>
                        <a:rPr lang="en-US" sz="1400" dirty="0"/>
                        <a:t>26</a:t>
                      </a:r>
                    </a:p>
                  </a:txBody>
                  <a:tcPr anchor="ctr"/>
                </a:tc>
                <a:extLst>
                  <a:ext uri="{0D108BD9-81ED-4DB2-BD59-A6C34878D82A}">
                    <a16:rowId xmlns:a16="http://schemas.microsoft.com/office/drawing/2014/main" val="2864839100"/>
                  </a:ext>
                </a:extLst>
              </a:tr>
              <a:tr h="240244">
                <a:tc>
                  <a:txBody>
                    <a:bodyPr/>
                    <a:lstStyle/>
                    <a:p>
                      <a:r>
                        <a:rPr lang="en-US" sz="1400" dirty="0"/>
                        <a:t>Very High</a:t>
                      </a:r>
                    </a:p>
                  </a:txBody>
                  <a:tcPr anchor="ctr"/>
                </a:tc>
                <a:tc>
                  <a:txBody>
                    <a:bodyPr/>
                    <a:lstStyle/>
                    <a:p>
                      <a:r>
                        <a:rPr lang="en-US" sz="1400" dirty="0"/>
                        <a:t>12</a:t>
                      </a:r>
                    </a:p>
                  </a:txBody>
                  <a:tcPr anchor="ctr"/>
                </a:tc>
                <a:extLst>
                  <a:ext uri="{0D108BD9-81ED-4DB2-BD59-A6C34878D82A}">
                    <a16:rowId xmlns:a16="http://schemas.microsoft.com/office/drawing/2014/main" val="4280469164"/>
                  </a:ext>
                </a:extLst>
              </a:tr>
              <a:tr h="240244">
                <a:tc>
                  <a:txBody>
                    <a:bodyPr/>
                    <a:lstStyle/>
                    <a:p>
                      <a:r>
                        <a:rPr lang="en-US" sz="1400" dirty="0"/>
                        <a:t>NA</a:t>
                      </a:r>
                    </a:p>
                  </a:txBody>
                  <a:tcPr anchor="ctr"/>
                </a:tc>
                <a:tc>
                  <a:txBody>
                    <a:bodyPr/>
                    <a:lstStyle/>
                    <a:p>
                      <a:r>
                        <a:rPr lang="en-US" sz="1400" dirty="0"/>
                        <a:t>18</a:t>
                      </a:r>
                    </a:p>
                  </a:txBody>
                  <a:tcPr anchor="ctr"/>
                </a:tc>
                <a:extLst>
                  <a:ext uri="{0D108BD9-81ED-4DB2-BD59-A6C34878D82A}">
                    <a16:rowId xmlns:a16="http://schemas.microsoft.com/office/drawing/2014/main" val="837202667"/>
                  </a:ext>
                </a:extLst>
              </a:tr>
            </a:tbl>
          </a:graphicData>
        </a:graphic>
      </p:graphicFrame>
    </p:spTree>
    <p:extLst>
      <p:ext uri="{BB962C8B-B14F-4D97-AF65-F5344CB8AC3E}">
        <p14:creationId xmlns:p14="http://schemas.microsoft.com/office/powerpoint/2010/main" val="139775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lstStyle/>
          <a:p>
            <a:r>
              <a:rPr lang="en-US" dirty="0"/>
              <a:t>With increasing globalization, it’s important to understand how United States compares to other countries on key Quality of Life (QoL) measures</a:t>
            </a:r>
          </a:p>
          <a:p>
            <a:r>
              <a:rPr lang="en-US" dirty="0"/>
              <a:t>This requires investigating the QoL measures and understanding how they may be related</a:t>
            </a:r>
          </a:p>
          <a:p>
            <a:r>
              <a:rPr lang="en-US" dirty="0"/>
              <a:t>Traditional parametric approaches may be inappropriate if their assumptions are not met, but nonparametric methods can be applied</a:t>
            </a:r>
          </a:p>
        </p:txBody>
      </p:sp>
    </p:spTree>
    <p:extLst>
      <p:ext uri="{BB962C8B-B14F-4D97-AF65-F5344CB8AC3E}">
        <p14:creationId xmlns:p14="http://schemas.microsoft.com/office/powerpoint/2010/main" val="272081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C961-4E73-41A2-A54A-93E766693C90}"/>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48AF7E9-44A2-48A8-A8CF-67A80389B59B}"/>
              </a:ext>
            </a:extLst>
          </p:cNvPr>
          <p:cNvSpPr>
            <a:spLocks noGrp="1"/>
          </p:cNvSpPr>
          <p:nvPr>
            <p:ph idx="1"/>
          </p:nvPr>
        </p:nvSpPr>
        <p:spPr/>
        <p:txBody>
          <a:bodyPr>
            <a:normAutofit lnSpcReduction="10000"/>
          </a:bodyPr>
          <a:lstStyle/>
          <a:p>
            <a:r>
              <a:rPr lang="en-US" dirty="0"/>
              <a:t>Interrelatedness of data</a:t>
            </a:r>
          </a:p>
          <a:p>
            <a:pPr lvl="1"/>
            <a:r>
              <a:rPr lang="en-US" dirty="0"/>
              <a:t>We saw that human development index and social progress index contain some of the same subitems (slide “THE DATA”)</a:t>
            </a:r>
          </a:p>
          <a:p>
            <a:pPr lvl="1"/>
            <a:r>
              <a:rPr lang="en-US" dirty="0"/>
              <a:t>We saw (unsurprisingly) that they were highly correlated</a:t>
            </a:r>
          </a:p>
          <a:p>
            <a:pPr lvl="1"/>
            <a:r>
              <a:rPr lang="en-US" dirty="0"/>
              <a:t>Multicollinearity limits the ability to perform distinct analyses</a:t>
            </a:r>
          </a:p>
          <a:p>
            <a:pPr lvl="2"/>
            <a:r>
              <a:rPr lang="en-US" dirty="0"/>
              <a:t>Note that on the correlation matrix, the columns for </a:t>
            </a:r>
            <a:r>
              <a:rPr lang="en-US" sz="1800" dirty="0" err="1">
                <a:solidFill>
                  <a:srgbClr val="545454"/>
                </a:solidFill>
                <a:latin typeface="Lucida Console" panose="020B0609040504020204" pitchFamily="49" charset="0"/>
              </a:rPr>
              <a:t>HDIindex</a:t>
            </a:r>
            <a:r>
              <a:rPr lang="en-US" dirty="0"/>
              <a:t> and </a:t>
            </a:r>
            <a:r>
              <a:rPr lang="en-US" sz="1800" dirty="0">
                <a:solidFill>
                  <a:srgbClr val="545454"/>
                </a:solidFill>
                <a:latin typeface="Lucida Console" panose="020B0609040504020204" pitchFamily="49" charset="0"/>
              </a:rPr>
              <a:t>SPI</a:t>
            </a:r>
            <a:r>
              <a:rPr lang="en-US" dirty="0"/>
              <a:t> show the same patterns on pairwise scatterplots</a:t>
            </a:r>
          </a:p>
          <a:p>
            <a:pPr lvl="2"/>
            <a:r>
              <a:rPr lang="en-US" dirty="0"/>
              <a:t>Though these variables differ in scale (</a:t>
            </a:r>
            <a:r>
              <a:rPr lang="en-US" sz="1800" dirty="0" err="1">
                <a:solidFill>
                  <a:srgbClr val="545454"/>
                </a:solidFill>
                <a:latin typeface="Lucida Console" panose="020B0609040504020204" pitchFamily="49" charset="0"/>
              </a:rPr>
              <a:t>HDIindex</a:t>
            </a:r>
            <a:r>
              <a:rPr lang="en-US" dirty="0"/>
              <a:t> over 0:1, </a:t>
            </a:r>
            <a:r>
              <a:rPr lang="en-US" sz="1800" dirty="0">
                <a:solidFill>
                  <a:srgbClr val="545454"/>
                </a:solidFill>
                <a:latin typeface="Lucida Console" panose="020B0609040504020204" pitchFamily="49" charset="0"/>
              </a:rPr>
              <a:t>SPI</a:t>
            </a:r>
            <a:r>
              <a:rPr lang="en-US" dirty="0"/>
              <a:t> over 0:100), and intersect on only a subset of their subitems, they appear to measure the same thing!</a:t>
            </a:r>
          </a:p>
          <a:p>
            <a:pPr lvl="3"/>
            <a:r>
              <a:rPr lang="en-US" dirty="0"/>
              <a:t>This is a finding of this analysis, but unfortunately limits the utility of these variables</a:t>
            </a:r>
          </a:p>
          <a:p>
            <a:r>
              <a:rPr lang="en-US" dirty="0"/>
              <a:t>Several other interesting QoL measures exist but were not included in this analysis</a:t>
            </a:r>
          </a:p>
          <a:p>
            <a:pPr lvl="1"/>
            <a:r>
              <a:rPr lang="en-US" dirty="0"/>
              <a:t>e.g., hours per week worked, within-country economic disparity, average household indebtedness, out-of-pocket healthcare expenditures…the list is long!</a:t>
            </a:r>
          </a:p>
        </p:txBody>
      </p:sp>
    </p:spTree>
    <p:extLst>
      <p:ext uri="{BB962C8B-B14F-4D97-AF65-F5344CB8AC3E}">
        <p14:creationId xmlns:p14="http://schemas.microsoft.com/office/powerpoint/2010/main" val="1263930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2F6A-581F-4A92-A810-C702D746F72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F765D17-C7D1-460C-9AB0-8782FF3D7A66}"/>
              </a:ext>
            </a:extLst>
          </p:cNvPr>
          <p:cNvSpPr>
            <a:spLocks noGrp="1"/>
          </p:cNvSpPr>
          <p:nvPr>
            <p:ph idx="1"/>
          </p:nvPr>
        </p:nvSpPr>
        <p:spPr/>
        <p:txBody>
          <a:bodyPr/>
          <a:lstStyle/>
          <a:p>
            <a:r>
              <a:rPr lang="en-US" dirty="0"/>
              <a:t>Nonparametric methods represent an important toolset when working with data that violates normality</a:t>
            </a:r>
          </a:p>
          <a:p>
            <a:r>
              <a:rPr lang="en-US" dirty="0"/>
              <a:t>This analysis gives evidence that they can perform favorably as compared to their parametric equivalents, and should be considered when analyzing data that is unsuitable for parametric approaches</a:t>
            </a:r>
          </a:p>
          <a:p>
            <a:r>
              <a:rPr lang="en-US" dirty="0"/>
              <a:t>Repurposing datasets created for other uses can present challenges</a:t>
            </a:r>
          </a:p>
        </p:txBody>
      </p:sp>
    </p:spTree>
    <p:extLst>
      <p:ext uri="{BB962C8B-B14F-4D97-AF65-F5344CB8AC3E}">
        <p14:creationId xmlns:p14="http://schemas.microsoft.com/office/powerpoint/2010/main" val="3083234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B1ED-694E-40A6-8BFD-E0658AE4A81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EFE95A9-4EBA-4FD5-900B-D5815B5F15E8}"/>
              </a:ext>
            </a:extLst>
          </p:cNvPr>
          <p:cNvSpPr>
            <a:spLocks noGrp="1"/>
          </p:cNvSpPr>
          <p:nvPr>
            <p:ph idx="1"/>
          </p:nvPr>
        </p:nvSpPr>
        <p:spPr/>
        <p:txBody>
          <a:bodyPr>
            <a:normAutofit/>
          </a:bodyPr>
          <a:lstStyle/>
          <a:p>
            <a:pPr marL="347663" indent="-347663">
              <a:lnSpc>
                <a:spcPct val="100000"/>
              </a:lnSpc>
              <a:spcBef>
                <a:spcPts val="0"/>
              </a:spcBef>
              <a:buFont typeface="+mj-lt"/>
              <a:buAutoNum type="arabicPeriod"/>
            </a:pPr>
            <a:r>
              <a:rPr lang="en-US" sz="1600" dirty="0"/>
              <a:t>Helliwell, John F., Richard Layard, and Jeffrey D. Sachs. 2018. “World Happiness Report.” http://worldhappiness.report/ed/2018/.</a:t>
            </a:r>
          </a:p>
          <a:p>
            <a:pPr marL="347663" indent="-347663">
              <a:lnSpc>
                <a:spcPct val="100000"/>
              </a:lnSpc>
              <a:spcBef>
                <a:spcPts val="0"/>
              </a:spcBef>
              <a:buFont typeface="+mj-lt"/>
              <a:buAutoNum type="arabicPeriod"/>
            </a:pPr>
            <a:r>
              <a:rPr lang="en-US" sz="1600" dirty="0"/>
              <a:t>James, Gareth, Daniela Witten, Trevor Hastie, and Robert </a:t>
            </a:r>
            <a:r>
              <a:rPr lang="en-US" sz="1600" dirty="0" err="1"/>
              <a:t>Tibshirani</a:t>
            </a:r>
            <a:r>
              <a:rPr lang="en-US" sz="1600" dirty="0"/>
              <a:t>. 2013. “An Introduction to Statistical Learning.” Springer. https://www-bcf.usc.edu/~gareth/ISL/.</a:t>
            </a:r>
          </a:p>
          <a:p>
            <a:pPr marL="347663" indent="-347663">
              <a:lnSpc>
                <a:spcPct val="100000"/>
              </a:lnSpc>
              <a:spcBef>
                <a:spcPts val="0"/>
              </a:spcBef>
              <a:buFont typeface="+mj-lt"/>
              <a:buAutoNum type="arabicPeriod"/>
            </a:pPr>
            <a:r>
              <a:rPr lang="en-US" sz="1600" dirty="0"/>
              <a:t>Murphy, Sherry L., </a:t>
            </a:r>
            <a:r>
              <a:rPr lang="en-US" sz="1600" dirty="0" err="1"/>
              <a:t>Jiaquan</a:t>
            </a:r>
            <a:r>
              <a:rPr lang="en-US" sz="1600" dirty="0"/>
              <a:t> Xu, Kenneth D. </a:t>
            </a:r>
            <a:r>
              <a:rPr lang="en-US" sz="1600" dirty="0" err="1"/>
              <a:t>Kochanek</a:t>
            </a:r>
            <a:r>
              <a:rPr lang="en-US" sz="1600" dirty="0"/>
              <a:t>, and Elizabeth Arias. 2018. “Mortality in the United States, 2017. NCHS Data Brief, No 328.” National Center for Health Statistics. https://www.cdc.gov/nchs/products/databriefs/db328.htm.</a:t>
            </a:r>
          </a:p>
          <a:p>
            <a:pPr marL="347663" indent="-347663">
              <a:lnSpc>
                <a:spcPct val="100000"/>
              </a:lnSpc>
              <a:spcBef>
                <a:spcPts val="0"/>
              </a:spcBef>
              <a:buFont typeface="+mj-lt"/>
              <a:buAutoNum type="arabicPeriod"/>
            </a:pPr>
            <a:r>
              <a:rPr lang="en-US" sz="1600" dirty="0"/>
              <a:t>Prioli, Katherine M. 2018. “MAT_8790_Final_Project.” https://github.com/kmprioliPROF/MAT_8790_Final_Project.</a:t>
            </a:r>
          </a:p>
          <a:p>
            <a:pPr marL="347663" indent="-347663">
              <a:lnSpc>
                <a:spcPct val="100000"/>
              </a:lnSpc>
              <a:spcBef>
                <a:spcPts val="0"/>
              </a:spcBef>
              <a:buFont typeface="+mj-lt"/>
              <a:buAutoNum type="arabicPeriod"/>
            </a:pPr>
            <a:r>
              <a:rPr lang="en-US" sz="1600" dirty="0"/>
              <a:t>Social Progress Imperative. 2018. “Social Progress Index.” https://www.socialprogress.org/?tab=4.</a:t>
            </a:r>
          </a:p>
          <a:p>
            <a:pPr marL="347663" indent="-347663">
              <a:lnSpc>
                <a:spcPct val="100000"/>
              </a:lnSpc>
              <a:spcBef>
                <a:spcPts val="0"/>
              </a:spcBef>
              <a:buFont typeface="+mj-lt"/>
              <a:buAutoNum type="arabicPeriod"/>
            </a:pPr>
            <a:r>
              <a:rPr lang="en-US" sz="1600" dirty="0"/>
              <a:t>The United Nations Development </a:t>
            </a:r>
            <a:r>
              <a:rPr lang="en-US" sz="1600" dirty="0" err="1"/>
              <a:t>Programme</a:t>
            </a:r>
            <a:r>
              <a:rPr lang="en-US" sz="1600" dirty="0"/>
              <a:t>. 2018. “Human Development Index.” http://hdr.undp.org/en/data.</a:t>
            </a:r>
          </a:p>
          <a:p>
            <a:pPr marL="347663" indent="-347663">
              <a:lnSpc>
                <a:spcPct val="100000"/>
              </a:lnSpc>
              <a:spcBef>
                <a:spcPts val="0"/>
              </a:spcBef>
              <a:buFont typeface="+mj-lt"/>
              <a:buAutoNum type="arabicPeriod"/>
            </a:pPr>
            <a:r>
              <a:rPr lang="en-US" sz="1600" dirty="0"/>
              <a:t>The World Bank. 2018. “Gross Domestic Product.” https://data.worldbank.org/indicator/ny.gdp.mktp.cd?view=map&amp;year_high_desc=true.</a:t>
            </a:r>
          </a:p>
          <a:p>
            <a:pPr marL="347663" indent="-347663">
              <a:lnSpc>
                <a:spcPct val="100000"/>
              </a:lnSpc>
              <a:spcBef>
                <a:spcPts val="0"/>
              </a:spcBef>
              <a:buFont typeface="+mj-lt"/>
              <a:buAutoNum type="arabicPeriod"/>
            </a:pPr>
            <a:r>
              <a:rPr lang="en-US" sz="1600" dirty="0"/>
              <a:t>World Economic Forum. 2016. “Gender Equality.” http://reports.weforum.org/global-gender-gap-report-2016/rankings/.</a:t>
            </a:r>
          </a:p>
          <a:p>
            <a:pPr marL="347663" indent="-347663">
              <a:lnSpc>
                <a:spcPct val="100000"/>
              </a:lnSpc>
              <a:spcBef>
                <a:spcPts val="0"/>
              </a:spcBef>
              <a:buFont typeface="+mj-lt"/>
              <a:buAutoNum type="arabicPeriod"/>
            </a:pPr>
            <a:r>
              <a:rPr lang="en-US" sz="1600" dirty="0"/>
              <a:t>World Health Organization. 2018a. “Life Expectancy.” http://apps.who.int/gho/data/view.main.SDG2016LEXv?lang=en.</a:t>
            </a:r>
          </a:p>
          <a:p>
            <a:pPr marL="347663" indent="-347663">
              <a:lnSpc>
                <a:spcPct val="100000"/>
              </a:lnSpc>
              <a:spcBef>
                <a:spcPts val="0"/>
              </a:spcBef>
              <a:buFont typeface="+mj-lt"/>
              <a:buAutoNum type="arabicPeriod"/>
            </a:pPr>
            <a:r>
              <a:rPr lang="en-US" sz="1600" dirty="0"/>
              <a:t>World Health Organization. 2018b. “Probability of Dying Per 1000 Live Births.” http://apps.who.int/gho/data/view.main.182?lang=en.</a:t>
            </a:r>
          </a:p>
        </p:txBody>
      </p:sp>
    </p:spTree>
    <p:extLst>
      <p:ext uri="{BB962C8B-B14F-4D97-AF65-F5344CB8AC3E}">
        <p14:creationId xmlns:p14="http://schemas.microsoft.com/office/powerpoint/2010/main" val="4229999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B350-2EF4-446D-81EA-088D5EA1B2AF}"/>
              </a:ext>
            </a:extLst>
          </p:cNvPr>
          <p:cNvSpPr>
            <a:spLocks noGrp="1"/>
          </p:cNvSpPr>
          <p:nvPr>
            <p:ph type="title"/>
          </p:nvPr>
        </p:nvSpPr>
        <p:spPr/>
        <p:txBody>
          <a:bodyPr/>
          <a:lstStyle/>
          <a:p>
            <a:r>
              <a:rPr lang="en-US" dirty="0"/>
              <a:t>QUESTIONS?</a:t>
            </a:r>
          </a:p>
        </p:txBody>
      </p:sp>
      <p:sp>
        <p:nvSpPr>
          <p:cNvPr id="4" name="Content Placeholder 3">
            <a:extLst>
              <a:ext uri="{FF2B5EF4-FFF2-40B4-BE49-F238E27FC236}">
                <a16:creationId xmlns:a16="http://schemas.microsoft.com/office/drawing/2014/main" id="{82A2A86C-ABAD-4283-9DEA-9608B5D3108E}"/>
              </a:ext>
            </a:extLst>
          </p:cNvPr>
          <p:cNvSpPr>
            <a:spLocks noGrp="1"/>
          </p:cNvSpPr>
          <p:nvPr>
            <p:ph sz="half" idx="1"/>
          </p:nvPr>
        </p:nvSpPr>
        <p:spPr>
          <a:xfrm>
            <a:off x="676655" y="1998134"/>
            <a:ext cx="10902431" cy="3767328"/>
          </a:xfrm>
        </p:spPr>
        <p:txBody>
          <a:bodyPr/>
          <a:lstStyle/>
          <a:p>
            <a:pPr marL="0" indent="0">
              <a:buNone/>
            </a:pPr>
            <a:r>
              <a:rPr lang="en-US" dirty="0"/>
              <a:t>Full project code available on GitHub:</a:t>
            </a:r>
          </a:p>
          <a:p>
            <a:pPr marL="0" indent="0">
              <a:buNone/>
            </a:pPr>
            <a:r>
              <a:rPr lang="en-US" dirty="0">
                <a:hlinkClick r:id="rId2"/>
              </a:rPr>
              <a:t>https://github.com/kmprioliPROF/MAT_8452_Final_Project</a:t>
            </a:r>
            <a:endParaRPr lang="en-US" dirty="0"/>
          </a:p>
          <a:p>
            <a:pPr marL="0" indent="0">
              <a:buNone/>
            </a:pPr>
            <a:endParaRPr lang="en-US" dirty="0"/>
          </a:p>
        </p:txBody>
      </p:sp>
      <p:pic>
        <p:nvPicPr>
          <p:cNvPr id="10" name="Picture 9">
            <a:extLst>
              <a:ext uri="{FF2B5EF4-FFF2-40B4-BE49-F238E27FC236}">
                <a16:creationId xmlns:a16="http://schemas.microsoft.com/office/drawing/2014/main" id="{517F5141-30A8-4DC8-A38F-F9F0F9C94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1809" y="3384449"/>
            <a:ext cx="2901876" cy="2901876"/>
          </a:xfrm>
          <a:prstGeom prst="rect">
            <a:avLst/>
          </a:prstGeom>
        </p:spPr>
      </p:pic>
    </p:spTree>
    <p:extLst>
      <p:ext uri="{BB962C8B-B14F-4D97-AF65-F5344CB8AC3E}">
        <p14:creationId xmlns:p14="http://schemas.microsoft.com/office/powerpoint/2010/main" val="323579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normAutofit/>
          </a:bodyPr>
          <a:lstStyle/>
          <a:p>
            <a:r>
              <a:rPr lang="en-US" dirty="0"/>
              <a:t>The objective of this study was to explore the distributions of and relationships between key QoL indicators using both nonparametric and parametric methods, and to compare the methods in terms of results and appropriateness</a:t>
            </a:r>
          </a:p>
        </p:txBody>
      </p:sp>
    </p:spTree>
    <p:extLst>
      <p:ext uri="{BB962C8B-B14F-4D97-AF65-F5344CB8AC3E}">
        <p14:creationId xmlns:p14="http://schemas.microsoft.com/office/powerpoint/2010/main" val="375212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normAutofit/>
          </a:bodyPr>
          <a:lstStyle/>
          <a:p>
            <a:r>
              <a:rPr lang="en-US" dirty="0"/>
              <a:t>Two stages to the analysis:</a:t>
            </a:r>
          </a:p>
          <a:p>
            <a:pPr marL="914400" lvl="1" indent="-457200">
              <a:buFont typeface="+mj-lt"/>
              <a:buAutoNum type="arabicPeriod"/>
            </a:pPr>
            <a:r>
              <a:rPr lang="en-US" dirty="0"/>
              <a:t>Explore the data</a:t>
            </a:r>
          </a:p>
          <a:p>
            <a:pPr marL="1371600" lvl="2"/>
            <a:r>
              <a:rPr lang="en-US" dirty="0"/>
              <a:t>Univariate descriptive statistics and visualizations</a:t>
            </a:r>
          </a:p>
          <a:p>
            <a:pPr marL="1371600" lvl="2"/>
            <a:r>
              <a:rPr lang="en-US" dirty="0"/>
              <a:t>Pairwise analysis via correlation matrix</a:t>
            </a:r>
          </a:p>
          <a:p>
            <a:pPr marL="914400" lvl="1" indent="-457200">
              <a:buFont typeface="+mj-lt"/>
              <a:buAutoNum type="arabicPeriod"/>
            </a:pPr>
            <a:r>
              <a:rPr lang="en-US" dirty="0"/>
              <a:t>Perform 5 parallel analyses using nonparametric methods and their parametric equivalents</a:t>
            </a:r>
          </a:p>
          <a:p>
            <a:pPr marL="1371600" lvl="2"/>
            <a:r>
              <a:rPr lang="en-US" dirty="0"/>
              <a:t>Analyses chosen based on data exploration</a:t>
            </a:r>
          </a:p>
          <a:p>
            <a:pPr marL="1371600" lvl="2"/>
            <a:r>
              <a:rPr lang="en-US" dirty="0"/>
              <a:t>All tests performed at the </a:t>
            </a:r>
            <a:r>
              <a:rPr lang="el-GR" i="1" dirty="0"/>
              <a:t>α</a:t>
            </a:r>
            <a:r>
              <a:rPr lang="en-US" dirty="0"/>
              <a:t> = 0.05 level</a:t>
            </a:r>
          </a:p>
          <a:p>
            <a:pPr marL="1371600" lvl="2"/>
            <a:r>
              <a:rPr lang="en-US" dirty="0"/>
              <a:t>Results compared in terms of:</a:t>
            </a:r>
          </a:p>
          <a:p>
            <a:pPr marL="1828800" lvl="3"/>
            <a:r>
              <a:rPr lang="en-US" dirty="0"/>
              <a:t>Statistical test outcomes</a:t>
            </a:r>
          </a:p>
          <a:p>
            <a:pPr marL="1828800" lvl="3"/>
            <a:r>
              <a:rPr lang="en-US" dirty="0"/>
              <a:t>Assumptions required</a:t>
            </a:r>
          </a:p>
        </p:txBody>
      </p:sp>
    </p:spTree>
    <p:extLst>
      <p:ext uri="{BB962C8B-B14F-4D97-AF65-F5344CB8AC3E}">
        <p14:creationId xmlns:p14="http://schemas.microsoft.com/office/powerpoint/2010/main" val="76887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F702-C1E7-49FE-9B72-7185D7E4F0AC}"/>
              </a:ext>
            </a:extLst>
          </p:cNvPr>
          <p:cNvSpPr>
            <a:spLocks noGrp="1"/>
          </p:cNvSpPr>
          <p:nvPr>
            <p:ph type="title"/>
          </p:nvPr>
        </p:nvSpPr>
        <p:spPr/>
        <p:txBody>
          <a:bodyPr/>
          <a:lstStyle/>
          <a:p>
            <a:r>
              <a:rPr lang="en-US" dirty="0"/>
              <a:t>THE DATA</a:t>
            </a:r>
          </a:p>
        </p:txBody>
      </p:sp>
      <p:graphicFrame>
        <p:nvGraphicFramePr>
          <p:cNvPr id="5" name="Content Placeholder 4">
            <a:extLst>
              <a:ext uri="{FF2B5EF4-FFF2-40B4-BE49-F238E27FC236}">
                <a16:creationId xmlns:a16="http://schemas.microsoft.com/office/drawing/2014/main" id="{917601FE-7755-497B-8CCD-6259094AF44C}"/>
              </a:ext>
            </a:extLst>
          </p:cNvPr>
          <p:cNvGraphicFramePr>
            <a:graphicFrameLocks noGrp="1"/>
          </p:cNvGraphicFramePr>
          <p:nvPr>
            <p:ph idx="1"/>
            <p:extLst>
              <p:ext uri="{D42A27DB-BD31-4B8C-83A1-F6EECF244321}">
                <p14:modId xmlns:p14="http://schemas.microsoft.com/office/powerpoint/2010/main" val="2142971193"/>
              </p:ext>
            </p:extLst>
          </p:nvPr>
        </p:nvGraphicFramePr>
        <p:xfrm>
          <a:off x="476250" y="1155700"/>
          <a:ext cx="11214099" cy="5023150"/>
        </p:xfrm>
        <a:graphic>
          <a:graphicData uri="http://schemas.openxmlformats.org/drawingml/2006/table">
            <a:tbl>
              <a:tblPr firstRow="1" bandRow="1">
                <a:tableStyleId>{5C22544A-7EE6-4342-B048-85BDC9FD1C3A}</a:tableStyleId>
              </a:tblPr>
              <a:tblGrid>
                <a:gridCol w="1287814">
                  <a:extLst>
                    <a:ext uri="{9D8B030D-6E8A-4147-A177-3AD203B41FA5}">
                      <a16:colId xmlns:a16="http://schemas.microsoft.com/office/drawing/2014/main" val="1300198683"/>
                    </a:ext>
                  </a:extLst>
                </a:gridCol>
                <a:gridCol w="7404212">
                  <a:extLst>
                    <a:ext uri="{9D8B030D-6E8A-4147-A177-3AD203B41FA5}">
                      <a16:colId xmlns:a16="http://schemas.microsoft.com/office/drawing/2014/main" val="2945393399"/>
                    </a:ext>
                  </a:extLst>
                </a:gridCol>
                <a:gridCol w="2522073">
                  <a:extLst>
                    <a:ext uri="{9D8B030D-6E8A-4147-A177-3AD203B41FA5}">
                      <a16:colId xmlns:a16="http://schemas.microsoft.com/office/drawing/2014/main" val="2205187037"/>
                    </a:ext>
                  </a:extLst>
                </a:gridCol>
              </a:tblGrid>
              <a:tr h="340641">
                <a:tc>
                  <a:txBody>
                    <a:bodyPr/>
                    <a:lstStyle/>
                    <a:p>
                      <a:r>
                        <a:rPr lang="en-US" sz="1700" dirty="0"/>
                        <a:t>VARIABLE</a:t>
                      </a:r>
                    </a:p>
                  </a:txBody>
                  <a:tcPr anchor="ctr"/>
                </a:tc>
                <a:tc>
                  <a:txBody>
                    <a:bodyPr/>
                    <a:lstStyle/>
                    <a:p>
                      <a:r>
                        <a:rPr lang="en-US" sz="1700" dirty="0"/>
                        <a:t>DESCRIPTION</a:t>
                      </a:r>
                    </a:p>
                  </a:txBody>
                  <a:tcPr anchor="ctr"/>
                </a:tc>
                <a:tc>
                  <a:txBody>
                    <a:bodyPr/>
                    <a:lstStyle/>
                    <a:p>
                      <a:r>
                        <a:rPr lang="en-US" sz="1700" dirty="0"/>
                        <a:t>SOURCE</a:t>
                      </a:r>
                    </a:p>
                  </a:txBody>
                  <a:tcPr anchor="ctr"/>
                </a:tc>
                <a:extLst>
                  <a:ext uri="{0D108BD9-81ED-4DB2-BD59-A6C34878D82A}">
                    <a16:rowId xmlns:a16="http://schemas.microsoft.com/office/drawing/2014/main" val="3305997714"/>
                  </a:ext>
                </a:extLst>
              </a:tr>
              <a:tr h="340166">
                <a:tc>
                  <a:txBody>
                    <a:bodyPr/>
                    <a:lstStyle/>
                    <a:p>
                      <a:r>
                        <a:rPr lang="en-US" sz="1400" b="0" dirty="0">
                          <a:solidFill>
                            <a:srgbClr val="404040"/>
                          </a:solidFill>
                          <a:latin typeface="Lucida Console" panose="020B0609040504020204" pitchFamily="49" charset="0"/>
                        </a:rPr>
                        <a:t>country</a:t>
                      </a:r>
                    </a:p>
                  </a:txBody>
                  <a:tcPr anchor="ctr"/>
                </a:tc>
                <a:tc>
                  <a:txBody>
                    <a:bodyPr/>
                    <a:lstStyle/>
                    <a:p>
                      <a:r>
                        <a:rPr lang="en-US" sz="1500" dirty="0">
                          <a:solidFill>
                            <a:srgbClr val="404040"/>
                          </a:solidFill>
                        </a:rPr>
                        <a:t>Country name</a:t>
                      </a:r>
                    </a:p>
                  </a:txBody>
                  <a:tcPr anchor="ctr"/>
                </a:tc>
                <a:tc>
                  <a:txBody>
                    <a:bodyPr/>
                    <a:lstStyle/>
                    <a:p>
                      <a:r>
                        <a:rPr lang="en-US" sz="1400" dirty="0" err="1">
                          <a:solidFill>
                            <a:srgbClr val="404040"/>
                          </a:solidFill>
                          <a:latin typeface="Lucida Console" panose="020B0609040504020204" pitchFamily="49" charset="0"/>
                        </a:rPr>
                        <a:t>countrycodes</a:t>
                      </a:r>
                      <a:r>
                        <a:rPr lang="en-US" sz="1500" dirty="0">
                          <a:solidFill>
                            <a:srgbClr val="404040"/>
                          </a:solidFill>
                        </a:rPr>
                        <a:t> package</a:t>
                      </a:r>
                    </a:p>
                  </a:txBody>
                  <a:tcPr anchor="ctr"/>
                </a:tc>
                <a:extLst>
                  <a:ext uri="{0D108BD9-81ED-4DB2-BD59-A6C34878D82A}">
                    <a16:rowId xmlns:a16="http://schemas.microsoft.com/office/drawing/2014/main" val="748461015"/>
                  </a:ext>
                </a:extLst>
              </a:tr>
              <a:tr h="0">
                <a:tc>
                  <a:txBody>
                    <a:bodyPr/>
                    <a:lstStyle/>
                    <a:p>
                      <a:r>
                        <a:rPr lang="en-US" sz="1400" b="0" dirty="0" err="1">
                          <a:solidFill>
                            <a:srgbClr val="404040"/>
                          </a:solidFill>
                          <a:latin typeface="Lucida Console" panose="020B0609040504020204" pitchFamily="49" charset="0"/>
                        </a:rPr>
                        <a:t>HDIindex</a:t>
                      </a:r>
                      <a:endParaRPr lang="en-US" sz="1400" b="0" dirty="0">
                        <a:solidFill>
                          <a:srgbClr val="404040"/>
                        </a:solidFill>
                        <a:latin typeface="Lucida Console" panose="020B0609040504020204" pitchFamily="49" charset="0"/>
                      </a:endParaRPr>
                    </a:p>
                  </a:txBody>
                  <a:tcPr anchor="ctr"/>
                </a:tc>
                <a:tc>
                  <a:txBody>
                    <a:bodyPr/>
                    <a:lstStyle/>
                    <a:p>
                      <a:r>
                        <a:rPr lang="en-US" sz="1500" dirty="0">
                          <a:solidFill>
                            <a:srgbClr val="404040"/>
                          </a:solidFill>
                        </a:rPr>
                        <a:t>Human Development Index (compound measure, scale of 0:1); subitems include years of schooling, life expectancy at birth, and per-capita income (among others)</a:t>
                      </a:r>
                    </a:p>
                  </a:txBody>
                  <a:tcPr anchor="ctr"/>
                </a:tc>
                <a:tc>
                  <a:txBody>
                    <a:bodyPr/>
                    <a:lstStyle/>
                    <a:p>
                      <a:r>
                        <a:rPr lang="en-US" sz="1500" dirty="0">
                          <a:solidFill>
                            <a:srgbClr val="404040"/>
                          </a:solidFill>
                        </a:rPr>
                        <a:t>The United Nations Development </a:t>
                      </a:r>
                      <a:r>
                        <a:rPr lang="en-US" sz="1500" dirty="0" err="1">
                          <a:solidFill>
                            <a:srgbClr val="404040"/>
                          </a:solidFill>
                        </a:rPr>
                        <a:t>Programme</a:t>
                      </a:r>
                      <a:endParaRPr lang="en-US" sz="1500" dirty="0">
                        <a:solidFill>
                          <a:srgbClr val="404040"/>
                        </a:solidFill>
                      </a:endParaRPr>
                    </a:p>
                  </a:txBody>
                  <a:tcPr anchor="ctr"/>
                </a:tc>
                <a:extLst>
                  <a:ext uri="{0D108BD9-81ED-4DB2-BD59-A6C34878D82A}">
                    <a16:rowId xmlns:a16="http://schemas.microsoft.com/office/drawing/2014/main" val="3221448200"/>
                  </a:ext>
                </a:extLst>
              </a:tr>
              <a:tr h="0">
                <a:tc>
                  <a:txBody>
                    <a:bodyPr/>
                    <a:lstStyle/>
                    <a:p>
                      <a:r>
                        <a:rPr lang="en-US" sz="1400" b="0" dirty="0" err="1">
                          <a:solidFill>
                            <a:srgbClr val="404040"/>
                          </a:solidFill>
                          <a:latin typeface="Lucida Console" panose="020B0609040504020204" pitchFamily="49" charset="0"/>
                        </a:rPr>
                        <a:t>HDI_cat</a:t>
                      </a:r>
                      <a:endParaRPr lang="en-US" sz="1400" b="0" dirty="0">
                        <a:solidFill>
                          <a:srgbClr val="404040"/>
                        </a:solidFill>
                        <a:latin typeface="Lucida Console" panose="020B0609040504020204" pitchFamily="49" charset="0"/>
                      </a:endParaRPr>
                    </a:p>
                  </a:txBody>
                  <a:tcPr anchor="ctr"/>
                </a:tc>
                <a:tc>
                  <a:txBody>
                    <a:bodyPr/>
                    <a:lstStyle/>
                    <a:p>
                      <a:r>
                        <a:rPr lang="en-US" sz="1500" dirty="0">
                          <a:solidFill>
                            <a:srgbClr val="404040"/>
                          </a:solidFill>
                        </a:rPr>
                        <a:t>Human Development Index category (4 levels, from “low” to “very high”)</a:t>
                      </a:r>
                    </a:p>
                  </a:txBody>
                  <a:tcPr anchor="ctr"/>
                </a:tc>
                <a:tc>
                  <a:txBody>
                    <a:bodyPr/>
                    <a:lstStyle/>
                    <a:p>
                      <a:r>
                        <a:rPr lang="en-US" sz="1500" dirty="0">
                          <a:solidFill>
                            <a:srgbClr val="404040"/>
                          </a:solidFill>
                        </a:rPr>
                        <a:t>The United Nations Development </a:t>
                      </a:r>
                      <a:r>
                        <a:rPr lang="en-US" sz="1500" dirty="0" err="1">
                          <a:solidFill>
                            <a:srgbClr val="404040"/>
                          </a:solidFill>
                        </a:rPr>
                        <a:t>Programme</a:t>
                      </a:r>
                      <a:endParaRPr lang="en-US" sz="1500" dirty="0">
                        <a:solidFill>
                          <a:srgbClr val="404040"/>
                        </a:solidFill>
                      </a:endParaRPr>
                    </a:p>
                  </a:txBody>
                  <a:tcPr anchor="ctr"/>
                </a:tc>
                <a:extLst>
                  <a:ext uri="{0D108BD9-81ED-4DB2-BD59-A6C34878D82A}">
                    <a16:rowId xmlns:a16="http://schemas.microsoft.com/office/drawing/2014/main" val="2273230984"/>
                  </a:ext>
                </a:extLst>
              </a:tr>
              <a:tr h="755334">
                <a:tc>
                  <a:txBody>
                    <a:bodyPr/>
                    <a:lstStyle/>
                    <a:p>
                      <a:r>
                        <a:rPr lang="en-US" sz="1400" b="0" dirty="0">
                          <a:solidFill>
                            <a:srgbClr val="404040"/>
                          </a:solidFill>
                          <a:latin typeface="Lucida Console" panose="020B0609040504020204" pitchFamily="49" charset="0"/>
                        </a:rPr>
                        <a:t>SPI</a:t>
                      </a:r>
                    </a:p>
                  </a:txBody>
                  <a:tcPr anchor="ctr"/>
                </a:tc>
                <a:tc>
                  <a:txBody>
                    <a:bodyPr/>
                    <a:lstStyle/>
                    <a:p>
                      <a:r>
                        <a:rPr lang="en-US" sz="1500" dirty="0">
                          <a:solidFill>
                            <a:srgbClr val="404040"/>
                          </a:solidFill>
                        </a:rPr>
                        <a:t>Social Progress Index (compound measure, scale of 0:100); subitems include three broad categories:  basic human needs (e.g., nutrition, safety), foundations of wellbeing (e.g., basic knowledge, environmental quality), and opportunity (e.g., personal rights, freedoms)</a:t>
                      </a:r>
                    </a:p>
                  </a:txBody>
                  <a:tcPr anchor="ctr"/>
                </a:tc>
                <a:tc>
                  <a:txBody>
                    <a:bodyPr/>
                    <a:lstStyle/>
                    <a:p>
                      <a:r>
                        <a:rPr lang="en-US" sz="1500" dirty="0">
                          <a:solidFill>
                            <a:srgbClr val="404040"/>
                          </a:solidFill>
                        </a:rPr>
                        <a:t>Social Progress Imperative</a:t>
                      </a:r>
                    </a:p>
                  </a:txBody>
                  <a:tcPr anchor="ctr"/>
                </a:tc>
                <a:extLst>
                  <a:ext uri="{0D108BD9-81ED-4DB2-BD59-A6C34878D82A}">
                    <a16:rowId xmlns:a16="http://schemas.microsoft.com/office/drawing/2014/main" val="3339586433"/>
                  </a:ext>
                </a:extLst>
              </a:tr>
              <a:tr h="340166">
                <a:tc>
                  <a:txBody>
                    <a:bodyPr/>
                    <a:lstStyle/>
                    <a:p>
                      <a:r>
                        <a:rPr lang="en-US" sz="1400" b="0" dirty="0" err="1">
                          <a:solidFill>
                            <a:srgbClr val="404040"/>
                          </a:solidFill>
                          <a:latin typeface="Lucida Console" panose="020B0609040504020204" pitchFamily="49" charset="0"/>
                        </a:rPr>
                        <a:t>logGDP</a:t>
                      </a:r>
                      <a:endParaRPr lang="en-US" sz="1400" b="0" dirty="0">
                        <a:solidFill>
                          <a:srgbClr val="404040"/>
                        </a:solidFill>
                        <a:latin typeface="Lucida Console" panose="020B0609040504020204" pitchFamily="49" charset="0"/>
                      </a:endParaRPr>
                    </a:p>
                  </a:txBody>
                  <a:tcPr anchor="ctr"/>
                </a:tc>
                <a:tc>
                  <a:txBody>
                    <a:bodyPr/>
                    <a:lstStyle/>
                    <a:p>
                      <a:r>
                        <a:rPr lang="en-US" sz="1500" dirty="0">
                          <a:solidFill>
                            <a:srgbClr val="404040"/>
                          </a:solidFill>
                        </a:rPr>
                        <a:t>Gross Domestic Product, log transform; valued in $US 2018</a:t>
                      </a:r>
                    </a:p>
                  </a:txBody>
                  <a:tcPr anchor="ctr"/>
                </a:tc>
                <a:tc>
                  <a:txBody>
                    <a:bodyPr/>
                    <a:lstStyle/>
                    <a:p>
                      <a:r>
                        <a:rPr lang="en-US" sz="1500" dirty="0">
                          <a:solidFill>
                            <a:srgbClr val="404040"/>
                          </a:solidFill>
                        </a:rPr>
                        <a:t>The World Bank</a:t>
                      </a:r>
                    </a:p>
                  </a:txBody>
                  <a:tcPr anchor="ctr"/>
                </a:tc>
                <a:extLst>
                  <a:ext uri="{0D108BD9-81ED-4DB2-BD59-A6C34878D82A}">
                    <a16:rowId xmlns:a16="http://schemas.microsoft.com/office/drawing/2014/main" val="259165058"/>
                  </a:ext>
                </a:extLst>
              </a:tr>
              <a:tr h="533177">
                <a:tc>
                  <a:txBody>
                    <a:bodyPr/>
                    <a:lstStyle/>
                    <a:p>
                      <a:r>
                        <a:rPr lang="en-US" sz="1400" b="0" dirty="0">
                          <a:solidFill>
                            <a:srgbClr val="404040"/>
                          </a:solidFill>
                          <a:latin typeface="Lucida Console" panose="020B0609040504020204" pitchFamily="49" charset="0"/>
                        </a:rPr>
                        <a:t>happiness</a:t>
                      </a:r>
                    </a:p>
                  </a:txBody>
                  <a:tcPr anchor="ctr"/>
                </a:tc>
                <a:tc>
                  <a:txBody>
                    <a:bodyPr/>
                    <a:lstStyle/>
                    <a:p>
                      <a:r>
                        <a:rPr lang="en-US" sz="1500" dirty="0">
                          <a:solidFill>
                            <a:srgbClr val="404040"/>
                          </a:solidFill>
                        </a:rPr>
                        <a:t>World Happiness Score (compound measure, scale of 0:10); subitems include per-capita GDP, healthy life expectancy, social support, freedoms, and perception of corruption, among others</a:t>
                      </a:r>
                    </a:p>
                  </a:txBody>
                  <a:tcPr anchor="ctr"/>
                </a:tc>
                <a:tc>
                  <a:txBody>
                    <a:bodyPr/>
                    <a:lstStyle/>
                    <a:p>
                      <a:r>
                        <a:rPr lang="en-US" sz="1500" dirty="0">
                          <a:solidFill>
                            <a:srgbClr val="404040"/>
                          </a:solidFill>
                        </a:rPr>
                        <a:t>The World Happiness Report</a:t>
                      </a:r>
                    </a:p>
                  </a:txBody>
                  <a:tcPr anchor="ctr"/>
                </a:tc>
                <a:extLst>
                  <a:ext uri="{0D108BD9-81ED-4DB2-BD59-A6C34878D82A}">
                    <a16:rowId xmlns:a16="http://schemas.microsoft.com/office/drawing/2014/main" val="3620747670"/>
                  </a:ext>
                </a:extLst>
              </a:tr>
              <a:tr h="533177">
                <a:tc>
                  <a:txBody>
                    <a:bodyPr/>
                    <a:lstStyle/>
                    <a:p>
                      <a:r>
                        <a:rPr lang="en-US" sz="1400" b="0" dirty="0" err="1">
                          <a:solidFill>
                            <a:srgbClr val="404040"/>
                          </a:solidFill>
                          <a:latin typeface="Lucida Console" panose="020B0609040504020204" pitchFamily="49" charset="0"/>
                        </a:rPr>
                        <a:t>gendereq</a:t>
                      </a:r>
                      <a:endParaRPr lang="en-US" sz="1400" b="0" dirty="0">
                        <a:solidFill>
                          <a:srgbClr val="404040"/>
                        </a:solidFill>
                        <a:latin typeface="Lucida Console" panose="020B0609040504020204" pitchFamily="49" charset="0"/>
                      </a:endParaRPr>
                    </a:p>
                  </a:txBody>
                  <a:tcPr anchor="ctr"/>
                </a:tc>
                <a:tc>
                  <a:txBody>
                    <a:bodyPr/>
                    <a:lstStyle/>
                    <a:p>
                      <a:r>
                        <a:rPr lang="en-US" sz="1500" dirty="0">
                          <a:solidFill>
                            <a:srgbClr val="404040"/>
                          </a:solidFill>
                        </a:rPr>
                        <a:t>Gender Equality Index (compound measure, scale of 0:1); measures gender-related gaps in economic participation, education, health and survival, and political offices held, among others</a:t>
                      </a:r>
                    </a:p>
                  </a:txBody>
                  <a:tcPr anchor="ctr"/>
                </a:tc>
                <a:tc>
                  <a:txBody>
                    <a:bodyPr/>
                    <a:lstStyle/>
                    <a:p>
                      <a:r>
                        <a:rPr lang="en-US" sz="1500" dirty="0">
                          <a:solidFill>
                            <a:srgbClr val="404040"/>
                          </a:solidFill>
                        </a:rPr>
                        <a:t>World Economic Forum</a:t>
                      </a:r>
                    </a:p>
                  </a:txBody>
                  <a:tcPr anchor="ctr"/>
                </a:tc>
                <a:extLst>
                  <a:ext uri="{0D108BD9-81ED-4DB2-BD59-A6C34878D82A}">
                    <a16:rowId xmlns:a16="http://schemas.microsoft.com/office/drawing/2014/main" val="3198917039"/>
                  </a:ext>
                </a:extLst>
              </a:tr>
              <a:tr h="340166">
                <a:tc>
                  <a:txBody>
                    <a:bodyPr/>
                    <a:lstStyle/>
                    <a:p>
                      <a:r>
                        <a:rPr lang="en-US" sz="1400" b="0" dirty="0" err="1">
                          <a:solidFill>
                            <a:srgbClr val="404040"/>
                          </a:solidFill>
                          <a:latin typeface="Lucida Console" panose="020B0609040504020204" pitchFamily="49" charset="0"/>
                        </a:rPr>
                        <a:t>infantmort</a:t>
                      </a:r>
                      <a:endParaRPr lang="en-US" sz="1400" b="0" dirty="0">
                        <a:solidFill>
                          <a:srgbClr val="404040"/>
                        </a:solidFill>
                        <a:latin typeface="Lucida Console" panose="020B0609040504020204" pitchFamily="49" charset="0"/>
                      </a:endParaRPr>
                    </a:p>
                  </a:txBody>
                  <a:tcPr anchor="ctr"/>
                </a:tc>
                <a:tc>
                  <a:txBody>
                    <a:bodyPr/>
                    <a:lstStyle/>
                    <a:p>
                      <a:r>
                        <a:rPr lang="en-US" sz="1500" dirty="0">
                          <a:solidFill>
                            <a:srgbClr val="404040"/>
                          </a:solidFill>
                        </a:rPr>
                        <a:t>Infant mortality rate (neonatal deaths per 1,000 live births)</a:t>
                      </a:r>
                    </a:p>
                  </a:txBody>
                  <a:tcPr anchor="ctr"/>
                </a:tc>
                <a:tc>
                  <a:txBody>
                    <a:bodyPr/>
                    <a:lstStyle/>
                    <a:p>
                      <a:r>
                        <a:rPr lang="en-US" sz="1500" dirty="0">
                          <a:solidFill>
                            <a:srgbClr val="404040"/>
                          </a:solidFill>
                        </a:rPr>
                        <a:t>World Health Organization</a:t>
                      </a:r>
                    </a:p>
                  </a:txBody>
                  <a:tcPr anchor="ctr"/>
                </a:tc>
                <a:extLst>
                  <a:ext uri="{0D108BD9-81ED-4DB2-BD59-A6C34878D82A}">
                    <a16:rowId xmlns:a16="http://schemas.microsoft.com/office/drawing/2014/main" val="1960876330"/>
                  </a:ext>
                </a:extLst>
              </a:tr>
              <a:tr h="340166">
                <a:tc>
                  <a:txBody>
                    <a:bodyPr/>
                    <a:lstStyle/>
                    <a:p>
                      <a:r>
                        <a:rPr lang="en-US" sz="1400" b="0" dirty="0" err="1">
                          <a:solidFill>
                            <a:srgbClr val="404040"/>
                          </a:solidFill>
                          <a:latin typeface="Lucida Console" panose="020B0609040504020204" pitchFamily="49" charset="0"/>
                        </a:rPr>
                        <a:t>birth_MF</a:t>
                      </a:r>
                      <a:endParaRPr lang="en-US" sz="1400" b="0" dirty="0">
                        <a:solidFill>
                          <a:srgbClr val="404040"/>
                        </a:solidFill>
                        <a:latin typeface="Lucida Console" panose="020B0609040504020204" pitchFamily="49" charset="0"/>
                      </a:endParaRPr>
                    </a:p>
                  </a:txBody>
                  <a:tcPr anchor="ctr"/>
                </a:tc>
                <a:tc>
                  <a:txBody>
                    <a:bodyPr/>
                    <a:lstStyle/>
                    <a:p>
                      <a:r>
                        <a:rPr lang="en-US" sz="1500" dirty="0">
                          <a:solidFill>
                            <a:srgbClr val="404040"/>
                          </a:solidFill>
                        </a:rPr>
                        <a:t>Life expectancy at birth, males and females</a:t>
                      </a:r>
                    </a:p>
                  </a:txBody>
                  <a:tcPr anchor="ctr"/>
                </a:tc>
                <a:tc>
                  <a:txBody>
                    <a:bodyPr/>
                    <a:lstStyle/>
                    <a:p>
                      <a:r>
                        <a:rPr lang="en-US" sz="1500" dirty="0">
                          <a:solidFill>
                            <a:srgbClr val="404040"/>
                          </a:solidFill>
                        </a:rPr>
                        <a:t>World Health Organization</a:t>
                      </a:r>
                    </a:p>
                  </a:txBody>
                  <a:tcPr anchor="ctr"/>
                </a:tc>
                <a:extLst>
                  <a:ext uri="{0D108BD9-81ED-4DB2-BD59-A6C34878D82A}">
                    <a16:rowId xmlns:a16="http://schemas.microsoft.com/office/drawing/2014/main" val="3326015936"/>
                  </a:ext>
                </a:extLst>
              </a:tr>
              <a:tr h="340166">
                <a:tc>
                  <a:txBody>
                    <a:bodyPr/>
                    <a:lstStyle/>
                    <a:p>
                      <a:r>
                        <a:rPr lang="en-US" sz="1400" b="0" dirty="0" err="1">
                          <a:solidFill>
                            <a:srgbClr val="404040"/>
                          </a:solidFill>
                          <a:latin typeface="Lucida Console" panose="020B0609040504020204" pitchFamily="49" charset="0"/>
                        </a:rPr>
                        <a:t>sixty_MF</a:t>
                      </a:r>
                      <a:endParaRPr lang="en-US" sz="1400" b="0" dirty="0">
                        <a:solidFill>
                          <a:srgbClr val="404040"/>
                        </a:solidFill>
                        <a:latin typeface="Lucida Console" panose="020B0609040504020204" pitchFamily="49" charset="0"/>
                      </a:endParaRPr>
                    </a:p>
                  </a:txBody>
                  <a:tcPr anchor="ctr"/>
                </a:tc>
                <a:tc>
                  <a:txBody>
                    <a:bodyPr/>
                    <a:lstStyle/>
                    <a:p>
                      <a:r>
                        <a:rPr lang="en-US" sz="1500" dirty="0">
                          <a:solidFill>
                            <a:srgbClr val="404040"/>
                          </a:solidFill>
                        </a:rPr>
                        <a:t>Life expectancy at age 60, males and females</a:t>
                      </a:r>
                    </a:p>
                  </a:txBody>
                  <a:tcPr anchor="ctr"/>
                </a:tc>
                <a:tc>
                  <a:txBody>
                    <a:bodyPr/>
                    <a:lstStyle/>
                    <a:p>
                      <a:r>
                        <a:rPr lang="en-US" sz="1500" dirty="0">
                          <a:solidFill>
                            <a:srgbClr val="404040"/>
                          </a:solidFill>
                        </a:rPr>
                        <a:t>World Health Organization</a:t>
                      </a:r>
                    </a:p>
                  </a:txBody>
                  <a:tcPr anchor="ctr"/>
                </a:tc>
                <a:extLst>
                  <a:ext uri="{0D108BD9-81ED-4DB2-BD59-A6C34878D82A}">
                    <a16:rowId xmlns:a16="http://schemas.microsoft.com/office/drawing/2014/main" val="1206183874"/>
                  </a:ext>
                </a:extLst>
              </a:tr>
            </a:tbl>
          </a:graphicData>
        </a:graphic>
      </p:graphicFrame>
      <p:sp>
        <p:nvSpPr>
          <p:cNvPr id="3" name="TextBox 2">
            <a:extLst>
              <a:ext uri="{FF2B5EF4-FFF2-40B4-BE49-F238E27FC236}">
                <a16:creationId xmlns:a16="http://schemas.microsoft.com/office/drawing/2014/main" id="{F3BD7E51-595B-44D1-BA7A-FEC52A8CCEC7}"/>
              </a:ext>
            </a:extLst>
          </p:cNvPr>
          <p:cNvSpPr txBox="1"/>
          <p:nvPr/>
        </p:nvSpPr>
        <p:spPr>
          <a:xfrm>
            <a:off x="475526" y="6270211"/>
            <a:ext cx="11214099" cy="323165"/>
          </a:xfrm>
          <a:prstGeom prst="rect">
            <a:avLst/>
          </a:prstGeom>
          <a:noFill/>
        </p:spPr>
        <p:txBody>
          <a:bodyPr wrap="square" rtlCol="0">
            <a:spAutoFit/>
          </a:bodyPr>
          <a:lstStyle/>
          <a:p>
            <a:r>
              <a:rPr lang="en-US" sz="1500" dirty="0"/>
              <a:t>Note:  this dataset was originally created for the MAT 8790 final project.</a:t>
            </a:r>
          </a:p>
        </p:txBody>
      </p:sp>
    </p:spTree>
    <p:extLst>
      <p:ext uri="{BB962C8B-B14F-4D97-AF65-F5344CB8AC3E}">
        <p14:creationId xmlns:p14="http://schemas.microsoft.com/office/powerpoint/2010/main" val="275139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18EA-9581-481E-9737-5FBEC7E88C69}"/>
              </a:ext>
            </a:extLst>
          </p:cNvPr>
          <p:cNvSpPr>
            <a:spLocks noGrp="1"/>
          </p:cNvSpPr>
          <p:nvPr>
            <p:ph type="title"/>
          </p:nvPr>
        </p:nvSpPr>
        <p:spPr/>
        <p:txBody>
          <a:bodyPr/>
          <a:lstStyle/>
          <a:p>
            <a:r>
              <a:rPr lang="en-US" dirty="0"/>
              <a:t>UNIVARIATE ANALYSES</a:t>
            </a:r>
          </a:p>
        </p:txBody>
      </p:sp>
      <p:grpSp>
        <p:nvGrpSpPr>
          <p:cNvPr id="8" name="Group 7">
            <a:extLst>
              <a:ext uri="{FF2B5EF4-FFF2-40B4-BE49-F238E27FC236}">
                <a16:creationId xmlns:a16="http://schemas.microsoft.com/office/drawing/2014/main" id="{C325CFE6-ABFB-4D7C-95F8-E4993FD36E3E}"/>
              </a:ext>
            </a:extLst>
          </p:cNvPr>
          <p:cNvGrpSpPr/>
          <p:nvPr/>
        </p:nvGrpSpPr>
        <p:grpSpPr>
          <a:xfrm>
            <a:off x="510686" y="1104162"/>
            <a:ext cx="5143081" cy="5616417"/>
            <a:chOff x="510687" y="1104163"/>
            <a:chExt cx="4913796" cy="5366030"/>
          </a:xfrm>
        </p:grpSpPr>
        <p:pic>
          <p:nvPicPr>
            <p:cNvPr id="3" name="Picture 2">
              <a:extLst>
                <a:ext uri="{FF2B5EF4-FFF2-40B4-BE49-F238E27FC236}">
                  <a16:creationId xmlns:a16="http://schemas.microsoft.com/office/drawing/2014/main" id="{946BA352-02F7-4658-B20E-6E0881773C5D}"/>
                </a:ext>
              </a:extLst>
            </p:cNvPr>
            <p:cNvPicPr>
              <a:picLocks noChangeAspect="1"/>
            </p:cNvPicPr>
            <p:nvPr/>
          </p:nvPicPr>
          <p:blipFill rotWithShape="1">
            <a:blip r:embed="rId2"/>
            <a:srcRect t="7565" r="49426"/>
            <a:stretch/>
          </p:blipFill>
          <p:spPr>
            <a:xfrm>
              <a:off x="510687" y="1511965"/>
              <a:ext cx="3604114" cy="2634919"/>
            </a:xfrm>
            <a:prstGeom prst="rect">
              <a:avLst/>
            </a:prstGeom>
          </p:spPr>
        </p:pic>
        <p:sp>
          <p:nvSpPr>
            <p:cNvPr id="4" name="TextBox 3">
              <a:extLst>
                <a:ext uri="{FF2B5EF4-FFF2-40B4-BE49-F238E27FC236}">
                  <a16:creationId xmlns:a16="http://schemas.microsoft.com/office/drawing/2014/main" id="{2D88EDA4-56B4-4193-AB01-6A7D793586E0}"/>
                </a:ext>
              </a:extLst>
            </p:cNvPr>
            <p:cNvSpPr txBox="1"/>
            <p:nvPr/>
          </p:nvSpPr>
          <p:spPr>
            <a:xfrm>
              <a:off x="626575" y="1104163"/>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Human Development Index</a:t>
              </a:r>
            </a:p>
          </p:txBody>
        </p:sp>
        <p:pic>
          <p:nvPicPr>
            <p:cNvPr id="7" name="Picture 6">
              <a:extLst>
                <a:ext uri="{FF2B5EF4-FFF2-40B4-BE49-F238E27FC236}">
                  <a16:creationId xmlns:a16="http://schemas.microsoft.com/office/drawing/2014/main" id="{A94EB576-EF05-4043-A9C3-D7352ECDBD89}"/>
                </a:ext>
              </a:extLst>
            </p:cNvPr>
            <p:cNvPicPr>
              <a:picLocks noChangeAspect="1"/>
            </p:cNvPicPr>
            <p:nvPr/>
          </p:nvPicPr>
          <p:blipFill rotWithShape="1">
            <a:blip r:embed="rId2"/>
            <a:srcRect l="50630" t="7565" b="18759"/>
            <a:stretch/>
          </p:blipFill>
          <p:spPr>
            <a:xfrm>
              <a:off x="555588" y="4370020"/>
              <a:ext cx="3518320" cy="2100173"/>
            </a:xfrm>
            <a:prstGeom prst="rect">
              <a:avLst/>
            </a:prstGeom>
          </p:spPr>
        </p:pic>
      </p:grpSp>
      <p:grpSp>
        <p:nvGrpSpPr>
          <p:cNvPr id="10" name="Group 9">
            <a:extLst>
              <a:ext uri="{FF2B5EF4-FFF2-40B4-BE49-F238E27FC236}">
                <a16:creationId xmlns:a16="http://schemas.microsoft.com/office/drawing/2014/main" id="{73E516AF-5732-4FDE-B4A2-08B5560B1CDC}"/>
              </a:ext>
            </a:extLst>
          </p:cNvPr>
          <p:cNvGrpSpPr/>
          <p:nvPr/>
        </p:nvGrpSpPr>
        <p:grpSpPr>
          <a:xfrm>
            <a:off x="5548951" y="1134940"/>
            <a:ext cx="6245491" cy="2592202"/>
            <a:chOff x="5857874" y="1134940"/>
            <a:chExt cx="6245491" cy="2592202"/>
          </a:xfrm>
        </p:grpSpPr>
        <p:pic>
          <p:nvPicPr>
            <p:cNvPr id="6" name="Picture 5">
              <a:extLst>
                <a:ext uri="{FF2B5EF4-FFF2-40B4-BE49-F238E27FC236}">
                  <a16:creationId xmlns:a16="http://schemas.microsoft.com/office/drawing/2014/main" id="{F090A11D-10C0-446D-9B09-5F8D5FFFCCCA}"/>
                </a:ext>
              </a:extLst>
            </p:cNvPr>
            <p:cNvPicPr>
              <a:picLocks noChangeAspect="1"/>
            </p:cNvPicPr>
            <p:nvPr/>
          </p:nvPicPr>
          <p:blipFill rotWithShape="1">
            <a:blip r:embed="rId3"/>
            <a:srcRect t="7072"/>
            <a:stretch/>
          </p:blipFill>
          <p:spPr>
            <a:xfrm>
              <a:off x="5857874" y="1405618"/>
              <a:ext cx="6245491" cy="2321524"/>
            </a:xfrm>
            <a:prstGeom prst="rect">
              <a:avLst/>
            </a:prstGeom>
          </p:spPr>
        </p:pic>
        <p:sp>
          <p:nvSpPr>
            <p:cNvPr id="9" name="TextBox 8">
              <a:extLst>
                <a:ext uri="{FF2B5EF4-FFF2-40B4-BE49-F238E27FC236}">
                  <a16:creationId xmlns:a16="http://schemas.microsoft.com/office/drawing/2014/main" id="{4D576566-3386-42E2-8FFB-211302025424}"/>
                </a:ext>
              </a:extLst>
            </p:cNvPr>
            <p:cNvSpPr txBox="1"/>
            <p:nvPr/>
          </p:nvSpPr>
          <p:spPr>
            <a:xfrm>
              <a:off x="6096000" y="1134940"/>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Social Progress Index</a:t>
              </a:r>
            </a:p>
          </p:txBody>
        </p:sp>
      </p:grpSp>
      <p:grpSp>
        <p:nvGrpSpPr>
          <p:cNvPr id="13" name="Group 12">
            <a:extLst>
              <a:ext uri="{FF2B5EF4-FFF2-40B4-BE49-F238E27FC236}">
                <a16:creationId xmlns:a16="http://schemas.microsoft.com/office/drawing/2014/main" id="{E5FDFCF9-9AE7-497C-B6F3-7E6D22BD7C4A}"/>
              </a:ext>
            </a:extLst>
          </p:cNvPr>
          <p:cNvGrpSpPr/>
          <p:nvPr/>
        </p:nvGrpSpPr>
        <p:grpSpPr>
          <a:xfrm>
            <a:off x="5549090" y="3843931"/>
            <a:ext cx="6245352" cy="2605934"/>
            <a:chOff x="5858013" y="3843931"/>
            <a:chExt cx="6245352" cy="2605934"/>
          </a:xfrm>
        </p:grpSpPr>
        <p:pic>
          <p:nvPicPr>
            <p:cNvPr id="11" name="Picture 10">
              <a:extLst>
                <a:ext uri="{FF2B5EF4-FFF2-40B4-BE49-F238E27FC236}">
                  <a16:creationId xmlns:a16="http://schemas.microsoft.com/office/drawing/2014/main" id="{7BA90928-B9CD-4BD8-87C5-B5E70165B6A6}"/>
                </a:ext>
              </a:extLst>
            </p:cNvPr>
            <p:cNvPicPr>
              <a:picLocks noChangeAspect="1"/>
            </p:cNvPicPr>
            <p:nvPr/>
          </p:nvPicPr>
          <p:blipFill rotWithShape="1">
            <a:blip r:embed="rId4"/>
            <a:srcRect t="7812"/>
            <a:stretch/>
          </p:blipFill>
          <p:spPr>
            <a:xfrm>
              <a:off x="5858013" y="4146884"/>
              <a:ext cx="6245352" cy="2302981"/>
            </a:xfrm>
            <a:prstGeom prst="rect">
              <a:avLst/>
            </a:prstGeom>
          </p:spPr>
        </p:pic>
        <p:sp>
          <p:nvSpPr>
            <p:cNvPr id="12" name="TextBox 11">
              <a:extLst>
                <a:ext uri="{FF2B5EF4-FFF2-40B4-BE49-F238E27FC236}">
                  <a16:creationId xmlns:a16="http://schemas.microsoft.com/office/drawing/2014/main" id="{D9BACB22-97C7-4CF7-89B2-3324845ED807}"/>
                </a:ext>
              </a:extLst>
            </p:cNvPr>
            <p:cNvSpPr txBox="1"/>
            <p:nvPr/>
          </p:nvSpPr>
          <p:spPr>
            <a:xfrm>
              <a:off x="6096000" y="3843931"/>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GDP, Log Transform</a:t>
              </a:r>
            </a:p>
          </p:txBody>
        </p:sp>
      </p:grpSp>
    </p:spTree>
    <p:extLst>
      <p:ext uri="{BB962C8B-B14F-4D97-AF65-F5344CB8AC3E}">
        <p14:creationId xmlns:p14="http://schemas.microsoft.com/office/powerpoint/2010/main" val="419287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18EA-9581-481E-9737-5FBEC7E88C69}"/>
              </a:ext>
            </a:extLst>
          </p:cNvPr>
          <p:cNvSpPr>
            <a:spLocks noGrp="1"/>
          </p:cNvSpPr>
          <p:nvPr>
            <p:ph type="title"/>
          </p:nvPr>
        </p:nvSpPr>
        <p:spPr/>
        <p:txBody>
          <a:bodyPr/>
          <a:lstStyle/>
          <a:p>
            <a:r>
              <a:rPr lang="en-US" dirty="0"/>
              <a:t>UNIVARIATE ANALYSES</a:t>
            </a:r>
          </a:p>
        </p:txBody>
      </p:sp>
      <p:grpSp>
        <p:nvGrpSpPr>
          <p:cNvPr id="17" name="Group 16">
            <a:extLst>
              <a:ext uri="{FF2B5EF4-FFF2-40B4-BE49-F238E27FC236}">
                <a16:creationId xmlns:a16="http://schemas.microsoft.com/office/drawing/2014/main" id="{363231BC-211E-4453-8033-202DED94FEF9}"/>
              </a:ext>
            </a:extLst>
          </p:cNvPr>
          <p:cNvGrpSpPr/>
          <p:nvPr/>
        </p:nvGrpSpPr>
        <p:grpSpPr>
          <a:xfrm>
            <a:off x="3276162" y="1134940"/>
            <a:ext cx="6245352" cy="2605209"/>
            <a:chOff x="243130" y="1134940"/>
            <a:chExt cx="6245352" cy="2605209"/>
          </a:xfrm>
        </p:grpSpPr>
        <p:pic>
          <p:nvPicPr>
            <p:cNvPr id="5" name="Picture 4">
              <a:extLst>
                <a:ext uri="{FF2B5EF4-FFF2-40B4-BE49-F238E27FC236}">
                  <a16:creationId xmlns:a16="http://schemas.microsoft.com/office/drawing/2014/main" id="{4EDF08D0-AA50-479A-984A-FC78597D5193}"/>
                </a:ext>
              </a:extLst>
            </p:cNvPr>
            <p:cNvPicPr>
              <a:picLocks noChangeAspect="1"/>
            </p:cNvPicPr>
            <p:nvPr/>
          </p:nvPicPr>
          <p:blipFill rotWithShape="1">
            <a:blip r:embed="rId2"/>
            <a:srcRect t="8063"/>
            <a:stretch/>
          </p:blipFill>
          <p:spPr>
            <a:xfrm>
              <a:off x="243130" y="1443441"/>
              <a:ext cx="6245352" cy="2296708"/>
            </a:xfrm>
            <a:prstGeom prst="rect">
              <a:avLst/>
            </a:prstGeom>
          </p:spPr>
        </p:pic>
        <p:sp>
          <p:nvSpPr>
            <p:cNvPr id="14" name="TextBox 13">
              <a:extLst>
                <a:ext uri="{FF2B5EF4-FFF2-40B4-BE49-F238E27FC236}">
                  <a16:creationId xmlns:a16="http://schemas.microsoft.com/office/drawing/2014/main" id="{A063AEE3-55CD-4B2B-BBB0-C8B22D1A542F}"/>
                </a:ext>
              </a:extLst>
            </p:cNvPr>
            <p:cNvSpPr txBox="1"/>
            <p:nvPr/>
          </p:nvSpPr>
          <p:spPr>
            <a:xfrm>
              <a:off x="462388" y="1134940"/>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Happiness Score</a:t>
              </a:r>
            </a:p>
          </p:txBody>
        </p:sp>
      </p:grpSp>
      <p:grpSp>
        <p:nvGrpSpPr>
          <p:cNvPr id="18" name="Group 17">
            <a:extLst>
              <a:ext uri="{FF2B5EF4-FFF2-40B4-BE49-F238E27FC236}">
                <a16:creationId xmlns:a16="http://schemas.microsoft.com/office/drawing/2014/main" id="{6C027BE2-D793-4077-8A63-497D43167DBB}"/>
              </a:ext>
            </a:extLst>
          </p:cNvPr>
          <p:cNvGrpSpPr/>
          <p:nvPr/>
        </p:nvGrpSpPr>
        <p:grpSpPr>
          <a:xfrm>
            <a:off x="3257708" y="4149923"/>
            <a:ext cx="6245352" cy="2572428"/>
            <a:chOff x="224676" y="4149923"/>
            <a:chExt cx="6245352" cy="2572428"/>
          </a:xfrm>
        </p:grpSpPr>
        <p:pic>
          <p:nvPicPr>
            <p:cNvPr id="15" name="Picture 14">
              <a:extLst>
                <a:ext uri="{FF2B5EF4-FFF2-40B4-BE49-F238E27FC236}">
                  <a16:creationId xmlns:a16="http://schemas.microsoft.com/office/drawing/2014/main" id="{53ECC833-6B35-4BC9-AA4A-B40886C96F78}"/>
                </a:ext>
              </a:extLst>
            </p:cNvPr>
            <p:cNvPicPr>
              <a:picLocks noChangeAspect="1"/>
            </p:cNvPicPr>
            <p:nvPr/>
          </p:nvPicPr>
          <p:blipFill rotWithShape="1">
            <a:blip r:embed="rId3"/>
            <a:srcRect t="7058"/>
            <a:stretch/>
          </p:blipFill>
          <p:spPr>
            <a:xfrm>
              <a:off x="224676" y="4400550"/>
              <a:ext cx="6245352" cy="2321801"/>
            </a:xfrm>
            <a:prstGeom prst="rect">
              <a:avLst/>
            </a:prstGeom>
          </p:spPr>
        </p:pic>
        <p:sp>
          <p:nvSpPr>
            <p:cNvPr id="16" name="TextBox 15">
              <a:extLst>
                <a:ext uri="{FF2B5EF4-FFF2-40B4-BE49-F238E27FC236}">
                  <a16:creationId xmlns:a16="http://schemas.microsoft.com/office/drawing/2014/main" id="{3E551C0F-B510-4A6F-95D6-550BEC994CBE}"/>
                </a:ext>
              </a:extLst>
            </p:cNvPr>
            <p:cNvSpPr txBox="1"/>
            <p:nvPr/>
          </p:nvSpPr>
          <p:spPr>
            <a:xfrm>
              <a:off x="462388" y="4149923"/>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Gender Equality Index</a:t>
              </a:r>
            </a:p>
          </p:txBody>
        </p:sp>
      </p:grpSp>
    </p:spTree>
    <p:extLst>
      <p:ext uri="{BB962C8B-B14F-4D97-AF65-F5344CB8AC3E}">
        <p14:creationId xmlns:p14="http://schemas.microsoft.com/office/powerpoint/2010/main" val="343480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18EA-9581-481E-9737-5FBEC7E88C69}"/>
              </a:ext>
            </a:extLst>
          </p:cNvPr>
          <p:cNvSpPr>
            <a:spLocks noGrp="1"/>
          </p:cNvSpPr>
          <p:nvPr>
            <p:ph type="title"/>
          </p:nvPr>
        </p:nvSpPr>
        <p:spPr/>
        <p:txBody>
          <a:bodyPr/>
          <a:lstStyle/>
          <a:p>
            <a:r>
              <a:rPr lang="en-US" dirty="0"/>
              <a:t>UNIVARIATE ANALYSES</a:t>
            </a:r>
          </a:p>
        </p:txBody>
      </p:sp>
      <p:grpSp>
        <p:nvGrpSpPr>
          <p:cNvPr id="4" name="Group 3">
            <a:extLst>
              <a:ext uri="{FF2B5EF4-FFF2-40B4-BE49-F238E27FC236}">
                <a16:creationId xmlns:a16="http://schemas.microsoft.com/office/drawing/2014/main" id="{7153D850-3280-49DD-A061-8339F35AC698}"/>
              </a:ext>
            </a:extLst>
          </p:cNvPr>
          <p:cNvGrpSpPr/>
          <p:nvPr/>
        </p:nvGrpSpPr>
        <p:grpSpPr>
          <a:xfrm>
            <a:off x="2876112" y="1167598"/>
            <a:ext cx="6245352" cy="2623304"/>
            <a:chOff x="3255750" y="1134940"/>
            <a:chExt cx="6245352" cy="2623304"/>
          </a:xfrm>
        </p:grpSpPr>
        <p:pic>
          <p:nvPicPr>
            <p:cNvPr id="3" name="Picture 2">
              <a:extLst>
                <a:ext uri="{FF2B5EF4-FFF2-40B4-BE49-F238E27FC236}">
                  <a16:creationId xmlns:a16="http://schemas.microsoft.com/office/drawing/2014/main" id="{22BE05A1-CABF-4956-8852-BFADEE14FC54}"/>
                </a:ext>
              </a:extLst>
            </p:cNvPr>
            <p:cNvPicPr>
              <a:picLocks noChangeAspect="1"/>
            </p:cNvPicPr>
            <p:nvPr/>
          </p:nvPicPr>
          <p:blipFill rotWithShape="1">
            <a:blip r:embed="rId2"/>
            <a:srcRect t="7310"/>
            <a:stretch/>
          </p:blipFill>
          <p:spPr>
            <a:xfrm>
              <a:off x="3255750" y="1442717"/>
              <a:ext cx="6245352" cy="2315527"/>
            </a:xfrm>
            <a:prstGeom prst="rect">
              <a:avLst/>
            </a:prstGeom>
          </p:spPr>
        </p:pic>
        <p:sp>
          <p:nvSpPr>
            <p:cNvPr id="10" name="TextBox 9">
              <a:extLst>
                <a:ext uri="{FF2B5EF4-FFF2-40B4-BE49-F238E27FC236}">
                  <a16:creationId xmlns:a16="http://schemas.microsoft.com/office/drawing/2014/main" id="{689B02C0-F774-44F9-8522-0F2E03EE8F09}"/>
                </a:ext>
              </a:extLst>
            </p:cNvPr>
            <p:cNvSpPr txBox="1"/>
            <p:nvPr/>
          </p:nvSpPr>
          <p:spPr>
            <a:xfrm>
              <a:off x="3495420" y="1134940"/>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Infant Mortality Rate</a:t>
              </a:r>
            </a:p>
          </p:txBody>
        </p:sp>
      </p:grpSp>
      <p:grpSp>
        <p:nvGrpSpPr>
          <p:cNvPr id="7" name="Group 6">
            <a:extLst>
              <a:ext uri="{FF2B5EF4-FFF2-40B4-BE49-F238E27FC236}">
                <a16:creationId xmlns:a16="http://schemas.microsoft.com/office/drawing/2014/main" id="{9DE8C64D-5F2C-4005-AE53-EF656E7360DC}"/>
              </a:ext>
            </a:extLst>
          </p:cNvPr>
          <p:cNvGrpSpPr/>
          <p:nvPr/>
        </p:nvGrpSpPr>
        <p:grpSpPr>
          <a:xfrm>
            <a:off x="2876112" y="4007047"/>
            <a:ext cx="6245352" cy="2635852"/>
            <a:chOff x="2876112" y="4007047"/>
            <a:chExt cx="6245352" cy="2635852"/>
          </a:xfrm>
        </p:grpSpPr>
        <p:pic>
          <p:nvPicPr>
            <p:cNvPr id="6" name="Picture 5">
              <a:extLst>
                <a:ext uri="{FF2B5EF4-FFF2-40B4-BE49-F238E27FC236}">
                  <a16:creationId xmlns:a16="http://schemas.microsoft.com/office/drawing/2014/main" id="{D9DD61CA-423E-4BEC-9C84-8FD420A1433E}"/>
                </a:ext>
              </a:extLst>
            </p:cNvPr>
            <p:cNvPicPr>
              <a:picLocks noChangeAspect="1"/>
            </p:cNvPicPr>
            <p:nvPr/>
          </p:nvPicPr>
          <p:blipFill rotWithShape="1">
            <a:blip r:embed="rId3"/>
            <a:srcRect t="6807"/>
            <a:stretch/>
          </p:blipFill>
          <p:spPr>
            <a:xfrm>
              <a:off x="2876112" y="4314824"/>
              <a:ext cx="6245352" cy="2328075"/>
            </a:xfrm>
            <a:prstGeom prst="rect">
              <a:avLst/>
            </a:prstGeom>
          </p:spPr>
        </p:pic>
        <p:sp>
          <p:nvSpPr>
            <p:cNvPr id="13" name="TextBox 12">
              <a:extLst>
                <a:ext uri="{FF2B5EF4-FFF2-40B4-BE49-F238E27FC236}">
                  <a16:creationId xmlns:a16="http://schemas.microsoft.com/office/drawing/2014/main" id="{5B918B80-EA48-499B-9FB3-7D964F132DBA}"/>
                </a:ext>
              </a:extLst>
            </p:cNvPr>
            <p:cNvSpPr txBox="1"/>
            <p:nvPr/>
          </p:nvSpPr>
          <p:spPr>
            <a:xfrm>
              <a:off x="3047746" y="4007047"/>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Total Life Expectancy…</a:t>
              </a:r>
            </a:p>
          </p:txBody>
        </p:sp>
      </p:grpSp>
    </p:spTree>
    <p:extLst>
      <p:ext uri="{BB962C8B-B14F-4D97-AF65-F5344CB8AC3E}">
        <p14:creationId xmlns:p14="http://schemas.microsoft.com/office/powerpoint/2010/main" val="360737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3F7E47-8368-46BC-BA89-05179FAA7EE3}"/>
              </a:ext>
            </a:extLst>
          </p:cNvPr>
          <p:cNvPicPr>
            <a:picLocks noChangeAspect="1"/>
          </p:cNvPicPr>
          <p:nvPr/>
        </p:nvPicPr>
        <p:blipFill rotWithShape="1">
          <a:blip r:embed="rId2"/>
          <a:srcRect t="3713"/>
          <a:stretch/>
        </p:blipFill>
        <p:spPr>
          <a:xfrm>
            <a:off x="4821936" y="1188818"/>
            <a:ext cx="7141464" cy="5501033"/>
          </a:xfrm>
          <a:prstGeom prst="rect">
            <a:avLst/>
          </a:prstGeom>
        </p:spPr>
      </p:pic>
      <p:sp>
        <p:nvSpPr>
          <p:cNvPr id="2" name="Title 1">
            <a:extLst>
              <a:ext uri="{FF2B5EF4-FFF2-40B4-BE49-F238E27FC236}">
                <a16:creationId xmlns:a16="http://schemas.microsoft.com/office/drawing/2014/main" id="{91A44E3A-8928-435B-8372-105E37A3D380}"/>
              </a:ext>
            </a:extLst>
          </p:cNvPr>
          <p:cNvSpPr>
            <a:spLocks noGrp="1"/>
          </p:cNvSpPr>
          <p:nvPr>
            <p:ph type="title"/>
          </p:nvPr>
        </p:nvSpPr>
        <p:spPr/>
        <p:txBody>
          <a:bodyPr/>
          <a:lstStyle/>
          <a:p>
            <a:r>
              <a:rPr lang="en-US" dirty="0"/>
              <a:t>CORRELATION MATRIX</a:t>
            </a:r>
          </a:p>
        </p:txBody>
      </p:sp>
      <p:sp>
        <p:nvSpPr>
          <p:cNvPr id="5" name="TextBox 4">
            <a:extLst>
              <a:ext uri="{FF2B5EF4-FFF2-40B4-BE49-F238E27FC236}">
                <a16:creationId xmlns:a16="http://schemas.microsoft.com/office/drawing/2014/main" id="{F264B42E-92D2-4215-BE26-61AAEA3DA2ED}"/>
              </a:ext>
            </a:extLst>
          </p:cNvPr>
          <p:cNvSpPr txBox="1"/>
          <p:nvPr/>
        </p:nvSpPr>
        <p:spPr>
          <a:xfrm>
            <a:off x="475903" y="1288829"/>
            <a:ext cx="4256518" cy="5016758"/>
          </a:xfrm>
          <a:prstGeom prst="rect">
            <a:avLst/>
          </a:prstGeom>
          <a:noFill/>
        </p:spPr>
        <p:txBody>
          <a:bodyPr wrap="square" rtlCol="0">
            <a:spAutoFit/>
          </a:bodyPr>
          <a:lstStyle/>
          <a:p>
            <a:pPr marL="285750" indent="-285750">
              <a:buFont typeface="Arial" panose="020B0604020202020204" pitchFamily="34" charset="0"/>
              <a:buChar char="•"/>
            </a:pPr>
            <a:r>
              <a:rPr lang="en-US" dirty="0"/>
              <a:t>Generated using </a:t>
            </a:r>
            <a:r>
              <a:rPr lang="en-US" sz="1600" dirty="0" err="1">
                <a:solidFill>
                  <a:srgbClr val="545454"/>
                </a:solidFill>
                <a:latin typeface="Lucida Console" panose="020B0609040504020204" pitchFamily="49" charset="0"/>
              </a:rPr>
              <a:t>GGally</a:t>
            </a:r>
            <a:r>
              <a:rPr lang="en-US" sz="1600" dirty="0">
                <a:solidFill>
                  <a:srgbClr val="545454"/>
                </a:solidFill>
                <a:latin typeface="Lucida Console" panose="020B0609040504020204" pitchFamily="49" charset="0"/>
              </a:rPr>
              <a:t>::</a:t>
            </a:r>
            <a:r>
              <a:rPr lang="en-US" sz="1600" dirty="0" err="1">
                <a:solidFill>
                  <a:srgbClr val="545454"/>
                </a:solidFill>
                <a:latin typeface="Lucida Console" panose="020B0609040504020204" pitchFamily="49" charset="0"/>
              </a:rPr>
              <a:t>ggpairs</a:t>
            </a:r>
            <a:r>
              <a:rPr lang="en-US" sz="1600" dirty="0">
                <a:solidFill>
                  <a:srgbClr val="545454"/>
                </a:solidFill>
                <a:latin typeface="Lucida Console" panose="020B0609040504020204" pitchFamily="49" charset="0"/>
              </a:rPr>
              <a:t>()</a:t>
            </a:r>
            <a:endParaRPr lang="en-US" dirty="0"/>
          </a:p>
          <a:p>
            <a:pPr marL="285750" indent="-285750">
              <a:buFont typeface="Arial" panose="020B0604020202020204" pitchFamily="34" charset="0"/>
              <a:buChar char="•"/>
            </a:pPr>
            <a:r>
              <a:rPr lang="en-US" dirty="0"/>
              <a:t>Fastest way of visualizing pairwise relationships</a:t>
            </a:r>
          </a:p>
          <a:p>
            <a:pPr marL="742950" lvl="1" indent="-285750">
              <a:buSzPct val="80000"/>
              <a:buFont typeface="Courier New" panose="02070309020205020404" pitchFamily="49" charset="0"/>
              <a:buChar char="o"/>
            </a:pPr>
            <a:r>
              <a:rPr lang="en-US" sz="1600" dirty="0"/>
              <a:t>Lower triangle shows scatterplots (continuous data) or histograms (one categorical variable), upper triangle gives Pearson correlations (continuous data) or boxplots (one categorical variable)</a:t>
            </a:r>
          </a:p>
          <a:p>
            <a:pPr marL="742950" lvl="1" indent="-285750">
              <a:buSzPct val="80000"/>
              <a:buFont typeface="Courier New" panose="02070309020205020404" pitchFamily="49" charset="0"/>
              <a:buChar char="o"/>
            </a:pPr>
            <a:r>
              <a:rPr lang="en-US" sz="1600" dirty="0"/>
              <a:t>Density plots (continuous) and bar charts (categorical) along the diagonal</a:t>
            </a:r>
          </a:p>
          <a:p>
            <a:pPr marL="285750" indent="-285750">
              <a:buFont typeface="Arial" panose="020B0604020202020204" pitchFamily="34" charset="0"/>
              <a:buChar char="•"/>
            </a:pPr>
            <a:r>
              <a:rPr lang="en-US" dirty="0"/>
              <a:t>Many variables appear non-normally distributed</a:t>
            </a:r>
          </a:p>
          <a:p>
            <a:pPr marL="285750" indent="-285750">
              <a:buFont typeface="Arial" panose="020B0604020202020204" pitchFamily="34" charset="0"/>
              <a:buChar char="•"/>
            </a:pPr>
            <a:r>
              <a:rPr lang="en-US" dirty="0"/>
              <a:t>Relationships chosen for further analysis:</a:t>
            </a:r>
          </a:p>
          <a:p>
            <a:pPr marL="742950" lvl="1" indent="-285750">
              <a:buSzPct val="80000"/>
              <a:buFont typeface="Courier New" panose="02070309020205020404" pitchFamily="49" charset="0"/>
              <a:buChar char="o"/>
            </a:pPr>
            <a:r>
              <a:rPr lang="en-US" sz="1600" dirty="0" err="1">
                <a:solidFill>
                  <a:srgbClr val="545454"/>
                </a:solidFill>
                <a:latin typeface="Lucida Console" panose="020B0609040504020204" pitchFamily="49" charset="0"/>
              </a:rPr>
              <a:t>HDIindex</a:t>
            </a:r>
            <a:r>
              <a:rPr lang="en-US" dirty="0"/>
              <a:t> and </a:t>
            </a:r>
            <a:r>
              <a:rPr lang="en-US" sz="1600" dirty="0">
                <a:solidFill>
                  <a:srgbClr val="545454"/>
                </a:solidFill>
                <a:latin typeface="Lucida Console" panose="020B0609040504020204" pitchFamily="49" charset="0"/>
              </a:rPr>
              <a:t>SPI</a:t>
            </a:r>
            <a:r>
              <a:rPr lang="en-US" sz="1600" dirty="0">
                <a:solidFill>
                  <a:srgbClr val="545454"/>
                </a:solidFill>
              </a:rPr>
              <a:t> </a:t>
            </a:r>
            <a:r>
              <a:rPr lang="en-US" sz="1600" dirty="0"/>
              <a:t>(clear correlation)</a:t>
            </a:r>
            <a:endParaRPr lang="en-US" sz="1600" dirty="0">
              <a:solidFill>
                <a:srgbClr val="545454"/>
              </a:solidFill>
              <a:latin typeface="Lucida Console" panose="020B0609040504020204" pitchFamily="49" charset="0"/>
            </a:endParaRPr>
          </a:p>
          <a:p>
            <a:pPr marL="742950" lvl="1" indent="-285750">
              <a:buSzPct val="80000"/>
              <a:buFont typeface="Courier New" panose="02070309020205020404" pitchFamily="49" charset="0"/>
              <a:buChar char="o"/>
            </a:pPr>
            <a:r>
              <a:rPr lang="en-US" sz="1600" dirty="0" err="1">
                <a:solidFill>
                  <a:srgbClr val="545454"/>
                </a:solidFill>
                <a:latin typeface="Lucida Console" panose="020B0609040504020204" pitchFamily="49" charset="0"/>
              </a:rPr>
              <a:t>logGDP</a:t>
            </a:r>
            <a:r>
              <a:rPr lang="en-US" dirty="0"/>
              <a:t> and </a:t>
            </a:r>
            <a:r>
              <a:rPr lang="en-US" sz="1600" dirty="0" err="1">
                <a:solidFill>
                  <a:srgbClr val="545454"/>
                </a:solidFill>
                <a:latin typeface="Lucida Console" panose="020B0609040504020204" pitchFamily="49" charset="0"/>
              </a:rPr>
              <a:t>gendereq</a:t>
            </a:r>
            <a:r>
              <a:rPr lang="en-US" dirty="0">
                <a:solidFill>
                  <a:srgbClr val="545454"/>
                </a:solidFill>
              </a:rPr>
              <a:t> </a:t>
            </a:r>
            <a:r>
              <a:rPr lang="en-US" sz="1600" dirty="0"/>
              <a:t>(no clear association)</a:t>
            </a:r>
          </a:p>
          <a:p>
            <a:pPr marL="742950" lvl="1" indent="-285750">
              <a:buSzPct val="80000"/>
              <a:buFont typeface="Courier New" panose="02070309020205020404" pitchFamily="49" charset="0"/>
              <a:buChar char="o"/>
            </a:pPr>
            <a:r>
              <a:rPr lang="en-US" sz="1600" dirty="0" err="1">
                <a:solidFill>
                  <a:srgbClr val="545454"/>
                </a:solidFill>
                <a:latin typeface="Lucida Console" panose="020B0609040504020204" pitchFamily="49" charset="0"/>
              </a:rPr>
              <a:t>sixty_MF</a:t>
            </a:r>
            <a:r>
              <a:rPr lang="en-US" sz="1600" dirty="0"/>
              <a:t> and </a:t>
            </a:r>
            <a:r>
              <a:rPr lang="en-US" sz="1600" dirty="0" err="1">
                <a:solidFill>
                  <a:srgbClr val="545454"/>
                </a:solidFill>
                <a:latin typeface="Lucida Console" panose="020B0609040504020204" pitchFamily="49" charset="0"/>
              </a:rPr>
              <a:t>HDI_cat</a:t>
            </a:r>
            <a:r>
              <a:rPr lang="en-US" sz="1600" dirty="0"/>
              <a:t> (clear difference by category)</a:t>
            </a:r>
          </a:p>
        </p:txBody>
      </p:sp>
      <p:sp>
        <p:nvSpPr>
          <p:cNvPr id="6" name="Rectangle 5">
            <a:extLst>
              <a:ext uri="{FF2B5EF4-FFF2-40B4-BE49-F238E27FC236}">
                <a16:creationId xmlns:a16="http://schemas.microsoft.com/office/drawing/2014/main" id="{3DE09AFC-FEC2-44E6-80E7-39927F1ACCFD}"/>
              </a:ext>
            </a:extLst>
          </p:cNvPr>
          <p:cNvSpPr/>
          <p:nvPr/>
        </p:nvSpPr>
        <p:spPr>
          <a:xfrm>
            <a:off x="5108049" y="2545471"/>
            <a:ext cx="713631" cy="56223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577355-8243-447D-90BC-C8B69CF14A70}"/>
              </a:ext>
            </a:extLst>
          </p:cNvPr>
          <p:cNvSpPr txBox="1"/>
          <p:nvPr/>
        </p:nvSpPr>
        <p:spPr>
          <a:xfrm>
            <a:off x="4999382" y="950275"/>
            <a:ext cx="4756469" cy="338554"/>
          </a:xfrm>
          <a:prstGeom prst="rect">
            <a:avLst/>
          </a:prstGeom>
          <a:noFill/>
        </p:spPr>
        <p:txBody>
          <a:bodyPr wrap="square" rtlCol="0">
            <a:spAutoFit/>
          </a:bodyPr>
          <a:lstStyle/>
          <a:p>
            <a:r>
              <a:rPr lang="en-US" sz="1600" b="1" dirty="0">
                <a:solidFill>
                  <a:srgbClr val="545454"/>
                </a:solidFill>
                <a:latin typeface="Calibri" panose="020F0502020204030204" pitchFamily="34" charset="0"/>
                <a:cs typeface="Calibri" panose="020F0502020204030204" pitchFamily="34" charset="0"/>
              </a:rPr>
              <a:t>Correlation Matrix</a:t>
            </a:r>
          </a:p>
        </p:txBody>
      </p:sp>
      <p:sp>
        <p:nvSpPr>
          <p:cNvPr id="12" name="Rectangle 11">
            <a:extLst>
              <a:ext uri="{FF2B5EF4-FFF2-40B4-BE49-F238E27FC236}">
                <a16:creationId xmlns:a16="http://schemas.microsoft.com/office/drawing/2014/main" id="{F8C152D0-A924-47D5-A14C-E78347B074CB}"/>
              </a:ext>
            </a:extLst>
          </p:cNvPr>
          <p:cNvSpPr/>
          <p:nvPr/>
        </p:nvSpPr>
        <p:spPr>
          <a:xfrm>
            <a:off x="7310229" y="4242208"/>
            <a:ext cx="713631" cy="56223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1FF84F-DE85-4A8E-BEA6-1E8F04D47863}"/>
              </a:ext>
            </a:extLst>
          </p:cNvPr>
          <p:cNvSpPr/>
          <p:nvPr/>
        </p:nvSpPr>
        <p:spPr>
          <a:xfrm>
            <a:off x="10991234" y="1975620"/>
            <a:ext cx="713631" cy="56223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50524"/>
      </p:ext>
    </p:extLst>
  </p:cSld>
  <p:clrMapOvr>
    <a:masterClrMapping/>
  </p:clrMapOvr>
</p:sld>
</file>

<file path=ppt/theme/theme1.xml><?xml version="1.0" encoding="utf-8"?>
<a:theme xmlns:a="http://schemas.openxmlformats.org/drawingml/2006/main" name="Metropolitan">
  <a:themeElements>
    <a:clrScheme name="Custom 1">
      <a:dk1>
        <a:sysClr val="windowText" lastClr="000000"/>
      </a:dk1>
      <a:lt1>
        <a:sysClr val="window" lastClr="FFFFFF"/>
      </a:lt1>
      <a:dk2>
        <a:srgbClr val="162F33"/>
      </a:dk2>
      <a:lt2>
        <a:srgbClr val="EAEAEA"/>
      </a:lt2>
      <a:accent1>
        <a:srgbClr val="5BBCD6"/>
      </a:accent1>
      <a:accent2>
        <a:srgbClr val="F98400"/>
      </a:accent2>
      <a:accent3>
        <a:srgbClr val="F2AD00"/>
      </a:accent3>
      <a:accent4>
        <a:srgbClr val="00A08A"/>
      </a:accent4>
      <a:accent5>
        <a:srgbClr val="FF0000"/>
      </a:accent5>
      <a:accent6>
        <a:srgbClr val="0BAD35"/>
      </a:accent6>
      <a:hlink>
        <a:srgbClr val="F98400"/>
      </a:hlink>
      <a:folHlink>
        <a:srgbClr val="54545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455</TotalTime>
  <Words>2068</Words>
  <Application>Microsoft Office PowerPoint</Application>
  <PresentationFormat>Widescreen</PresentationFormat>
  <Paragraphs>272</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CMU Classical Serif</vt:lpstr>
      <vt:lpstr>CMU Serif</vt:lpstr>
      <vt:lpstr>Courier New</vt:lpstr>
      <vt:lpstr>Lucida Console</vt:lpstr>
      <vt:lpstr>Wingdings</vt:lpstr>
      <vt:lpstr>Metropolitan</vt:lpstr>
      <vt:lpstr>Comparing World Quality of Life Measures:  Nonparametric vs. Parametric Approaches</vt:lpstr>
      <vt:lpstr>BACKGROUND</vt:lpstr>
      <vt:lpstr>OBJECTIVE</vt:lpstr>
      <vt:lpstr>METHODS</vt:lpstr>
      <vt:lpstr>THE DATA</vt:lpstr>
      <vt:lpstr>UNIVARIATE ANALYSES</vt:lpstr>
      <vt:lpstr>UNIVARIATE ANALYSES</vt:lpstr>
      <vt:lpstr>UNIVARIATE ANALYSES</vt:lpstr>
      <vt:lpstr>CORRELATION MATRIX</vt:lpstr>
      <vt:lpstr>ANALYSES PERFORMED</vt:lpstr>
      <vt:lpstr>ANALYSIS 1</vt:lpstr>
      <vt:lpstr>ANALYSIS 2</vt:lpstr>
      <vt:lpstr>ANALYSIS 3</vt:lpstr>
      <vt:lpstr>ANALYSIS 4</vt:lpstr>
      <vt:lpstr>ANALYSIS 5</vt:lpstr>
      <vt:lpstr>ANALYSIS 5</vt:lpstr>
      <vt:lpstr>DISCUSSION</vt:lpstr>
      <vt:lpstr>SCORECARD</vt:lpstr>
      <vt:lpstr>LIMITATIONS</vt:lpstr>
      <vt:lpstr>LIMITATIONS</vt:lpstr>
      <vt:lpstr>CONCLUSION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 Prioli</dc:creator>
  <cp:lastModifiedBy>Katherine Prioli</cp:lastModifiedBy>
  <cp:revision>61</cp:revision>
  <dcterms:created xsi:type="dcterms:W3CDTF">2018-12-10T02:03:28Z</dcterms:created>
  <dcterms:modified xsi:type="dcterms:W3CDTF">2018-12-14T03:04:16Z</dcterms:modified>
</cp:coreProperties>
</file>