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4" r:id="rId9"/>
    <p:sldId id="267" r:id="rId10"/>
    <p:sldId id="268" r:id="rId11"/>
    <p:sldId id="277" r:id="rId12"/>
    <p:sldId id="282" r:id="rId13"/>
    <p:sldId id="276" r:id="rId14"/>
    <p:sldId id="275" r:id="rId15"/>
    <p:sldId id="265" r:id="rId16"/>
    <p:sldId id="270" r:id="rId17"/>
    <p:sldId id="271" r:id="rId18"/>
    <p:sldId id="283" r:id="rId19"/>
    <p:sldId id="284" r:id="rId20"/>
    <p:sldId id="278" r:id="rId21"/>
    <p:sldId id="279" r:id="rId22"/>
    <p:sldId id="264" r:id="rId23"/>
    <p:sldId id="280" r:id="rId24"/>
    <p:sldId id="281" r:id="rId25"/>
    <p:sldId id="261" r:id="rId26"/>
    <p:sldId id="26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4"/>
    <a:srgbClr val="404040"/>
    <a:srgbClr val="E0B0F6"/>
    <a:srgbClr val="E0B0D8"/>
    <a:srgbClr val="FAC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144"/>
      </p:cViewPr>
      <p:guideLst>
        <p:guide pos="7536"/>
        <p:guide orient="horz" pos="42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69DE-67F4-4753-9B1C-F1A309C78068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FAE6-A768-4BB7-B8BD-1839A89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defRPr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491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54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kmprioliPROF/MAT_8452_Final_Project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b="1" dirty="0"/>
              <a:t>Comparing World Quality of Life Measures:  Nonparametric vs. Parametric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MAT 8452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December 17, 2018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3051-138B-4DB9-9ABB-C3BBE793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PERFORMED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75988C-CA5D-4C1C-A400-095EA418A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68312"/>
              </p:ext>
            </p:extLst>
          </p:nvPr>
        </p:nvGraphicFramePr>
        <p:xfrm>
          <a:off x="476250" y="1358900"/>
          <a:ext cx="11214105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752">
                  <a:extLst>
                    <a:ext uri="{9D8B030D-6E8A-4147-A177-3AD203B41FA5}">
                      <a16:colId xmlns:a16="http://schemas.microsoft.com/office/drawing/2014/main" val="1459026659"/>
                    </a:ext>
                  </a:extLst>
                </a:gridCol>
                <a:gridCol w="1440382">
                  <a:extLst>
                    <a:ext uri="{9D8B030D-6E8A-4147-A177-3AD203B41FA5}">
                      <a16:colId xmlns:a16="http://schemas.microsoft.com/office/drawing/2014/main" val="2510600754"/>
                    </a:ext>
                  </a:extLst>
                </a:gridCol>
                <a:gridCol w="2581360">
                  <a:extLst>
                    <a:ext uri="{9D8B030D-6E8A-4147-A177-3AD203B41FA5}">
                      <a16:colId xmlns:a16="http://schemas.microsoft.com/office/drawing/2014/main" val="85376525"/>
                    </a:ext>
                  </a:extLst>
                </a:gridCol>
                <a:gridCol w="2233401">
                  <a:extLst>
                    <a:ext uri="{9D8B030D-6E8A-4147-A177-3AD203B41FA5}">
                      <a16:colId xmlns:a16="http://schemas.microsoft.com/office/drawing/2014/main" val="3039715562"/>
                    </a:ext>
                  </a:extLst>
                </a:gridCol>
                <a:gridCol w="2058105">
                  <a:extLst>
                    <a:ext uri="{9D8B030D-6E8A-4147-A177-3AD203B41FA5}">
                      <a16:colId xmlns:a16="http://schemas.microsoft.com/office/drawing/2014/main" val="3694282208"/>
                    </a:ext>
                  </a:extLst>
                </a:gridCol>
                <a:gridCol w="2058105">
                  <a:extLst>
                    <a:ext uri="{9D8B030D-6E8A-4147-A177-3AD203B41FA5}">
                      <a16:colId xmlns:a16="http://schemas.microsoft.com/office/drawing/2014/main" val="397796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VARIABLE(S)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</a:t>
                      </a:r>
                      <a:r>
                        <a:rPr lang="en-US" sz="1400" b="1" i="1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</a:t>
                      </a:r>
                      <a:r>
                        <a:rPr lang="en-US" sz="1400" b="1" i="1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NONPARAMETRIC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PARAMETRIC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5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HDIindex</a:t>
                      </a:r>
                      <a:endParaRPr lang="en-US" sz="120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Nonparametric 95% confidence interval (CI) for the population mean (no formal hypotheses tested)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Parametric 95% CI for the population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Bootstrapping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One-Sample </a:t>
                      </a:r>
                      <a:r>
                        <a:rPr lang="en-US" sz="1400" i="1" dirty="0"/>
                        <a:t>t</a:t>
                      </a:r>
                      <a:r>
                        <a:rPr lang="en-US" sz="1400" dirty="0"/>
                        <a:t>-test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66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HDIindex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200" dirty="0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Human development and social progress are not associated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Human development and social progress are correlated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Kendall’s Tau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Pearson’s Correlation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54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logGDP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gendereq</a:t>
                      </a:r>
                      <a:endParaRPr lang="en-US" sz="120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There is no relationship between log(GDP) and gender equality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There is a relationship between log(GDP) and gender equality index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Hoeffding’s</a:t>
                      </a:r>
                      <a:r>
                        <a:rPr lang="en-US" sz="1400" dirty="0"/>
                        <a:t>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Pearson’s Correlation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4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happiness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Happiness is normally 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Happiness is not normally 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Lilliefors Test for Normality (a type of one-sample Kolmogorov-Smirnov test)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Shapiro-Wilk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92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HDI_cat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, log(</a:t>
                      </a:r>
                      <a:r>
                        <a:rPr lang="en-US" sz="12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infantmort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sz="140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 infant mortality rate is the same across human development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 infant mortality rate differs by human development category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Permutation F-Test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18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45454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HDI_cat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45454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happiness</a:t>
                      </a:r>
                      <a:endParaRPr lang="en-US" sz="140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There is no difference in scale for happiness score across Medium and High HDI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Happiness score differs in scale across Medium and High HDI categories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Wilcoxon Rank-Sum Test (check assumptions), Ansari-Bradley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Two-Sample </a:t>
                      </a:r>
                      <a:r>
                        <a:rPr lang="en-US" sz="1400" i="1" dirty="0"/>
                        <a:t>t</a:t>
                      </a:r>
                      <a:r>
                        <a:rPr lang="en-US" sz="1400" dirty="0"/>
                        <a:t>-Test (check assumptions), </a:t>
                      </a:r>
                      <a:r>
                        <a:rPr lang="en-US" sz="1400" dirty="0" err="1"/>
                        <a:t>Levene’s</a:t>
                      </a:r>
                      <a:r>
                        <a:rPr lang="en-US" sz="1400" dirty="0"/>
                        <a:t> Test for Homogeneity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0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81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50387-F220-4361-AD1C-FE49784D7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Generating a 95% CI for the population mean via bootstrapping (nonparametric) and one-sample t-test (parametric)</a:t>
            </a:r>
          </a:p>
          <a:p>
            <a:r>
              <a:rPr lang="en-US" sz="2400" dirty="0"/>
              <a:t>Bootstrapping code (</a:t>
            </a:r>
            <a:r>
              <a:rPr lang="en-US" sz="2400" i="1" dirty="0"/>
              <a:t>t</a:t>
            </a:r>
            <a:r>
              <a:rPr lang="en-US" sz="2400" dirty="0"/>
              <a:t>-test CI found by specifying </a:t>
            </a:r>
            <a:r>
              <a:rPr lang="en-US" sz="20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conf.level</a:t>
            </a:r>
            <a:r>
              <a:rPr lang="en-US" sz="2000" dirty="0">
                <a:solidFill>
                  <a:srgbClr val="545454"/>
                </a:solidFill>
                <a:latin typeface="Lucida Console" panose="020B0609040504020204" pitchFamily="49" charset="0"/>
              </a:rPr>
              <a:t> = 0.95</a:t>
            </a:r>
            <a:r>
              <a:rPr lang="en-US" sz="2400" dirty="0"/>
              <a:t> in  </a:t>
            </a:r>
            <a:r>
              <a:rPr lang="en-US" sz="20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t.test</a:t>
            </a:r>
            <a:r>
              <a:rPr lang="en-US" sz="2000" dirty="0">
                <a:solidFill>
                  <a:srgbClr val="545454"/>
                </a:solidFill>
                <a:latin typeface="Lucida Console" panose="020B0609040504020204" pitchFamily="49" charset="0"/>
              </a:rPr>
              <a:t>()</a:t>
            </a:r>
            <a:r>
              <a:rPr lang="en-US" sz="2400" dirty="0"/>
              <a:t>):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AEC9F-2322-44D6-BB54-A567E4AA8A51}"/>
              </a:ext>
            </a:extLst>
          </p:cNvPr>
          <p:cNvSpPr txBox="1"/>
          <p:nvPr/>
        </p:nvSpPr>
        <p:spPr>
          <a:xfrm>
            <a:off x="1131359" y="2661083"/>
            <a:ext cx="6402328" cy="3785652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n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length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nBS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1000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set.seed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19811221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tibble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E0B0F6"/>
                </a:solidFill>
                <a:latin typeface="Lucida Console" panose="020B0609040504020204" pitchFamily="49" charset="0"/>
              </a:rPr>
              <a:t>for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bs </a:t>
            </a:r>
            <a:r>
              <a:rPr lang="en-US" sz="1200" dirty="0">
                <a:solidFill>
                  <a:srgbClr val="E0B0F6"/>
                </a:solidFill>
                <a:latin typeface="Lucida Console" panose="020B0609040504020204" pitchFamily="49" charset="0"/>
              </a:rPr>
              <a:t>in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nBS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sample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n, replace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TRUE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bs,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mean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bsHDIindex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tibble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CI_low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CI_high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width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round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quantile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0.025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digits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4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2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round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quantile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0.975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digits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4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width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CI_high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CI_low</a:t>
            </a:r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analysis1_nonpara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endParaRPr lang="en-US" sz="12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12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50387-F220-4361-AD1C-FE49784D7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95% CIs: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nonparametric approach yielded a slightly narrower CI at 95.75% the width of the parametric CI</a:t>
            </a:r>
          </a:p>
          <a:p>
            <a:r>
              <a:rPr lang="en-US" dirty="0"/>
              <a:t>The parametric assumption of a normal distribution is violated</a:t>
            </a:r>
          </a:p>
          <a:p>
            <a:r>
              <a:rPr lang="en-US" dirty="0"/>
              <a:t>The nonparametric approach is appropriate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A654E4-6890-4FA1-B319-0A9BC334B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710"/>
              </p:ext>
            </p:extLst>
          </p:nvPr>
        </p:nvGraphicFramePr>
        <p:xfrm>
          <a:off x="1087783" y="1892483"/>
          <a:ext cx="610615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75049382"/>
                    </a:ext>
                  </a:extLst>
                </a:gridCol>
                <a:gridCol w="1358053">
                  <a:extLst>
                    <a:ext uri="{9D8B030D-6E8A-4147-A177-3AD203B41FA5}">
                      <a16:colId xmlns:a16="http://schemas.microsoft.com/office/drawing/2014/main" val="1052538548"/>
                    </a:ext>
                  </a:extLst>
                </a:gridCol>
                <a:gridCol w="1358053">
                  <a:extLst>
                    <a:ext uri="{9D8B030D-6E8A-4147-A177-3AD203B41FA5}">
                      <a16:colId xmlns:a16="http://schemas.microsoft.com/office/drawing/2014/main" val="3785703705"/>
                    </a:ext>
                  </a:extLst>
                </a:gridCol>
                <a:gridCol w="1358053">
                  <a:extLst>
                    <a:ext uri="{9D8B030D-6E8A-4147-A177-3AD203B41FA5}">
                      <a16:colId xmlns:a16="http://schemas.microsoft.com/office/drawing/2014/main" val="3582583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/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2.5%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97.5%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CI WIDTH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44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Nonparametric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0.7157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79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Parametric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0.0565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520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44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726385-ADEB-42A4-9459-4AA9259D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15529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Testing for an association between social progress index and human development index</a:t>
            </a:r>
          </a:p>
          <a:p>
            <a:pPr lvl="1"/>
            <a:r>
              <a:rPr lang="en-US" dirty="0"/>
              <a:t>Both tests assume a continuous distribution (satisfied by the data)</a:t>
            </a:r>
          </a:p>
          <a:p>
            <a:pPr lvl="1"/>
            <a:r>
              <a:rPr lang="en-US" dirty="0"/>
              <a:t>Kendall’s test assumes no ties present for either </a:t>
            </a:r>
            <a:r>
              <a:rPr lang="en-US" sz="23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 or </a:t>
            </a:r>
            <a:r>
              <a:rPr lang="en-US" sz="23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endParaRPr lang="en-US" sz="2300" dirty="0">
              <a:solidFill>
                <a:srgbClr val="545454"/>
              </a:solidFill>
              <a:latin typeface="Lucida Console" panose="020B0609040504020204" pitchFamily="49" charset="0"/>
            </a:endParaRPr>
          </a:p>
          <a:p>
            <a:pPr lvl="2"/>
            <a:r>
              <a:rPr lang="en-US" dirty="0"/>
              <a:t>Assessed for ties as follows (example code for </a:t>
            </a:r>
            <a:r>
              <a:rPr lang="en-US" sz="17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No ties found, so simulation not required</a:t>
            </a:r>
          </a:p>
          <a:p>
            <a:r>
              <a:rPr lang="en-US" dirty="0"/>
              <a:t>Code for tests should be familiar: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tests yielded </a:t>
            </a:r>
            <a:r>
              <a:rPr lang="en-US" i="1" dirty="0"/>
              <a:t>p</a:t>
            </a:r>
            <a:r>
              <a:rPr lang="en-US" dirty="0"/>
              <a:t> &lt; 0.0001</a:t>
            </a:r>
          </a:p>
          <a:p>
            <a:pPr lvl="1"/>
            <a:r>
              <a:rPr lang="en-US" dirty="0"/>
              <a:t>Decision:  reject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H</a:t>
            </a:r>
            <a:r>
              <a:rPr lang="en-US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0</a:t>
            </a:r>
            <a:endParaRPr lang="en-US" dirty="0"/>
          </a:p>
          <a:p>
            <a:pPr lvl="1"/>
            <a:r>
              <a:rPr lang="en-US" dirty="0"/>
              <a:t>Conclusion:  at the </a:t>
            </a:r>
            <a:r>
              <a:rPr lang="el-GR" i="1" dirty="0"/>
              <a:t>α</a:t>
            </a:r>
            <a:r>
              <a:rPr lang="en-US" dirty="0"/>
              <a:t> = 0.05 level, there is sufficient evidence to conclude that </a:t>
            </a:r>
            <a:r>
              <a:rPr lang="en-US" sz="21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 and </a:t>
            </a:r>
            <a:r>
              <a:rPr lang="en-US" sz="21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r>
              <a:rPr lang="en-US" dirty="0"/>
              <a:t> are associated</a:t>
            </a:r>
          </a:p>
          <a:p>
            <a:r>
              <a:rPr lang="en-US" dirty="0"/>
              <a:t>Either test is acceptable when the relationship is as strong as seen on the correlation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635F9-63DD-4AD8-BC78-893D84D00EE2}"/>
              </a:ext>
            </a:extLst>
          </p:cNvPr>
          <p:cNvSpPr txBox="1"/>
          <p:nvPr/>
        </p:nvSpPr>
        <p:spPr>
          <a:xfrm>
            <a:off x="1082805" y="4437612"/>
            <a:ext cx="7737513" cy="646331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analysis2_nonpara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SPI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method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“</a:t>
            </a:r>
            <a:r>
              <a:rPr lang="en-US" sz="1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kendall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”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analysis2_para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SPI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method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“</a:t>
            </a:r>
            <a:r>
              <a:rPr lang="en-US" sz="1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pearson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”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F0521-6DF2-40F3-A433-F95DAC57C363}"/>
              </a:ext>
            </a:extLst>
          </p:cNvPr>
          <p:cNvSpPr txBox="1"/>
          <p:nvPr/>
        </p:nvSpPr>
        <p:spPr>
          <a:xfrm>
            <a:off x="1932469" y="2347057"/>
            <a:ext cx="2558611" cy="1384995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SPI_ties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group_by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SPI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mutate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count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n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())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ungroup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select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count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filter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count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&gt;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dim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SPI_ties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)[[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83493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305518-13DC-4F56-9BB5-3038F1927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49114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Testing for an association between log(GDP) and gender equality index: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Both tests assume a continuous distribution</a:t>
            </a:r>
          </a:p>
          <a:p>
            <a:pPr lvl="1"/>
            <a:r>
              <a:rPr lang="en-US" dirty="0"/>
              <a:t>Satisfied by the data</a:t>
            </a:r>
          </a:p>
          <a:p>
            <a:r>
              <a:rPr lang="en-US" i="1" dirty="0" err="1"/>
              <a:t>p</a:t>
            </a:r>
            <a:r>
              <a:rPr lang="en-US" i="1" baseline="-25000" dirty="0" err="1"/>
              <a:t>Hoeffding</a:t>
            </a:r>
            <a:r>
              <a:rPr lang="en-US" dirty="0"/>
              <a:t> = 0.0383 and </a:t>
            </a:r>
            <a:r>
              <a:rPr lang="en-US" i="1" dirty="0" err="1"/>
              <a:t>p</a:t>
            </a:r>
            <a:r>
              <a:rPr lang="en-US" i="1" baseline="-25000" dirty="0" err="1"/>
              <a:t>Pearson</a:t>
            </a:r>
            <a:r>
              <a:rPr lang="en-US" dirty="0"/>
              <a:t> = 0.0984</a:t>
            </a:r>
          </a:p>
          <a:p>
            <a:r>
              <a:rPr lang="en-US" dirty="0" err="1"/>
              <a:t>Hoeffding’s</a:t>
            </a:r>
            <a:r>
              <a:rPr lang="en-US" dirty="0"/>
              <a:t> test is significant</a:t>
            </a:r>
          </a:p>
          <a:p>
            <a:pPr lvl="1"/>
            <a:r>
              <a:rPr lang="en-US" dirty="0"/>
              <a:t>Conclusion:  at the </a:t>
            </a:r>
            <a:r>
              <a:rPr lang="el-GR" i="1" dirty="0"/>
              <a:t>α</a:t>
            </a:r>
            <a:r>
              <a:rPr lang="en-US" dirty="0"/>
              <a:t> = 0.05 level, there is sufficient evidence to conclude that </a:t>
            </a:r>
            <a:r>
              <a:rPr lang="en-US" sz="21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logGDP</a:t>
            </a:r>
            <a:r>
              <a:rPr lang="en-US" dirty="0"/>
              <a:t> and </a:t>
            </a:r>
            <a:r>
              <a:rPr lang="en-US" sz="21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gendereq</a:t>
            </a:r>
            <a:r>
              <a:rPr lang="en-US" dirty="0"/>
              <a:t> are associated</a:t>
            </a:r>
          </a:p>
          <a:p>
            <a:r>
              <a:rPr lang="en-US" dirty="0"/>
              <a:t>Pearson’s test is not significant</a:t>
            </a:r>
          </a:p>
          <a:p>
            <a:pPr lvl="1"/>
            <a:r>
              <a:rPr lang="en-US" dirty="0"/>
              <a:t>Doesn’t matter:  the assumption of linearity is not met</a:t>
            </a:r>
          </a:p>
          <a:p>
            <a:r>
              <a:rPr lang="en-US" dirty="0"/>
              <a:t>The parametric method is inappropriate here, but the nonparametric method is acceptable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2B098-F7AA-4840-B160-F262946DA791}"/>
              </a:ext>
            </a:extLst>
          </p:cNvPr>
          <p:cNvSpPr txBox="1"/>
          <p:nvPr/>
        </p:nvSpPr>
        <p:spPr>
          <a:xfrm>
            <a:off x="1082805" y="1758634"/>
            <a:ext cx="7737513" cy="646331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analysis3_nonpara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testforDEP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logGDP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gendereq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test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“HOEFFD”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analysis3_para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testforDEP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logGDP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gendereq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test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“PEARSON”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63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AD76-95DD-43BA-8566-7768201F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Testing for normality of </a:t>
            </a:r>
            <a:r>
              <a:rPr lang="en-US" sz="2400" dirty="0">
                <a:solidFill>
                  <a:srgbClr val="545454"/>
                </a:solidFill>
                <a:latin typeface="Lucida Console" panose="020B0609040504020204" pitchFamily="49" charset="0"/>
              </a:rPr>
              <a:t>happiness</a:t>
            </a:r>
            <a:r>
              <a:rPr lang="en-US" dirty="0"/>
              <a:t> via Lilliefors (nonparametric) vs Shapiro-Wilk (parametric)</a:t>
            </a:r>
          </a:p>
          <a:p>
            <a:pPr lvl="1"/>
            <a:r>
              <a:rPr lang="en-US" dirty="0"/>
              <a:t>The Lilliefors test is a normality-specific version of the one-sample Kolmogorov-Smirnov test</a:t>
            </a:r>
          </a:p>
          <a:p>
            <a:pPr lvl="1"/>
            <a:r>
              <a:rPr lang="en-US" dirty="0"/>
              <a:t>Performing these tests is straightforward: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i="1" dirty="0" err="1"/>
              <a:t>p</a:t>
            </a:r>
            <a:r>
              <a:rPr lang="en-US" i="1" baseline="-25000" dirty="0" err="1"/>
              <a:t>Lilliefors</a:t>
            </a:r>
            <a:r>
              <a:rPr lang="en-US" dirty="0"/>
              <a:t> = 0.624 and </a:t>
            </a:r>
            <a:r>
              <a:rPr lang="en-US" i="1" dirty="0" err="1"/>
              <a:t>p</a:t>
            </a:r>
            <a:r>
              <a:rPr lang="en-US" i="1" baseline="-25000" dirty="0" err="1"/>
              <a:t>SW</a:t>
            </a:r>
            <a:r>
              <a:rPr lang="en-US" dirty="0"/>
              <a:t> = 0.129</a:t>
            </a:r>
          </a:p>
          <a:p>
            <a:r>
              <a:rPr lang="en-US" dirty="0"/>
              <a:t>Both exceed </a:t>
            </a:r>
            <a:r>
              <a:rPr lang="el-GR" i="1" dirty="0"/>
              <a:t>α</a:t>
            </a:r>
            <a:r>
              <a:rPr lang="en-US" dirty="0"/>
              <a:t>, so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H</a:t>
            </a:r>
            <a:r>
              <a:rPr lang="en-US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0</a:t>
            </a:r>
            <a:r>
              <a:rPr lang="en-US" dirty="0"/>
              <a:t> is retained for both tests</a:t>
            </a:r>
          </a:p>
          <a:p>
            <a:pPr lvl="1"/>
            <a:r>
              <a:rPr lang="en-US" dirty="0"/>
              <a:t>Conclusion:  there is insufficient evidence to assert that the happiness score is not normally distributed</a:t>
            </a:r>
          </a:p>
          <a:p>
            <a:r>
              <a:rPr lang="en-US" dirty="0"/>
              <a:t>Both tests assume a continuous distribution</a:t>
            </a:r>
          </a:p>
          <a:p>
            <a:pPr lvl="1"/>
            <a:r>
              <a:rPr lang="en-US" dirty="0"/>
              <a:t>Satisfied by the data ∴ both approaches are acceptable</a:t>
            </a:r>
          </a:p>
          <a:p>
            <a:r>
              <a:rPr lang="en-US" dirty="0"/>
              <a:t>Although neither </a:t>
            </a:r>
            <a:r>
              <a:rPr lang="en-US" i="1" dirty="0"/>
              <a:t>p</a:t>
            </a:r>
            <a:r>
              <a:rPr lang="en-US" dirty="0"/>
              <a:t>-value is significant, </a:t>
            </a:r>
            <a:r>
              <a:rPr lang="en-US" i="1" dirty="0" err="1"/>
              <a:t>p</a:t>
            </a:r>
            <a:r>
              <a:rPr lang="en-US" i="1" baseline="-25000" dirty="0" err="1"/>
              <a:t>SW</a:t>
            </a:r>
            <a:r>
              <a:rPr lang="en-US" dirty="0"/>
              <a:t> is much smaller than </a:t>
            </a:r>
            <a:r>
              <a:rPr lang="en-US" i="1" dirty="0" err="1"/>
              <a:t>p</a:t>
            </a:r>
            <a:r>
              <a:rPr lang="en-US" i="1" baseline="-25000" dirty="0" err="1"/>
              <a:t>Lilliefors</a:t>
            </a:r>
            <a:endParaRPr lang="en-US" dirty="0"/>
          </a:p>
          <a:p>
            <a:pPr lvl="1"/>
            <a:r>
              <a:rPr lang="en-US" dirty="0"/>
              <a:t>Lilliefors test may be less sensitive to deviations from normality</a:t>
            </a:r>
          </a:p>
          <a:p>
            <a:pPr lvl="1"/>
            <a:r>
              <a:rPr lang="en-US" dirty="0"/>
              <a:t>This is OK – when testing for normality, assume normality! (i.e., Shapiro-Wilk is the appropriate test)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33BF1-66AB-468F-B174-C14F6571B331}"/>
              </a:ext>
            </a:extLst>
          </p:cNvPr>
          <p:cNvSpPr txBox="1"/>
          <p:nvPr/>
        </p:nvSpPr>
        <p:spPr>
          <a:xfrm>
            <a:off x="1479315" y="2567838"/>
            <a:ext cx="4921485" cy="646331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analysis4_nonpara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lillie.test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happiness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analysis4_para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shapiro.test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happiness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0407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AD76-95DD-43BA-8566-7768201F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5000"/>
              </a:lnSpc>
            </a:pPr>
            <a:r>
              <a:rPr lang="en-US" dirty="0"/>
              <a:t>Testing for difference in log(</a:t>
            </a:r>
            <a:r>
              <a:rPr lang="en-US" sz="24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infantmort</a:t>
            </a:r>
            <a:r>
              <a:rPr lang="en-US" dirty="0"/>
              <a:t>) across levels of </a:t>
            </a:r>
            <a:r>
              <a:rPr lang="en-US" sz="24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HDI_cat</a:t>
            </a:r>
            <a:r>
              <a:rPr lang="en-US" dirty="0"/>
              <a:t> via permutation F-test (nonparametric) vs ANOVA (parametric)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Code:</a:t>
            </a:r>
          </a:p>
          <a:p>
            <a:pPr lvl="1">
              <a:lnSpc>
                <a:spcPct val="105000"/>
              </a:lnSpc>
            </a:pPr>
            <a:endParaRPr lang="en-US" dirty="0"/>
          </a:p>
          <a:p>
            <a:pPr marL="0" indent="0">
              <a:lnSpc>
                <a:spcPct val="105000"/>
              </a:lnSpc>
              <a:buNone/>
            </a:pPr>
            <a:endParaRPr lang="en-US" dirty="0"/>
          </a:p>
          <a:p>
            <a:pPr>
              <a:lnSpc>
                <a:spcPct val="105000"/>
              </a:lnSpc>
            </a:pPr>
            <a:endParaRPr lang="en-US" dirty="0"/>
          </a:p>
          <a:p>
            <a:pPr>
              <a:lnSpc>
                <a:spcPct val="105000"/>
              </a:lnSpc>
            </a:pPr>
            <a:r>
              <a:rPr lang="en-US" dirty="0"/>
              <a:t>Both tests yielded </a:t>
            </a:r>
            <a:r>
              <a:rPr lang="en-US" i="1" dirty="0"/>
              <a:t>p</a:t>
            </a:r>
            <a:r>
              <a:rPr lang="en-US" dirty="0"/>
              <a:t> &lt; 0.001, leading to rejection of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H</a:t>
            </a:r>
            <a:r>
              <a:rPr lang="en-US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0</a:t>
            </a:r>
            <a:r>
              <a:rPr lang="en-US" dirty="0"/>
              <a:t> in both cases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Conclusion:  at the </a:t>
            </a:r>
            <a:r>
              <a:rPr lang="el-GR" i="1" dirty="0"/>
              <a:t>α</a:t>
            </a:r>
            <a:r>
              <a:rPr lang="en-US" dirty="0"/>
              <a:t> = 0.05 level, there is evidence of a difference in infant mortality rate across human development categories</a:t>
            </a:r>
          </a:p>
          <a:p>
            <a:pPr>
              <a:lnSpc>
                <a:spcPct val="105000"/>
              </a:lnSpc>
            </a:pPr>
            <a:r>
              <a:rPr lang="en-US" dirty="0"/>
              <a:t>Both tests assume independence and constant variance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Satisfied by the data</a:t>
            </a:r>
          </a:p>
          <a:p>
            <a:pPr>
              <a:lnSpc>
                <a:spcPct val="105000"/>
              </a:lnSpc>
            </a:pPr>
            <a:r>
              <a:rPr lang="en-US" dirty="0"/>
              <a:t>ANOVA assumes normality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Violated by Medium category (see next slide)</a:t>
            </a:r>
          </a:p>
          <a:p>
            <a:pPr>
              <a:lnSpc>
                <a:spcPct val="105000"/>
              </a:lnSpc>
            </a:pPr>
            <a:r>
              <a:rPr lang="en-US" dirty="0"/>
              <a:t>The parametric method is inappropriate in this case but the nonparametric approach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98678-2787-42A6-954F-48747D9AE0C6}"/>
              </a:ext>
            </a:extLst>
          </p:cNvPr>
          <p:cNvSpPr txBox="1"/>
          <p:nvPr/>
        </p:nvSpPr>
        <p:spPr>
          <a:xfrm>
            <a:off x="1497028" y="2333169"/>
            <a:ext cx="7218096" cy="1015663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analysis5_nonpara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perm.f.test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response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log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infantmort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             treatment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HDI_cat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           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num.sim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1000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analysis5_para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aov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as.numeric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HDI_cat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~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log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infantmort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data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8092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75F77-84DB-4FC0-99AB-ED4D29C50289}"/>
              </a:ext>
            </a:extLst>
          </p:cNvPr>
          <p:cNvSpPr txBox="1"/>
          <p:nvPr/>
        </p:nvSpPr>
        <p:spPr>
          <a:xfrm>
            <a:off x="1253976" y="1653323"/>
            <a:ext cx="479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454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Infant Mortality Rate by HDI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130CE-4717-4334-94BD-3B61B3D2C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2"/>
          <a:stretch/>
        </p:blipFill>
        <p:spPr>
          <a:xfrm>
            <a:off x="821154" y="2057399"/>
            <a:ext cx="10549692" cy="389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88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AD76-95DD-43BA-8566-7768201F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08794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5000"/>
              </a:lnSpc>
            </a:pPr>
            <a:r>
              <a:rPr lang="en-US" dirty="0"/>
              <a:t>Testing for difference in </a:t>
            </a:r>
            <a:r>
              <a:rPr lang="en-US" sz="2600" dirty="0">
                <a:solidFill>
                  <a:srgbClr val="545454"/>
                </a:solidFill>
                <a:latin typeface="Lucida Console" panose="020B0609040504020204" pitchFamily="49" charset="0"/>
              </a:rPr>
              <a:t>happiness</a:t>
            </a:r>
            <a:r>
              <a:rPr lang="en-US" dirty="0"/>
              <a:t> scale across Medium and High levels of </a:t>
            </a:r>
            <a:r>
              <a:rPr lang="en-US" sz="2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HDI_cat</a:t>
            </a:r>
            <a:endParaRPr lang="en-US" sz="2600" dirty="0"/>
          </a:p>
          <a:p>
            <a:pPr lvl="1">
              <a:lnSpc>
                <a:spcPct val="105000"/>
              </a:lnSpc>
            </a:pPr>
            <a:r>
              <a:rPr lang="en-US" dirty="0"/>
              <a:t>Requires checking assumption that locations do not differ (nonparametric: two-sample Wilcoxon Rank-Sum Test, nonparametric:  two-sample </a:t>
            </a:r>
            <a:r>
              <a:rPr lang="en-US" i="1" dirty="0"/>
              <a:t>t</a:t>
            </a:r>
            <a:r>
              <a:rPr lang="en-US" dirty="0"/>
              <a:t>-test)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Both tests yielded nonsignificant </a:t>
            </a:r>
            <a:r>
              <a:rPr lang="en-US" i="1" dirty="0"/>
              <a:t>p</a:t>
            </a:r>
            <a:r>
              <a:rPr lang="en-US" dirty="0"/>
              <a:t>-values (</a:t>
            </a:r>
            <a:r>
              <a:rPr lang="en-US" i="1" dirty="0" err="1"/>
              <a:t>p</a:t>
            </a:r>
            <a:r>
              <a:rPr lang="en-US" i="1" baseline="-25000" dirty="0" err="1"/>
              <a:t>Wilcoxon</a:t>
            </a:r>
            <a:r>
              <a:rPr lang="en-US" dirty="0"/>
              <a:t> = 0.280; </a:t>
            </a:r>
            <a:r>
              <a:rPr lang="en-US" i="1" dirty="0" err="1"/>
              <a:t>p</a:t>
            </a:r>
            <a:r>
              <a:rPr lang="en-US" i="1" baseline="-25000" dirty="0" err="1"/>
              <a:t>t</a:t>
            </a:r>
            <a:r>
              <a:rPr lang="en-US" dirty="0"/>
              <a:t> = 0.249) so fail to reject the assumption of equal locations</a:t>
            </a:r>
          </a:p>
          <a:p>
            <a:pPr>
              <a:lnSpc>
                <a:spcPct val="105000"/>
              </a:lnSpc>
            </a:pPr>
            <a:r>
              <a:rPr lang="en-US" dirty="0"/>
              <a:t>Nonparametric test via </a:t>
            </a:r>
            <a:r>
              <a:rPr lang="en-US" sz="2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ansari.test</a:t>
            </a:r>
            <a:r>
              <a:rPr lang="en-US" sz="2600" dirty="0">
                <a:solidFill>
                  <a:srgbClr val="545454"/>
                </a:solidFill>
                <a:latin typeface="Lucida Console" panose="020B0609040504020204" pitchFamily="49" charset="0"/>
              </a:rPr>
              <a:t>()</a:t>
            </a:r>
          </a:p>
          <a:p>
            <a:pPr lvl="1">
              <a:lnSpc>
                <a:spcPct val="105000"/>
              </a:lnSpc>
            </a:pPr>
            <a:r>
              <a:rPr lang="en-US" i="1" dirty="0" err="1"/>
              <a:t>p</a:t>
            </a:r>
            <a:r>
              <a:rPr lang="en-US" i="1" baseline="-25000" dirty="0" err="1"/>
              <a:t>AB</a:t>
            </a:r>
            <a:r>
              <a:rPr lang="en-US" dirty="0"/>
              <a:t> = 0.753</a:t>
            </a:r>
          </a:p>
          <a:p>
            <a:pPr>
              <a:lnSpc>
                <a:spcPct val="105000"/>
              </a:lnSpc>
            </a:pPr>
            <a:r>
              <a:rPr lang="en-US" dirty="0"/>
              <a:t>Parametric test via </a:t>
            </a:r>
            <a:r>
              <a:rPr lang="en-US" sz="2600" dirty="0">
                <a:solidFill>
                  <a:srgbClr val="545454"/>
                </a:solidFill>
                <a:latin typeface="Lucida Console" panose="020B0609040504020204" pitchFamily="49" charset="0"/>
              </a:rPr>
              <a:t>car::</a:t>
            </a:r>
            <a:r>
              <a:rPr lang="en-US" sz="2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leveneTest</a:t>
            </a:r>
            <a:r>
              <a:rPr lang="en-US" sz="2600" dirty="0">
                <a:solidFill>
                  <a:srgbClr val="545454"/>
                </a:solidFill>
                <a:latin typeface="Lucida Console" panose="020B0609040504020204" pitchFamily="49" charset="0"/>
              </a:rPr>
              <a:t>()</a:t>
            </a:r>
          </a:p>
          <a:p>
            <a:pPr lvl="1">
              <a:lnSpc>
                <a:spcPct val="105000"/>
              </a:lnSpc>
            </a:pPr>
            <a:r>
              <a:rPr lang="en-US" i="1" dirty="0" err="1"/>
              <a:t>p</a:t>
            </a:r>
            <a:r>
              <a:rPr lang="en-US" i="1" baseline="-25000" dirty="0" err="1"/>
              <a:t>Levene</a:t>
            </a:r>
            <a:r>
              <a:rPr lang="en-US" i="1" baseline="-25000" dirty="0"/>
              <a:t> </a:t>
            </a:r>
            <a:r>
              <a:rPr lang="en-US" dirty="0"/>
              <a:t>= 0.389</a:t>
            </a:r>
          </a:p>
          <a:p>
            <a:pPr>
              <a:lnSpc>
                <a:spcPct val="105000"/>
              </a:lnSpc>
            </a:pPr>
            <a:r>
              <a:rPr lang="en-US" dirty="0"/>
              <a:t>Conclusion:  at the </a:t>
            </a:r>
            <a:r>
              <a:rPr lang="el-GR" i="1" dirty="0"/>
              <a:t>α</a:t>
            </a:r>
            <a:r>
              <a:rPr lang="en-US" dirty="0"/>
              <a:t> = 0.05 level, there is insufficient evidence of a difference in scale for </a:t>
            </a:r>
            <a:r>
              <a:rPr lang="en-US" sz="2500" dirty="0">
                <a:solidFill>
                  <a:srgbClr val="545454"/>
                </a:solidFill>
                <a:latin typeface="Lucida Console" panose="020B0609040504020204" pitchFamily="49" charset="0"/>
              </a:rPr>
              <a:t>happiness</a:t>
            </a:r>
            <a:r>
              <a:rPr lang="en-US" dirty="0"/>
              <a:t> across the Medium and High HDI categories</a:t>
            </a:r>
          </a:p>
          <a:p>
            <a:pPr>
              <a:lnSpc>
                <a:spcPct val="105000"/>
              </a:lnSpc>
            </a:pPr>
            <a:r>
              <a:rPr lang="en-US" dirty="0"/>
              <a:t>All tests assume independence (satisfied by the data)</a:t>
            </a:r>
          </a:p>
          <a:p>
            <a:pPr>
              <a:lnSpc>
                <a:spcPct val="105000"/>
              </a:lnSpc>
            </a:pPr>
            <a:r>
              <a:rPr lang="en-US" i="1" dirty="0"/>
              <a:t>T</a:t>
            </a:r>
            <a:r>
              <a:rPr lang="en-US" dirty="0"/>
              <a:t>-test and </a:t>
            </a:r>
            <a:r>
              <a:rPr lang="en-US" dirty="0" err="1"/>
              <a:t>Levene’s</a:t>
            </a:r>
            <a:r>
              <a:rPr lang="en-US" dirty="0"/>
              <a:t> Test assume normality (also satisfied) </a:t>
            </a:r>
          </a:p>
          <a:p>
            <a:pPr>
              <a:lnSpc>
                <a:spcPct val="105000"/>
              </a:lnSpc>
            </a:pPr>
            <a:r>
              <a:rPr lang="en-US" dirty="0"/>
              <a:t>Boxplots seem to suggest difference in scale, but this is not supported by either Ansari-Bradley or </a:t>
            </a:r>
            <a:r>
              <a:rPr lang="en-US" dirty="0" err="1"/>
              <a:t>Levene</a:t>
            </a:r>
            <a:r>
              <a:rPr lang="en-US" dirty="0"/>
              <a:t> (see next slide)</a:t>
            </a:r>
          </a:p>
          <a:p>
            <a:pPr>
              <a:lnSpc>
                <a:spcPct val="105000"/>
              </a:lnSpc>
            </a:pPr>
            <a:r>
              <a:rPr lang="en-US" dirty="0"/>
              <a:t>Both the nonparametric and parametric approaches are appropriate in this case</a:t>
            </a:r>
          </a:p>
        </p:txBody>
      </p:sp>
    </p:spTree>
    <p:extLst>
      <p:ext uri="{BB962C8B-B14F-4D97-AF65-F5344CB8AC3E}">
        <p14:creationId xmlns:p14="http://schemas.microsoft.com/office/powerpoint/2010/main" val="2439155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75F77-84DB-4FC0-99AB-ED4D29C50289}"/>
              </a:ext>
            </a:extLst>
          </p:cNvPr>
          <p:cNvSpPr txBox="1"/>
          <p:nvPr/>
        </p:nvSpPr>
        <p:spPr>
          <a:xfrm>
            <a:off x="1253975" y="1653323"/>
            <a:ext cx="538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454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Happiness Score by Medium and High HDI Categories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745F0-7A78-4E16-B98D-0677C9B76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66"/>
          <a:stretch/>
        </p:blipFill>
        <p:spPr>
          <a:xfrm>
            <a:off x="862716" y="2057400"/>
            <a:ext cx="10552176" cy="386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5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increasing globalization, it’s important to understand how the United States compares to other countries on key Quality of Life (QoL) measures</a:t>
            </a:r>
          </a:p>
          <a:p>
            <a:r>
              <a:rPr lang="en-US" dirty="0"/>
              <a:t>This requires investigating the QoL measures and understanding how they may be related</a:t>
            </a:r>
          </a:p>
          <a:p>
            <a:r>
              <a:rPr lang="en-US" dirty="0"/>
              <a:t>Traditional parametric approaches may be inappropriate if their assumptions are not met, but nonparametric methods can be applied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0108-959F-4C9F-97EE-3FF4CCAB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599CE4-C1D0-43D4-B720-381515593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465341"/>
              </p:ext>
            </p:extLst>
          </p:nvPr>
        </p:nvGraphicFramePr>
        <p:xfrm>
          <a:off x="3352800" y="1288829"/>
          <a:ext cx="5486400" cy="4002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610">
                  <a:extLst>
                    <a:ext uri="{9D8B030D-6E8A-4147-A177-3AD203B41FA5}">
                      <a16:colId xmlns:a16="http://schemas.microsoft.com/office/drawing/2014/main" val="2716705286"/>
                    </a:ext>
                  </a:extLst>
                </a:gridCol>
                <a:gridCol w="2188895">
                  <a:extLst>
                    <a:ext uri="{9D8B030D-6E8A-4147-A177-3AD203B41FA5}">
                      <a16:colId xmlns:a16="http://schemas.microsoft.com/office/drawing/2014/main" val="2484050707"/>
                    </a:ext>
                  </a:extLst>
                </a:gridCol>
                <a:gridCol w="2188895">
                  <a:extLst>
                    <a:ext uri="{9D8B030D-6E8A-4147-A177-3AD203B41FA5}">
                      <a16:colId xmlns:a16="http://schemas.microsoft.com/office/drawing/2014/main" val="1604139424"/>
                    </a:ext>
                  </a:extLst>
                </a:gridCol>
              </a:tblGrid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NONPARAMETRIC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1313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76046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746379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L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558751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AC968"/>
                          </a:solidFill>
                          <a:latin typeface="Wingdings" panose="05000000000000000000" pitchFamily="2" charset="2"/>
                        </a:rPr>
                        <a:t>K</a:t>
                      </a:r>
                      <a:endParaRPr lang="en-US" sz="3200" dirty="0">
                        <a:solidFill>
                          <a:srgbClr val="FAC968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55130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J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  <a:endParaRPr lang="en-US" sz="32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384796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J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sz="32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0485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0B2A5F-20BF-42BC-830E-662CC3C524A7}"/>
              </a:ext>
            </a:extLst>
          </p:cNvPr>
          <p:cNvSpPr txBox="1"/>
          <p:nvPr/>
        </p:nvSpPr>
        <p:spPr>
          <a:xfrm>
            <a:off x="475903" y="5516217"/>
            <a:ext cx="11213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Nonparametric methods performed pretty well!</a:t>
            </a:r>
          </a:p>
        </p:txBody>
      </p:sp>
    </p:spTree>
    <p:extLst>
      <p:ext uri="{BB962C8B-B14F-4D97-AF65-F5344CB8AC3E}">
        <p14:creationId xmlns:p14="http://schemas.microsoft.com/office/powerpoint/2010/main" val="315849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F4E-C17C-476A-A8D5-BB1DF13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7-2736-4166-86E2-FBBC235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Nonparametric methods performed acceptably in all analyses</a:t>
            </a:r>
          </a:p>
          <a:p>
            <a:r>
              <a:rPr lang="en-US" dirty="0"/>
              <a:t>Parametric methods were only appropriate in 3/6 analyses</a:t>
            </a:r>
          </a:p>
          <a:p>
            <a:r>
              <a:rPr lang="en-US" dirty="0"/>
              <a:t>Nonparametric methods are appropriate when analyzing data that violates the assumption of normality</a:t>
            </a:r>
          </a:p>
          <a:p>
            <a:pPr lvl="1"/>
            <a:r>
              <a:rPr lang="en-US" dirty="0"/>
              <a:t>May be less powerful than traditional parametric methods when working with normal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56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Major limitation was missing data</a:t>
            </a:r>
          </a:p>
          <a:p>
            <a:pPr lvl="1"/>
            <a:r>
              <a:rPr lang="en-US" dirty="0"/>
              <a:t>Original dataset had n=205 countries</a:t>
            </a:r>
          </a:p>
          <a:p>
            <a:pPr lvl="1"/>
            <a:r>
              <a:rPr lang="en-US" dirty="0"/>
              <a:t>Omitted countries with incomplete data, yielding n=111 in analytic dataset</a:t>
            </a:r>
          </a:p>
          <a:p>
            <a:pPr lvl="1"/>
            <a:r>
              <a:rPr lang="en-US" dirty="0"/>
              <a:t>Countries omitted by HDI category: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Some of these NA belong to countries for which HDI category can’t be calculated</a:t>
            </a:r>
          </a:p>
          <a:p>
            <a:pPr lvl="2"/>
            <a:r>
              <a:rPr lang="en-US" dirty="0"/>
              <a:t>e.g., North Korea, Somalia, Kosovo</a:t>
            </a:r>
          </a:p>
          <a:p>
            <a:pPr lvl="1"/>
            <a:r>
              <a:rPr lang="en-US" dirty="0"/>
              <a:t>Nontrivial proportion of omitted countries have low-to-medium developmental level</a:t>
            </a:r>
          </a:p>
          <a:p>
            <a:pPr lvl="2"/>
            <a:r>
              <a:rPr lang="en-US" dirty="0"/>
              <a:t>These countries are likely to perform poorly on other QoL measures</a:t>
            </a:r>
          </a:p>
          <a:p>
            <a:pPr lvl="2"/>
            <a:r>
              <a:rPr lang="en-US" dirty="0"/>
              <a:t>Omitting them may bias the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302B08-F51E-4D30-BE8A-46BB65F5B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30308"/>
              </p:ext>
            </p:extLst>
          </p:nvPr>
        </p:nvGraphicFramePr>
        <p:xfrm>
          <a:off x="1602223" y="2746519"/>
          <a:ext cx="32898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931">
                  <a:extLst>
                    <a:ext uri="{9D8B030D-6E8A-4147-A177-3AD203B41FA5}">
                      <a16:colId xmlns:a16="http://schemas.microsoft.com/office/drawing/2014/main" val="3079801763"/>
                    </a:ext>
                  </a:extLst>
                </a:gridCol>
                <a:gridCol w="1644931">
                  <a:extLst>
                    <a:ext uri="{9D8B030D-6E8A-4147-A177-3AD203B41FA5}">
                      <a16:colId xmlns:a16="http://schemas.microsoft.com/office/drawing/2014/main" val="2989517852"/>
                    </a:ext>
                  </a:extLst>
                </a:gridCol>
              </a:tblGrid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HDI 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08585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20407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031680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839100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Very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469164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20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751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Interrelatedness of data</a:t>
            </a:r>
          </a:p>
          <a:p>
            <a:pPr lvl="1"/>
            <a:r>
              <a:rPr lang="en-US" dirty="0"/>
              <a:t>We saw that human development index and social progress index contain some of the same subitems (slide “THE DATA”)</a:t>
            </a:r>
          </a:p>
          <a:p>
            <a:pPr lvl="1"/>
            <a:r>
              <a:rPr lang="en-US" dirty="0"/>
              <a:t>We saw (unsurprisingly) that they were highly correlated</a:t>
            </a:r>
          </a:p>
          <a:p>
            <a:pPr lvl="1"/>
            <a:r>
              <a:rPr lang="en-US" dirty="0"/>
              <a:t>Multicollinearity limits the ability to perform distinct analyses</a:t>
            </a:r>
          </a:p>
          <a:p>
            <a:pPr lvl="2"/>
            <a:r>
              <a:rPr lang="en-US" dirty="0"/>
              <a:t>Note that on the correlation matrix, the columns for </a:t>
            </a:r>
            <a:r>
              <a:rPr lang="en-US" sz="18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r>
              <a:rPr lang="en-US" dirty="0"/>
              <a:t> and </a:t>
            </a:r>
            <a:r>
              <a:rPr lang="en-US" sz="18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 show the same patterns on pairwise scatterplots</a:t>
            </a:r>
          </a:p>
          <a:p>
            <a:pPr lvl="2"/>
            <a:r>
              <a:rPr lang="en-US" dirty="0"/>
              <a:t>Though these variables differ in scale (</a:t>
            </a:r>
            <a:r>
              <a:rPr lang="en-US" sz="18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r>
              <a:rPr lang="en-US" dirty="0"/>
              <a:t> over 0:1, </a:t>
            </a:r>
            <a:r>
              <a:rPr lang="en-US" sz="18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 over 0:100), and intersect on only a subset of their subitems, they appear to measure the same thing!</a:t>
            </a:r>
          </a:p>
          <a:p>
            <a:pPr lvl="3"/>
            <a:r>
              <a:rPr lang="en-US" dirty="0"/>
              <a:t>This is a finding of this analysis, but unfortunately limits the utility of these variables</a:t>
            </a:r>
          </a:p>
          <a:p>
            <a:pPr lvl="1"/>
            <a:r>
              <a:rPr lang="en-US" dirty="0"/>
              <a:t>Also interrelated were infant mortality and the life expectancy variables</a:t>
            </a:r>
          </a:p>
          <a:p>
            <a:r>
              <a:rPr lang="en-US" dirty="0"/>
              <a:t>Several other interesting QoL measures exist but were not included in this analysis</a:t>
            </a:r>
          </a:p>
          <a:p>
            <a:pPr lvl="1"/>
            <a:r>
              <a:rPr lang="en-US" dirty="0"/>
              <a:t>e.g., hours per week worked, within-country economic disparity, average household indebtedness, out-of-pocket healthcare expenditures…the list is long!</a:t>
            </a:r>
          </a:p>
        </p:txBody>
      </p:sp>
    </p:spTree>
    <p:extLst>
      <p:ext uri="{BB962C8B-B14F-4D97-AF65-F5344CB8AC3E}">
        <p14:creationId xmlns:p14="http://schemas.microsoft.com/office/powerpoint/2010/main" val="1263930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F6A-581F-4A92-A810-C702D746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D17-C7D1-460C-9AB0-8782FF3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Nonparametric methods represent an important toolset when working with data that violates normality</a:t>
            </a:r>
          </a:p>
          <a:p>
            <a:r>
              <a:rPr lang="en-US" dirty="0"/>
              <a:t>This analysis gives evidence that they can perform favorably as compared to their parametric equivalents, and should be considered when analyzing data that is unsuitable for parametric approaches</a:t>
            </a:r>
          </a:p>
          <a:p>
            <a:r>
              <a:rPr lang="en-US" dirty="0"/>
              <a:t>Repurposing datasets created for other uses can present challenges</a:t>
            </a:r>
          </a:p>
        </p:txBody>
      </p:sp>
    </p:spTree>
    <p:extLst>
      <p:ext uri="{BB962C8B-B14F-4D97-AF65-F5344CB8AC3E}">
        <p14:creationId xmlns:p14="http://schemas.microsoft.com/office/powerpoint/2010/main" val="3083234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Helliwell, John F., Richard Layard, and Jeffrey D. Sachs. 2018. “World Happiness Report.” http://worldhappiness.report/ed/2018/.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James, Gareth, Daniela Witten, Trevor Hastie, and Robert </a:t>
            </a:r>
            <a:r>
              <a:rPr lang="en-US" sz="1600" dirty="0" err="1"/>
              <a:t>Tibshirani</a:t>
            </a:r>
            <a:r>
              <a:rPr lang="en-US" sz="1600" dirty="0"/>
              <a:t>. 2013. “An Introduction to Statistical Learning.” Springer. https://www-bcf.usc.edu/~gareth/ISL/.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Murphy, Sherry L., </a:t>
            </a:r>
            <a:r>
              <a:rPr lang="en-US" sz="1600" dirty="0" err="1"/>
              <a:t>Jiaquan</a:t>
            </a:r>
            <a:r>
              <a:rPr lang="en-US" sz="1600" dirty="0"/>
              <a:t> Xu, Kenneth D. </a:t>
            </a:r>
            <a:r>
              <a:rPr lang="en-US" sz="1600" dirty="0" err="1"/>
              <a:t>Kochanek</a:t>
            </a:r>
            <a:r>
              <a:rPr lang="en-US" sz="1600" dirty="0"/>
              <a:t>, and Elizabeth Arias. 2018. “Mortality in the United States, 2017. NCHS Data Brief, No 328.” National Center for Health Statistics. https://www.cdc.gov/nchs/products/databriefs/db328.htm.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Prioli, Katherine M. 2018. “MAT_8790_Final_Project.” https://github.com/kmprioliPROF/MAT_8790_Final_Project.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Social Progress Imperative. 2018. “Social Progress Index.” https://www.socialprogress.org/?tab=4.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The United Nations Development </a:t>
            </a:r>
            <a:r>
              <a:rPr lang="en-US" sz="1600" dirty="0" err="1"/>
              <a:t>Programme</a:t>
            </a:r>
            <a:r>
              <a:rPr lang="en-US" sz="1600" dirty="0"/>
              <a:t>. 2018. “Human Development Index.” http://hdr.undp.org/en/data.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The World Bank. 2018. “Gross Domestic Product.” https://data.worldbank.org/indicator/ny.gdp.mktp.cd?view=map&amp;year_high_desc=true.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Economic Forum. 2016. “Gender Equality.” http://reports.weforum.org/global-gender-gap-report-2016/rankings/.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Health Organization. 2018a. “Life Expectancy.” http://apps.who.int/gho/data/view.main.SDG2016LEXv?lang=en.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Health Organization. 2018b. “Probability of Dying Per 1000 Live Births.” http://apps.who.int/gho/data/view.main.182?lang=en.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10902431" cy="3767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https://github.com/kmprioliPROF/MAT_8452_Final_Project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7F5141-30A8-4DC8-A38F-F9F0F9C94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809" y="3384449"/>
            <a:ext cx="2901876" cy="290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the distributions of and relationships between key QoL indicators using both nonparametric and parametric methods</a:t>
            </a:r>
          </a:p>
          <a:p>
            <a:r>
              <a:rPr lang="en-US" dirty="0"/>
              <a:t>Compare the methods in terms of results and appropriateness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stages to the analysis: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Explore the data</a:t>
            </a:r>
          </a:p>
          <a:p>
            <a:pPr marL="1371600" lvl="2"/>
            <a:r>
              <a:rPr lang="en-US" dirty="0"/>
              <a:t>Univariate descriptive statistics and visualizations</a:t>
            </a:r>
          </a:p>
          <a:p>
            <a:pPr marL="1371600" lvl="2"/>
            <a:r>
              <a:rPr lang="en-US" dirty="0"/>
              <a:t>Pairwise analysis via correlation 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 6 parallel analyses using nonparametric methods and their parametric equivalents</a:t>
            </a:r>
          </a:p>
          <a:p>
            <a:pPr marL="1371600" lvl="2"/>
            <a:r>
              <a:rPr lang="en-US" dirty="0"/>
              <a:t>Analyses chosen based on data exploration</a:t>
            </a:r>
          </a:p>
          <a:p>
            <a:pPr marL="1371600" lvl="2"/>
            <a:r>
              <a:rPr lang="en-US" dirty="0"/>
              <a:t>All tests performed at the </a:t>
            </a:r>
            <a:r>
              <a:rPr lang="el-GR" i="1" dirty="0"/>
              <a:t>α</a:t>
            </a:r>
            <a:r>
              <a:rPr lang="en-US" dirty="0"/>
              <a:t> = 0.05 level</a:t>
            </a:r>
          </a:p>
          <a:p>
            <a:pPr marL="1371600" lvl="2"/>
            <a:r>
              <a:rPr lang="en-US" dirty="0"/>
              <a:t>Results compared in terms of:</a:t>
            </a:r>
          </a:p>
          <a:p>
            <a:pPr marL="1828800" lvl="3"/>
            <a:r>
              <a:rPr lang="en-US" dirty="0"/>
              <a:t>Statistical test outcomes</a:t>
            </a:r>
          </a:p>
          <a:p>
            <a:pPr marL="1828800" lvl="3"/>
            <a:r>
              <a:rPr lang="en-US" dirty="0"/>
              <a:t>Assumptions required</a:t>
            </a:r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347925"/>
              </p:ext>
            </p:extLst>
          </p:nvPr>
        </p:nvGraphicFramePr>
        <p:xfrm>
          <a:off x="476250" y="1155700"/>
          <a:ext cx="11214099" cy="502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814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7404212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  <a:gridCol w="2522073">
                  <a:extLst>
                    <a:ext uri="{9D8B030D-6E8A-4147-A177-3AD203B41FA5}">
                      <a16:colId xmlns:a16="http://schemas.microsoft.com/office/drawing/2014/main" val="2205187037"/>
                    </a:ext>
                  </a:extLst>
                </a:gridCol>
              </a:tblGrid>
              <a:tr h="340641">
                <a:tc>
                  <a:txBody>
                    <a:bodyPr/>
                    <a:lstStyle/>
                    <a:p>
                      <a:r>
                        <a:rPr lang="en-US" sz="17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Country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countrycodes</a:t>
                      </a:r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 package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HDIindex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Human Development Index (compound measure, scale of 0:1); subitems include years of schooling, life expectancy at birth, and per-capita income (among others)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The United Nations Development </a:t>
                      </a:r>
                      <a:r>
                        <a:rPr lang="en-US" sz="1500" dirty="0" err="1">
                          <a:solidFill>
                            <a:srgbClr val="404040"/>
                          </a:solidFill>
                        </a:rPr>
                        <a:t>Programme</a:t>
                      </a:r>
                      <a:endParaRPr lang="en-US" sz="1500" dirty="0">
                        <a:solidFill>
                          <a:srgbClr val="40404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4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HDI_cat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Human Development Index category (4 levels, from “low” to “very high”)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The United Nations Development </a:t>
                      </a:r>
                      <a:r>
                        <a:rPr lang="en-US" sz="1500" dirty="0" err="1">
                          <a:solidFill>
                            <a:srgbClr val="404040"/>
                          </a:solidFill>
                        </a:rPr>
                        <a:t>Programme</a:t>
                      </a:r>
                      <a:endParaRPr lang="en-US" sz="1500" dirty="0">
                        <a:solidFill>
                          <a:srgbClr val="40404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30984"/>
                  </a:ext>
                </a:extLst>
              </a:tr>
              <a:tr h="75533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SPI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Social Progress Index (compound measure, scale of 0:100); subitems include three broad categories:  basic human needs (e.g., nutrition, safety), foundations of wellbeing (e.g., basic knowledge, environmental quality), and opportunity (e.g., personal rights, freedoms)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Social Progress Imperative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586433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logGDP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Gross Domestic Product (GDP), log transform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The World Bank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65058"/>
                  </a:ext>
                </a:extLst>
              </a:tr>
              <a:tr h="53317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happiness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Happiness Score (compound measure, scale of 0:10); subitems include per-capita GDP, healthy life expectancy, social support, freedoms, and perception of corruption, among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The World Happiness Report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747670"/>
                  </a:ext>
                </a:extLst>
              </a:tr>
              <a:tr h="533177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gendereq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Gender Equality Index (compound measure, scale of 0:1); measures gender-related gaps in economic participation, education, health and survival, and political offices held, among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Economic Forum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917039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infantmort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Infant mortality rate (neonatal deaths per 1,000 live births)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876330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birth_MF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Life expectancy at birth, males and females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015936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sixty_MF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Life expectancy at age 60, males and females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1838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BD7E51-595B-44D1-BA7A-FEC52A8CCEC7}"/>
              </a:ext>
            </a:extLst>
          </p:cNvPr>
          <p:cNvSpPr txBox="1"/>
          <p:nvPr/>
        </p:nvSpPr>
        <p:spPr>
          <a:xfrm>
            <a:off x="475526" y="6270211"/>
            <a:ext cx="112140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Note:  this dataset was originally created for the MAT 8790 final project.</a:t>
            </a:r>
          </a:p>
        </p:txBody>
      </p:sp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25CFE6-ABFB-4D7C-95F8-E4993FD36E3E}"/>
              </a:ext>
            </a:extLst>
          </p:cNvPr>
          <p:cNvGrpSpPr/>
          <p:nvPr/>
        </p:nvGrpSpPr>
        <p:grpSpPr>
          <a:xfrm>
            <a:off x="510686" y="1104162"/>
            <a:ext cx="5143081" cy="5616417"/>
            <a:chOff x="510687" y="1104163"/>
            <a:chExt cx="4913796" cy="536603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6BA352-02F7-4658-B20E-6E0881773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565" r="49426"/>
            <a:stretch/>
          </p:blipFill>
          <p:spPr>
            <a:xfrm>
              <a:off x="510687" y="1511965"/>
              <a:ext cx="3604114" cy="263491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88EDA4-56B4-4193-AB01-6A7D793586E0}"/>
                </a:ext>
              </a:extLst>
            </p:cNvPr>
            <p:cNvSpPr txBox="1"/>
            <p:nvPr/>
          </p:nvSpPr>
          <p:spPr>
            <a:xfrm>
              <a:off x="626575" y="1104163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Human Development Index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94EB576-EF05-4043-A9C3-D7352ECDBD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630" t="7565" b="18759"/>
            <a:stretch/>
          </p:blipFill>
          <p:spPr>
            <a:xfrm>
              <a:off x="555588" y="4370020"/>
              <a:ext cx="3518320" cy="2100173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E516AF-5732-4FDE-B4A2-08B5560B1CDC}"/>
              </a:ext>
            </a:extLst>
          </p:cNvPr>
          <p:cNvGrpSpPr/>
          <p:nvPr/>
        </p:nvGrpSpPr>
        <p:grpSpPr>
          <a:xfrm>
            <a:off x="5548951" y="1134940"/>
            <a:ext cx="6245491" cy="2592202"/>
            <a:chOff x="5857874" y="1134940"/>
            <a:chExt cx="6245491" cy="25922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090A11D-10C0-446D-9B09-5F8D5FFFCC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72"/>
            <a:stretch/>
          </p:blipFill>
          <p:spPr>
            <a:xfrm>
              <a:off x="5857874" y="1405618"/>
              <a:ext cx="6245491" cy="232152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576566-3386-42E2-8FFB-211302025424}"/>
                </a:ext>
              </a:extLst>
            </p:cNvPr>
            <p:cNvSpPr txBox="1"/>
            <p:nvPr/>
          </p:nvSpPr>
          <p:spPr>
            <a:xfrm>
              <a:off x="6096000" y="1134940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Social Progress Index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8E1746-E1C9-4A38-B9BF-35FED5ECFFF9}"/>
              </a:ext>
            </a:extLst>
          </p:cNvPr>
          <p:cNvGrpSpPr/>
          <p:nvPr/>
        </p:nvGrpSpPr>
        <p:grpSpPr>
          <a:xfrm>
            <a:off x="5550408" y="3843931"/>
            <a:ext cx="6245352" cy="2611284"/>
            <a:chOff x="5550408" y="3843931"/>
            <a:chExt cx="6245352" cy="26112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BACB22-97C7-4CF7-89B2-3324845ED807}"/>
                </a:ext>
              </a:extLst>
            </p:cNvPr>
            <p:cNvSpPr txBox="1"/>
            <p:nvPr/>
          </p:nvSpPr>
          <p:spPr>
            <a:xfrm>
              <a:off x="5787077" y="3843931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GDP, Log Transform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34B4B9-CBB2-412E-B293-E3764A524E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778"/>
            <a:stretch/>
          </p:blipFill>
          <p:spPr>
            <a:xfrm>
              <a:off x="5550408" y="4151376"/>
              <a:ext cx="6245352" cy="23038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287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3231BC-211E-4453-8033-202DED94FEF9}"/>
              </a:ext>
            </a:extLst>
          </p:cNvPr>
          <p:cNvGrpSpPr/>
          <p:nvPr/>
        </p:nvGrpSpPr>
        <p:grpSpPr>
          <a:xfrm>
            <a:off x="3276162" y="1134940"/>
            <a:ext cx="6245352" cy="2605209"/>
            <a:chOff x="243130" y="1134940"/>
            <a:chExt cx="6245352" cy="26052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DF08D0-AA50-479A-984A-FC78597D51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063"/>
            <a:stretch/>
          </p:blipFill>
          <p:spPr>
            <a:xfrm>
              <a:off x="243130" y="1443441"/>
              <a:ext cx="6245352" cy="229670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63AEE3-55CD-4B2B-BBB0-C8B22D1A542F}"/>
                </a:ext>
              </a:extLst>
            </p:cNvPr>
            <p:cNvSpPr txBox="1"/>
            <p:nvPr/>
          </p:nvSpPr>
          <p:spPr>
            <a:xfrm>
              <a:off x="462388" y="1134940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Happiness Score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27BE2-D793-4077-8A63-497D43167DBB}"/>
              </a:ext>
            </a:extLst>
          </p:cNvPr>
          <p:cNvGrpSpPr/>
          <p:nvPr/>
        </p:nvGrpSpPr>
        <p:grpSpPr>
          <a:xfrm>
            <a:off x="3257708" y="4149923"/>
            <a:ext cx="6245352" cy="2572428"/>
            <a:chOff x="224676" y="4149923"/>
            <a:chExt cx="6245352" cy="257242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ECC833-6B35-4BC9-AA4A-B40886C96F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58"/>
            <a:stretch/>
          </p:blipFill>
          <p:spPr>
            <a:xfrm>
              <a:off x="224676" y="4400550"/>
              <a:ext cx="6245352" cy="232180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551C0F-B510-4A6F-95D6-550BEC994CBE}"/>
                </a:ext>
              </a:extLst>
            </p:cNvPr>
            <p:cNvSpPr txBox="1"/>
            <p:nvPr/>
          </p:nvSpPr>
          <p:spPr>
            <a:xfrm>
              <a:off x="462388" y="4149923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Gender Equality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80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53D850-3280-49DD-A061-8339F35AC698}"/>
              </a:ext>
            </a:extLst>
          </p:cNvPr>
          <p:cNvGrpSpPr/>
          <p:nvPr/>
        </p:nvGrpSpPr>
        <p:grpSpPr>
          <a:xfrm>
            <a:off x="2876112" y="1167598"/>
            <a:ext cx="6245352" cy="2623304"/>
            <a:chOff x="3255750" y="1134940"/>
            <a:chExt cx="6245352" cy="26233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BE05A1-CABF-4956-8852-BFADEE14F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10"/>
            <a:stretch/>
          </p:blipFill>
          <p:spPr>
            <a:xfrm>
              <a:off x="3255750" y="1442717"/>
              <a:ext cx="6245352" cy="231552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9B02C0-F774-44F9-8522-0F2E03EE8F09}"/>
                </a:ext>
              </a:extLst>
            </p:cNvPr>
            <p:cNvSpPr txBox="1"/>
            <p:nvPr/>
          </p:nvSpPr>
          <p:spPr>
            <a:xfrm>
              <a:off x="3495420" y="1134940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Infant Mortality Rate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DE8C64D-5F2C-4005-AE53-EF656E7360DC}"/>
              </a:ext>
            </a:extLst>
          </p:cNvPr>
          <p:cNvGrpSpPr/>
          <p:nvPr/>
        </p:nvGrpSpPr>
        <p:grpSpPr>
          <a:xfrm>
            <a:off x="2876112" y="4007047"/>
            <a:ext cx="6245352" cy="2635852"/>
            <a:chOff x="2876112" y="4007047"/>
            <a:chExt cx="6245352" cy="26358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9DD61CA-423E-4BEC-9C84-8FD420A143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807"/>
            <a:stretch/>
          </p:blipFill>
          <p:spPr>
            <a:xfrm>
              <a:off x="2876112" y="4314824"/>
              <a:ext cx="6245352" cy="23280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918B80-EA48-499B-9FB3-7D964F132DBA}"/>
                </a:ext>
              </a:extLst>
            </p:cNvPr>
            <p:cNvSpPr txBox="1"/>
            <p:nvPr/>
          </p:nvSpPr>
          <p:spPr>
            <a:xfrm>
              <a:off x="3047746" y="4007047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Total Life Expectancy…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737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F7E47-8368-46BC-BA89-05179FAA7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3"/>
          <a:stretch/>
        </p:blipFill>
        <p:spPr>
          <a:xfrm>
            <a:off x="4821936" y="1188818"/>
            <a:ext cx="7141464" cy="5501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A44E3A-8928-435B-8372-105E37A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4B42E-92D2-4215-BE26-61AAEA3DA2ED}"/>
              </a:ext>
            </a:extLst>
          </p:cNvPr>
          <p:cNvSpPr txBox="1"/>
          <p:nvPr/>
        </p:nvSpPr>
        <p:spPr>
          <a:xfrm>
            <a:off x="475903" y="1288829"/>
            <a:ext cx="42565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using 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GGally</a:t>
            </a:r>
            <a:r>
              <a:rPr lang="en-US" sz="1600" dirty="0">
                <a:solidFill>
                  <a:srgbClr val="545454"/>
                </a:solidFill>
                <a:latin typeface="Lucida Console" panose="020B0609040504020204" pitchFamily="49" charset="0"/>
              </a:rPr>
              <a:t>::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ggpairs</a:t>
            </a:r>
            <a:r>
              <a:rPr lang="en-US" sz="1600" dirty="0">
                <a:solidFill>
                  <a:srgbClr val="545454"/>
                </a:solidFill>
                <a:latin typeface="Lucida Console" panose="020B0609040504020204" pitchFamily="49" charset="0"/>
              </a:rPr>
              <a:t>()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Fastest way of visualizing pairwise relationships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/>
              <a:t>Lower triangle shows scatterplots (continuous data) or histograms (one categorical variable), upper triangle gives Pearson correlations (continuous data) or boxplots (one categorical variable)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/>
              <a:t>Density plots (continuous) and bar charts (categorical) along the 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variables appear non-normally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Relationships chosen for further analysis: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r>
              <a:rPr lang="en-US" dirty="0"/>
              <a:t> and </a:t>
            </a:r>
            <a:r>
              <a:rPr lang="en-US" sz="16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sz="1600" dirty="0">
                <a:solidFill>
                  <a:srgbClr val="545454"/>
                </a:solidFill>
              </a:rPr>
              <a:t> </a:t>
            </a:r>
            <a:r>
              <a:rPr lang="en-US" sz="1600" dirty="0"/>
              <a:t>(clear correlation)</a:t>
            </a:r>
            <a:endParaRPr lang="en-US" sz="1600" dirty="0">
              <a:solidFill>
                <a:srgbClr val="545454"/>
              </a:solidFill>
              <a:latin typeface="Lucida Console" panose="020B0609040504020204" pitchFamily="49" charset="0"/>
            </a:endParaRP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logGDP</a:t>
            </a:r>
            <a:r>
              <a:rPr lang="en-US" dirty="0"/>
              <a:t> and 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gendereq</a:t>
            </a:r>
            <a:r>
              <a:rPr lang="en-US" dirty="0">
                <a:solidFill>
                  <a:srgbClr val="545454"/>
                </a:solidFill>
              </a:rPr>
              <a:t> </a:t>
            </a:r>
            <a:r>
              <a:rPr lang="en-US" sz="1600" dirty="0"/>
              <a:t>(no clear association)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infantmort</a:t>
            </a:r>
            <a:r>
              <a:rPr lang="en-US" sz="1600" dirty="0"/>
              <a:t> and 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HDI_cat</a:t>
            </a:r>
            <a:r>
              <a:rPr lang="en-US" sz="1600" dirty="0"/>
              <a:t> (clear difference by category)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5454"/>
                </a:solidFill>
                <a:latin typeface="Lucida Console" panose="020B0609040504020204" pitchFamily="49" charset="0"/>
              </a:rPr>
              <a:t>happiness</a:t>
            </a:r>
            <a:r>
              <a:rPr lang="en-US" sz="1600" dirty="0"/>
              <a:t> and 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HDI_cat</a:t>
            </a:r>
            <a:r>
              <a:rPr lang="en-US" sz="1600" dirty="0"/>
              <a:t> (similar in Medium and High categories)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E09AFC-FEC2-44E6-80E7-39927F1ACCFD}"/>
              </a:ext>
            </a:extLst>
          </p:cNvPr>
          <p:cNvSpPr/>
          <p:nvPr/>
        </p:nvSpPr>
        <p:spPr>
          <a:xfrm>
            <a:off x="5108049" y="2545471"/>
            <a:ext cx="713631" cy="562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77355-8243-447D-90BC-C8B69CF14A70}"/>
              </a:ext>
            </a:extLst>
          </p:cNvPr>
          <p:cNvSpPr txBox="1"/>
          <p:nvPr/>
        </p:nvSpPr>
        <p:spPr>
          <a:xfrm>
            <a:off x="4999382" y="950275"/>
            <a:ext cx="4756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5454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Matrix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C152D0-A924-47D5-A14C-E78347B074CB}"/>
              </a:ext>
            </a:extLst>
          </p:cNvPr>
          <p:cNvSpPr/>
          <p:nvPr/>
        </p:nvSpPr>
        <p:spPr>
          <a:xfrm>
            <a:off x="7310229" y="4242208"/>
            <a:ext cx="713631" cy="562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374D7-D288-435E-8912-032F909F37E8}"/>
              </a:ext>
            </a:extLst>
          </p:cNvPr>
          <p:cNvSpPr/>
          <p:nvPr/>
        </p:nvSpPr>
        <p:spPr>
          <a:xfrm>
            <a:off x="9527447" y="1983240"/>
            <a:ext cx="713631" cy="562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2FF4E-F42F-4856-B628-4E8095A6DB9F}"/>
              </a:ext>
            </a:extLst>
          </p:cNvPr>
          <p:cNvSpPr/>
          <p:nvPr/>
        </p:nvSpPr>
        <p:spPr>
          <a:xfrm>
            <a:off x="8023860" y="1983240"/>
            <a:ext cx="784994" cy="562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52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1">
      <a:dk1>
        <a:sysClr val="windowText" lastClr="000000"/>
      </a:dk1>
      <a:lt1>
        <a:sysClr val="window" lastClr="FFFFFF"/>
      </a:lt1>
      <a:dk2>
        <a:srgbClr val="162F33"/>
      </a:dk2>
      <a:lt2>
        <a:srgbClr val="EAEAEA"/>
      </a:lt2>
      <a:accent1>
        <a:srgbClr val="5BBCD6"/>
      </a:accent1>
      <a:accent2>
        <a:srgbClr val="F98400"/>
      </a:accent2>
      <a:accent3>
        <a:srgbClr val="F2AD00"/>
      </a:accent3>
      <a:accent4>
        <a:srgbClr val="00A08A"/>
      </a:accent4>
      <a:accent5>
        <a:srgbClr val="FF0000"/>
      </a:accent5>
      <a:accent6>
        <a:srgbClr val="0BAD35"/>
      </a:accent6>
      <a:hlink>
        <a:srgbClr val="F98400"/>
      </a:hlink>
      <a:folHlink>
        <a:srgbClr val="54545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617</TotalTime>
  <Words>2598</Words>
  <Application>Microsoft Office PowerPoint</Application>
  <PresentationFormat>Widescreen</PresentationFormat>
  <Paragraphs>347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CMU Classical Serif</vt:lpstr>
      <vt:lpstr>CMU Serif</vt:lpstr>
      <vt:lpstr>Courier New</vt:lpstr>
      <vt:lpstr>Lucida Console</vt:lpstr>
      <vt:lpstr>Wingdings</vt:lpstr>
      <vt:lpstr>Metropolitan</vt:lpstr>
      <vt:lpstr>Comparing World Quality of Life Measures:  Nonparametric vs. Parametric Approaches</vt:lpstr>
      <vt:lpstr>BACKGROUND</vt:lpstr>
      <vt:lpstr>OBJECTIVE</vt:lpstr>
      <vt:lpstr>METHODS</vt:lpstr>
      <vt:lpstr>THE DATA</vt:lpstr>
      <vt:lpstr>UNIVARIATE ANALYSES</vt:lpstr>
      <vt:lpstr>UNIVARIATE ANALYSES</vt:lpstr>
      <vt:lpstr>UNIVARIATE ANALYSES</vt:lpstr>
      <vt:lpstr>CORRELATION MATRIX</vt:lpstr>
      <vt:lpstr>ANALYSES PERFORMED</vt:lpstr>
      <vt:lpstr>ANALYSIS 1</vt:lpstr>
      <vt:lpstr>ANALYSIS 1</vt:lpstr>
      <vt:lpstr>ANALYSIS 2</vt:lpstr>
      <vt:lpstr>ANALYSIS 3</vt:lpstr>
      <vt:lpstr>ANALYSIS 4</vt:lpstr>
      <vt:lpstr>ANALYSIS 5</vt:lpstr>
      <vt:lpstr>ANALYSIS 5</vt:lpstr>
      <vt:lpstr>ANALYSIS 6</vt:lpstr>
      <vt:lpstr>ANALYSIS 6</vt:lpstr>
      <vt:lpstr>OVERALL FINDINGS</vt:lpstr>
      <vt:lpstr>DISCUSSION</vt:lpstr>
      <vt:lpstr>LIMITATIONS</vt:lpstr>
      <vt:lpstr>LIMITATIONS</vt:lpstr>
      <vt:lpstr>CONCLUSION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77</cp:revision>
  <dcterms:created xsi:type="dcterms:W3CDTF">2018-12-10T02:03:28Z</dcterms:created>
  <dcterms:modified xsi:type="dcterms:W3CDTF">2018-12-15T02:16:30Z</dcterms:modified>
</cp:coreProperties>
</file>