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7" r:id="rId10"/>
    <p:sldId id="268" r:id="rId11"/>
    <p:sldId id="277" r:id="rId12"/>
    <p:sldId id="282" r:id="rId13"/>
    <p:sldId id="276" r:id="rId14"/>
    <p:sldId id="275" r:id="rId15"/>
    <p:sldId id="265" r:id="rId16"/>
    <p:sldId id="270" r:id="rId17"/>
    <p:sldId id="271" r:id="rId18"/>
    <p:sldId id="278" r:id="rId19"/>
    <p:sldId id="279" r:id="rId20"/>
    <p:sldId id="264" r:id="rId21"/>
    <p:sldId id="280" r:id="rId22"/>
    <p:sldId id="281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454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618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mprioliPROF/MAT_8452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8452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17,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5988C-CA5D-4C1C-A400-095EA418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14101"/>
              </p:ext>
            </p:extLst>
          </p:nvPr>
        </p:nvGraphicFramePr>
        <p:xfrm>
          <a:off x="476250" y="1358900"/>
          <a:ext cx="1121410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29">
                  <a:extLst>
                    <a:ext uri="{9D8B030D-6E8A-4147-A177-3AD203B41FA5}">
                      <a16:colId xmlns:a16="http://schemas.microsoft.com/office/drawing/2014/main" val="1459026659"/>
                    </a:ext>
                  </a:extLst>
                </a:gridCol>
                <a:gridCol w="1641351">
                  <a:extLst>
                    <a:ext uri="{9D8B030D-6E8A-4147-A177-3AD203B41FA5}">
                      <a16:colId xmlns:a16="http://schemas.microsoft.com/office/drawing/2014/main" val="2510600754"/>
                    </a:ext>
                  </a:extLst>
                </a:gridCol>
                <a:gridCol w="2435594">
                  <a:extLst>
                    <a:ext uri="{9D8B030D-6E8A-4147-A177-3AD203B41FA5}">
                      <a16:colId xmlns:a16="http://schemas.microsoft.com/office/drawing/2014/main" val="85376525"/>
                    </a:ext>
                  </a:extLst>
                </a:gridCol>
                <a:gridCol w="2075202">
                  <a:extLst>
                    <a:ext uri="{9D8B030D-6E8A-4147-A177-3AD203B41FA5}">
                      <a16:colId xmlns:a16="http://schemas.microsoft.com/office/drawing/2014/main" val="3039715562"/>
                    </a:ext>
                  </a:extLst>
                </a:gridCol>
                <a:gridCol w="2049213">
                  <a:extLst>
                    <a:ext uri="{9D8B030D-6E8A-4147-A177-3AD203B41FA5}">
                      <a16:colId xmlns:a16="http://schemas.microsoft.com/office/drawing/2014/main" val="3694282208"/>
                    </a:ext>
                  </a:extLst>
                </a:gridCol>
                <a:gridCol w="2049213">
                  <a:extLst>
                    <a:ext uri="{9D8B030D-6E8A-4147-A177-3AD203B41FA5}">
                      <a16:colId xmlns:a16="http://schemas.microsoft.com/office/drawing/2014/main" val="397796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VARIABLE(S)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5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5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NONPARAMETRIC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3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Nonparametric 95% confidence interval (CI) for the population mean (no formal hypotheses tested)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Parametric 95% CI for the population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Bootstrapping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One-Sample </a:t>
                      </a:r>
                      <a:r>
                        <a:rPr lang="en-US" sz="1500" i="1" dirty="0"/>
                        <a:t>t</a:t>
                      </a:r>
                      <a:r>
                        <a:rPr lang="en-US" sz="1500" dirty="0"/>
                        <a:t>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3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Human development and social progress are not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Human development and social progress are 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Kendall’s Tau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3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There is no relationship between log(GDP) and 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There is a relationship between log(GDP) and gender equality index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Hoeffding’s</a:t>
                      </a:r>
                      <a:r>
                        <a:rPr lang="en-US" sz="1500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Happiness is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Happiness is not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Lilliefors Test for Normality (a type of one-sample Kolmogorov-Smirnov test)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Shapiro-Wilk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, log(</a:t>
                      </a:r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5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 infant mortality rate is the same across human development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 infant mortality rate differs by human development category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Permutation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a 95% CI for the population mean via bootstrapping (nonparametric) and one-sample t-test (parametric)</a:t>
            </a:r>
          </a:p>
          <a:p>
            <a:r>
              <a:rPr lang="en-US" sz="2400" dirty="0"/>
              <a:t>Bootstrapping code (</a:t>
            </a:r>
            <a:r>
              <a:rPr lang="en-US" sz="2400" i="1" dirty="0"/>
              <a:t>t</a:t>
            </a:r>
            <a:r>
              <a:rPr lang="en-US" sz="2400" dirty="0"/>
              <a:t>-test CI found by specifying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conf.level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 = 0.95</a:t>
            </a:r>
            <a:r>
              <a:rPr lang="en-US" sz="2400" dirty="0"/>
              <a:t> in 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t.test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):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nonparametric approach yielded a slightly narrower CI at 95.75% the width of the parametric CI</a:t>
            </a:r>
          </a:p>
          <a:p>
            <a:r>
              <a:rPr lang="en-US" dirty="0"/>
              <a:t>The parametric assumption of a normal distribution is violated</a:t>
            </a:r>
          </a:p>
          <a:p>
            <a:r>
              <a:rPr lang="en-US" dirty="0"/>
              <a:t>The nonparametric approach is appropriate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A654E4-6890-4FA1-B319-0A9BC334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10"/>
              </p:ext>
            </p:extLst>
          </p:nvPr>
        </p:nvGraphicFramePr>
        <p:xfrm>
          <a:off x="1087783" y="1892483"/>
          <a:ext cx="610615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5049382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1052538548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785703705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58258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CI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4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26385-ADEB-42A4-9459-4AA9259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1552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an association between social progress index and human development index</a:t>
            </a:r>
          </a:p>
          <a:p>
            <a:pPr lvl="1"/>
            <a:r>
              <a:rPr lang="en-US" dirty="0"/>
              <a:t>Both tests assume a continuous distribution (satisfied by the data)</a:t>
            </a:r>
          </a:p>
          <a:p>
            <a:pPr lvl="1"/>
            <a:r>
              <a:rPr lang="en-US" dirty="0"/>
              <a:t>Kendall’s test assumes no ties present for either </a:t>
            </a:r>
            <a:r>
              <a:rPr lang="en-US" sz="23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or </a:t>
            </a:r>
            <a:r>
              <a:rPr lang="en-US" sz="23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endParaRPr lang="en-US" sz="23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Assessed for ties as follows (example code for </a:t>
            </a:r>
            <a:r>
              <a:rPr lang="en-US" sz="17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 ties found, so simulation not required</a:t>
            </a:r>
          </a:p>
          <a:p>
            <a:r>
              <a:rPr lang="en-US" dirty="0"/>
              <a:t>Code for tests should be familiar: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0.0001</a:t>
            </a:r>
          </a:p>
          <a:p>
            <a:pPr lvl="1"/>
            <a:r>
              <a:rPr lang="en-US" dirty="0"/>
              <a:t>Decision:  reject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are associated</a:t>
            </a:r>
          </a:p>
          <a:p>
            <a:r>
              <a:rPr lang="en-US" dirty="0"/>
              <a:t>Either test is acceptable when the relationship is as strong as seen on the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35F9-63DD-4AD8-BC78-893D84D00EE2}"/>
              </a:ext>
            </a:extLst>
          </p:cNvPr>
          <p:cNvSpPr txBox="1"/>
          <p:nvPr/>
        </p:nvSpPr>
        <p:spPr>
          <a:xfrm>
            <a:off x="1082805" y="4437612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kendall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pearson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0521-6DF2-40F3-A433-F95DAC57C363}"/>
              </a:ext>
            </a:extLst>
          </p:cNvPr>
          <p:cNvSpPr txBox="1"/>
          <p:nvPr/>
        </p:nvSpPr>
        <p:spPr>
          <a:xfrm>
            <a:off x="1932469" y="2347057"/>
            <a:ext cx="2558611" cy="138499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mutate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ungroup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filter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dim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)[[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349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05518-13DC-4F56-9BB5-3038F19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Testing for an association between log(GDP) and gender equality index: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Hoeffding</a:t>
            </a:r>
            <a:r>
              <a:rPr lang="en-US" dirty="0"/>
              <a:t> = 0.0383 and </a:t>
            </a:r>
            <a:r>
              <a:rPr lang="en-US" i="1" dirty="0" err="1"/>
              <a:t>p</a:t>
            </a:r>
            <a:r>
              <a:rPr lang="en-US" i="1" baseline="-25000" dirty="0" err="1"/>
              <a:t>Pearson</a:t>
            </a:r>
            <a:r>
              <a:rPr lang="en-US" dirty="0"/>
              <a:t> = 0.0984</a:t>
            </a:r>
          </a:p>
          <a:p>
            <a:r>
              <a:rPr lang="en-US" dirty="0" err="1"/>
              <a:t>Hoeffding’s</a:t>
            </a:r>
            <a:r>
              <a:rPr lang="en-US" dirty="0"/>
              <a:t> test is significant</a:t>
            </a:r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/>
              <a:t> are associated</a:t>
            </a:r>
          </a:p>
          <a:p>
            <a:r>
              <a:rPr lang="en-US" dirty="0"/>
              <a:t>Pearson’s test is not significant</a:t>
            </a:r>
          </a:p>
          <a:p>
            <a:pPr lvl="1"/>
            <a:r>
              <a:rPr lang="en-US" dirty="0"/>
              <a:t>Doesn’t matter:  the assumption of linearity is not met</a:t>
            </a:r>
          </a:p>
          <a:p>
            <a:r>
              <a:rPr lang="en-US" dirty="0"/>
              <a:t>The parametric method is inappropriate here, but the nonparametric method is acceptable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2B098-F7AA-4840-B160-F262946DA791}"/>
              </a:ext>
            </a:extLst>
          </p:cNvPr>
          <p:cNvSpPr txBox="1"/>
          <p:nvPr/>
        </p:nvSpPr>
        <p:spPr>
          <a:xfrm>
            <a:off x="1082805" y="1758634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“HOEFFD”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“PEARSON”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6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Testing for normality of </a:t>
            </a:r>
            <a:r>
              <a:rPr lang="en-US" sz="24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via Lilliefors (nonparametric) vs Shapiro-Wilk (parametric)</a:t>
            </a:r>
          </a:p>
          <a:p>
            <a:pPr lvl="1"/>
            <a:r>
              <a:rPr lang="en-US" dirty="0"/>
              <a:t>The Lilliefors test is a normality-specific version of the one-sample Kolmogorov-Smirnov test</a:t>
            </a:r>
          </a:p>
          <a:p>
            <a:pPr lvl="1"/>
            <a:r>
              <a:rPr lang="en-US" dirty="0"/>
              <a:t>Performing these tests is straightforward: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r>
              <a:rPr lang="en-US" dirty="0"/>
              <a:t> = 0.624 and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= 0.129</a:t>
            </a:r>
          </a:p>
          <a:p>
            <a:r>
              <a:rPr lang="en-US" dirty="0"/>
              <a:t>Both exceed </a:t>
            </a:r>
            <a:r>
              <a:rPr lang="el-GR" i="1" dirty="0"/>
              <a:t>α</a:t>
            </a:r>
            <a:r>
              <a:rPr lang="en-US" dirty="0"/>
              <a:t>, so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is retained for both tests</a:t>
            </a:r>
          </a:p>
          <a:p>
            <a:pPr lvl="1"/>
            <a:r>
              <a:rPr lang="en-US" dirty="0"/>
              <a:t>Conclusion:  there is insufficient evidence to assert that the happiness score is not normally distributed</a:t>
            </a:r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 ∴ both approaches are acceptable</a:t>
            </a:r>
          </a:p>
          <a:p>
            <a:r>
              <a:rPr lang="en-US" dirty="0"/>
              <a:t>Although neither </a:t>
            </a:r>
            <a:r>
              <a:rPr lang="en-US" i="1" dirty="0"/>
              <a:t>p</a:t>
            </a:r>
            <a:r>
              <a:rPr lang="en-US" dirty="0"/>
              <a:t>-value is significant,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is much smaller than </a:t>
            </a:r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endParaRPr lang="en-US" dirty="0"/>
          </a:p>
          <a:p>
            <a:pPr lvl="1"/>
            <a:r>
              <a:rPr lang="en-US" dirty="0"/>
              <a:t>Lilliefors test may be less sensitive to deviations from normality</a:t>
            </a:r>
          </a:p>
          <a:p>
            <a:pPr lvl="1"/>
            <a:r>
              <a:rPr lang="en-US" dirty="0"/>
              <a:t>This is OK – when testing for normality, assume normality! (i.e., Shapiro-Wilk is the appropriate 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33BF1-66AB-468F-B174-C14F6571B331}"/>
              </a:ext>
            </a:extLst>
          </p:cNvPr>
          <p:cNvSpPr txBox="1"/>
          <p:nvPr/>
        </p:nvSpPr>
        <p:spPr>
          <a:xfrm>
            <a:off x="1479315" y="2567838"/>
            <a:ext cx="4921485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lillie.test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shapiro.test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log(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dirty="0"/>
              <a:t>) across levels of 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dirty="0"/>
              <a:t> via permutation F-test (nonparametric) vs ANOVA (parametric)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Code: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</a:pP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0.001, leading to rejection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in both cases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evidence of a difference in infant mortality rate across human development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Both tests assume independence and constant variance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Satisfied by the data</a:t>
            </a:r>
          </a:p>
          <a:p>
            <a:pPr>
              <a:lnSpc>
                <a:spcPct val="105000"/>
              </a:lnSpc>
            </a:pPr>
            <a:r>
              <a:rPr lang="en-US" dirty="0"/>
              <a:t>ANOVA assumes normality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Violated by Medium category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The parametric method is inappropriate in this case but the nonparametric approach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8678-2787-42A6-954F-48747D9AE0C6}"/>
              </a:ext>
            </a:extLst>
          </p:cNvPr>
          <p:cNvSpPr txBox="1"/>
          <p:nvPr/>
        </p:nvSpPr>
        <p:spPr>
          <a:xfrm>
            <a:off x="1497028" y="2333169"/>
            <a:ext cx="7218096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perm.f.test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treatment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1000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aov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as.numeric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~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6" y="1653323"/>
            <a:ext cx="47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Infant Mortality Rate by HDI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30CE-4717-4334-94BD-3B61B3D2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"/>
          <a:stretch/>
        </p:blipFill>
        <p:spPr>
          <a:xfrm>
            <a:off x="821154" y="2057399"/>
            <a:ext cx="10549692" cy="38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108-959F-4C9F-97EE-3FF4CC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9CE4-C1D0-43D4-B720-38151559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480593"/>
              </p:ext>
            </p:extLst>
          </p:nvPr>
        </p:nvGraphicFramePr>
        <p:xfrm>
          <a:off x="3352800" y="1717487"/>
          <a:ext cx="5486400" cy="342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10">
                  <a:extLst>
                    <a:ext uri="{9D8B030D-6E8A-4147-A177-3AD203B41FA5}">
                      <a16:colId xmlns:a16="http://schemas.microsoft.com/office/drawing/2014/main" val="2716705286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2484050707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1604139424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313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6046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4637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5875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AC968"/>
                          </a:solidFill>
                          <a:latin typeface="Wingdings" panose="05000000000000000000" pitchFamily="2" charset="2"/>
                        </a:rPr>
                        <a:t>K</a:t>
                      </a:r>
                      <a:endParaRPr lang="en-US" sz="3200" dirty="0">
                        <a:solidFill>
                          <a:srgbClr val="FAC96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13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384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0B2A5F-20BF-42BC-830E-662CC3C524A7}"/>
              </a:ext>
            </a:extLst>
          </p:cNvPr>
          <p:cNvSpPr txBox="1"/>
          <p:nvPr/>
        </p:nvSpPr>
        <p:spPr>
          <a:xfrm>
            <a:off x="475903" y="5516217"/>
            <a:ext cx="1121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Nonparametric methods performed pretty well!</a:t>
            </a:r>
          </a:p>
        </p:txBody>
      </p:sp>
    </p:spTree>
    <p:extLst>
      <p:ext uri="{BB962C8B-B14F-4D97-AF65-F5344CB8AC3E}">
        <p14:creationId xmlns:p14="http://schemas.microsoft.com/office/powerpoint/2010/main" val="31584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performed acceptably in all analyses</a:t>
            </a:r>
          </a:p>
          <a:p>
            <a:r>
              <a:rPr lang="en-US" dirty="0"/>
              <a:t>Parametric methods were only appropriate in 2/5 (40%) analyses</a:t>
            </a:r>
          </a:p>
          <a:p>
            <a:r>
              <a:rPr lang="en-US" dirty="0"/>
              <a:t>Nonparametric methods are appropriate when analyzing data that violates the assumption of normality</a:t>
            </a:r>
          </a:p>
          <a:p>
            <a:pPr lvl="1"/>
            <a:r>
              <a:rPr lang="en-US" dirty="0"/>
              <a:t>May be less powerful than traditional parametric methods when working with normal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increasing globalization, it’s important to understand how the United States compares to other countries on key Quality of Life (QoL) measures</a:t>
            </a:r>
          </a:p>
          <a:p>
            <a:r>
              <a:rPr lang="en-US" dirty="0"/>
              <a:t>This requires investigating the QoL measures and understanding how they may be related</a:t>
            </a:r>
          </a:p>
          <a:p>
            <a:r>
              <a:rPr lang="en-US" dirty="0"/>
              <a:t>Traditional parametric approaches may be inappropriate if their assumptions are not met, but nonparametric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limitation was missing data</a:t>
            </a:r>
          </a:p>
          <a:p>
            <a:pPr lvl="1"/>
            <a:r>
              <a:rPr lang="en-US" dirty="0"/>
              <a:t>Original dataset had n=205 countries</a:t>
            </a:r>
          </a:p>
          <a:p>
            <a:pPr lvl="1"/>
            <a:r>
              <a:rPr lang="en-US" dirty="0"/>
              <a:t>Omitted countries with incomplete data, yielding n=111 in analytic dataset</a:t>
            </a:r>
          </a:p>
          <a:p>
            <a:pPr lvl="1"/>
            <a:r>
              <a:rPr lang="en-US" dirty="0"/>
              <a:t>Countries omitted by HDI category: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of these NA belong to countries for which HDI category can’t be calculated</a:t>
            </a:r>
          </a:p>
          <a:p>
            <a:pPr lvl="2"/>
            <a:r>
              <a:rPr lang="en-US" dirty="0"/>
              <a:t>e.g., North Korea, Somalia, Kosovo</a:t>
            </a:r>
          </a:p>
          <a:p>
            <a:pPr lvl="1"/>
            <a:r>
              <a:rPr lang="en-US" dirty="0"/>
              <a:t>Nontrivial proportion of omitted countries have low-to-medium developmental level</a:t>
            </a:r>
          </a:p>
          <a:p>
            <a:pPr lvl="2"/>
            <a:r>
              <a:rPr lang="en-US" dirty="0"/>
              <a:t>These countries are likely to perform poorly on other QoL measures</a:t>
            </a:r>
          </a:p>
          <a:p>
            <a:pPr lvl="2"/>
            <a:r>
              <a:rPr lang="en-US" dirty="0"/>
              <a:t>Omitting them may bias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2B08-F51E-4D30-BE8A-46BB65F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30308"/>
              </p:ext>
            </p:extLst>
          </p:nvPr>
        </p:nvGraphicFramePr>
        <p:xfrm>
          <a:off x="1602223" y="2746519"/>
          <a:ext cx="32898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31">
                  <a:extLst>
                    <a:ext uri="{9D8B030D-6E8A-4147-A177-3AD203B41FA5}">
                      <a16:colId xmlns:a16="http://schemas.microsoft.com/office/drawing/2014/main" val="3079801763"/>
                    </a:ext>
                  </a:extLst>
                </a:gridCol>
                <a:gridCol w="1644931">
                  <a:extLst>
                    <a:ext uri="{9D8B030D-6E8A-4147-A177-3AD203B41FA5}">
                      <a16:colId xmlns:a16="http://schemas.microsoft.com/office/drawing/2014/main" val="2989517852"/>
                    </a:ext>
                  </a:extLst>
                </a:gridCol>
              </a:tblGrid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HDI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8585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407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3168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3910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69164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5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0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Interrelatedness of data</a:t>
            </a:r>
          </a:p>
          <a:p>
            <a:pPr lvl="1"/>
            <a:r>
              <a:rPr lang="en-US" dirty="0"/>
              <a:t>We saw that human development index and social progress index contain some of the same subitems (slide “THE DATA”)</a:t>
            </a:r>
          </a:p>
          <a:p>
            <a:pPr lvl="1"/>
            <a:r>
              <a:rPr lang="en-US" dirty="0"/>
              <a:t>We saw (unsurprisingly) that they were highly correlated</a:t>
            </a:r>
          </a:p>
          <a:p>
            <a:pPr lvl="1"/>
            <a:r>
              <a:rPr lang="en-US" dirty="0"/>
              <a:t>Multicollinearity limits the ability to perform distinct analyses</a:t>
            </a:r>
          </a:p>
          <a:p>
            <a:pPr lvl="2"/>
            <a:r>
              <a:rPr lang="en-US" dirty="0"/>
              <a:t>Note that on the correlation matrix, the columns for 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show the same patterns on pairwise scatterplots</a:t>
            </a:r>
          </a:p>
          <a:p>
            <a:pPr lvl="2"/>
            <a:r>
              <a:rPr lang="en-US" dirty="0"/>
              <a:t>Though these variables differ in scale (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over 0:1,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over 0:100), and intersect on only a subset of their subitems, they appear to measure the same thing!</a:t>
            </a:r>
          </a:p>
          <a:p>
            <a:pPr lvl="3"/>
            <a:r>
              <a:rPr lang="en-US" dirty="0"/>
              <a:t>This is a finding of this analysis, but unfortunately limits the utility of these variables</a:t>
            </a:r>
          </a:p>
          <a:p>
            <a:pPr lvl="1"/>
            <a:r>
              <a:rPr lang="en-US" dirty="0"/>
              <a:t>Also interrelated were infant mortality and the life expectancy variables</a:t>
            </a:r>
          </a:p>
          <a:p>
            <a:r>
              <a:rPr lang="en-US" dirty="0"/>
              <a:t>Several other interesting QoL measures exist but were not included in this analysis</a:t>
            </a:r>
          </a:p>
          <a:p>
            <a:pPr lvl="1"/>
            <a:r>
              <a:rPr lang="en-US" dirty="0"/>
              <a:t>e.g., hours per week worked, within-country economic disparity, average household indebtedness, out-of-pocket healthcare expenditures…the list is long!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represent an important toolset when working with data that violates normality</a:t>
            </a:r>
          </a:p>
          <a:p>
            <a:r>
              <a:rPr lang="en-US" dirty="0"/>
              <a:t>This analysis gives evidence that they can perform favorably as compared to their parametric equivalents, and should be considered when analyzing data that is unsuitable for parametric approaches</a:t>
            </a:r>
          </a:p>
          <a:p>
            <a:r>
              <a:rPr lang="en-US" dirty="0"/>
              <a:t>Repurposing datasets created for other uses can present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https://github.com/kmprioliPROF/MAT_8452_Final_Project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5141-30A8-4DC8-A38F-F9F0F9C9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09" y="3384449"/>
            <a:ext cx="2901876" cy="2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distributions of and relationships between key QoL indicators using both nonparametric and parametric methods</a:t>
            </a:r>
          </a:p>
          <a:p>
            <a:r>
              <a:rPr lang="en-US" dirty="0"/>
              <a:t>Compare the methods in terms of results and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5 parallel analyses using nonparametric methods and their parametric equivalents</a:t>
            </a:r>
          </a:p>
          <a:p>
            <a:pPr marL="1371600" lvl="2"/>
            <a:r>
              <a:rPr lang="en-US" dirty="0"/>
              <a:t>Analyses chosen based on data exploration</a:t>
            </a:r>
          </a:p>
          <a:p>
            <a:pPr marL="1371600" lvl="2"/>
            <a:r>
              <a:rPr lang="en-US" dirty="0"/>
              <a:t>All tests performed at the </a:t>
            </a:r>
            <a:r>
              <a:rPr lang="el-GR" i="1" dirty="0"/>
              <a:t>α</a:t>
            </a:r>
            <a:r>
              <a:rPr lang="en-US" dirty="0"/>
              <a:t> = 0.05 level</a:t>
            </a:r>
          </a:p>
          <a:p>
            <a:pPr marL="1371600" lvl="2"/>
            <a:r>
              <a:rPr lang="en-US" dirty="0"/>
              <a:t>Results compared in terms of:</a:t>
            </a:r>
          </a:p>
          <a:p>
            <a:pPr marL="1828800" lvl="3"/>
            <a:r>
              <a:rPr lang="en-US" dirty="0"/>
              <a:t>Statistical test outcomes</a:t>
            </a:r>
          </a:p>
          <a:p>
            <a:pPr marL="1828800" lvl="3"/>
            <a:r>
              <a:rPr lang="en-US" dirty="0"/>
              <a:t>Assumptions required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473317"/>
              </p:ext>
            </p:extLst>
          </p:nvPr>
        </p:nvGraphicFramePr>
        <p:xfrm>
          <a:off x="476250" y="1155700"/>
          <a:ext cx="11214099" cy="50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14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7404212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252207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17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(compound measure, scale of 0:1); subitems include years of schooling, life expectancy at birth, and per-capita income (among others)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Index (compound measure, scale of 0:100); subitems include three broad categories:  basic human needs (e.g., nutrition, safety), foundations of wellbeing (e.g., basic knowledge, environmental quality), and opportunity (e.g., personal rights, freedoms)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Gross Domestic Product (GDP), log 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Happiness Score (compound measure, scale of 0:10); subitems include per-capita GDP, healthy life expectancy, social support, freedoms, and perception of corruption,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Gender Equality Index (compound measure, scale of 0:1); measures gender-related gaps in economic participation, education, health and survival, and political offices held,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Infant mortality rate (neonatal deaths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age 60,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7E51-595B-44D1-BA7A-FEC52A8CCEC7}"/>
              </a:ext>
            </a:extLst>
          </p:cNvPr>
          <p:cNvSpPr txBox="1"/>
          <p:nvPr/>
        </p:nvSpPr>
        <p:spPr>
          <a:xfrm>
            <a:off x="475526" y="6270211"/>
            <a:ext cx="1121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Note:  this dataset was originally created for the MAT 8790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5CFE6-ABFB-4D7C-95F8-E4993FD36E3E}"/>
              </a:ext>
            </a:extLst>
          </p:cNvPr>
          <p:cNvGrpSpPr/>
          <p:nvPr/>
        </p:nvGrpSpPr>
        <p:grpSpPr>
          <a:xfrm>
            <a:off x="510686" y="1104162"/>
            <a:ext cx="5143081" cy="5616417"/>
            <a:chOff x="510687" y="1104163"/>
            <a:chExt cx="4913796" cy="53660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BA352-02F7-4658-B20E-6E0881773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5" r="49426"/>
            <a:stretch/>
          </p:blipFill>
          <p:spPr>
            <a:xfrm>
              <a:off x="510687" y="1511965"/>
              <a:ext cx="3604114" cy="263491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88EDA4-56B4-4193-AB01-6A7D793586E0}"/>
                </a:ext>
              </a:extLst>
            </p:cNvPr>
            <p:cNvSpPr txBox="1"/>
            <p:nvPr/>
          </p:nvSpPr>
          <p:spPr>
            <a:xfrm>
              <a:off x="626575" y="110416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Development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4EB576-EF05-4043-A9C3-D7352ECDB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30" t="7565" b="18759"/>
            <a:stretch/>
          </p:blipFill>
          <p:spPr>
            <a:xfrm>
              <a:off x="555588" y="4370020"/>
              <a:ext cx="3518320" cy="210017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516AF-5732-4FDE-B4A2-08B5560B1CDC}"/>
              </a:ext>
            </a:extLst>
          </p:cNvPr>
          <p:cNvGrpSpPr/>
          <p:nvPr/>
        </p:nvGrpSpPr>
        <p:grpSpPr>
          <a:xfrm>
            <a:off x="5548951" y="1134940"/>
            <a:ext cx="6245491" cy="2592202"/>
            <a:chOff x="5857874" y="1134940"/>
            <a:chExt cx="6245491" cy="2592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0A11D-10C0-446D-9B09-5F8D5FFF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72"/>
            <a:stretch/>
          </p:blipFill>
          <p:spPr>
            <a:xfrm>
              <a:off x="5857874" y="1405618"/>
              <a:ext cx="6245491" cy="2321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576566-3386-42E2-8FFB-211302025424}"/>
                </a:ext>
              </a:extLst>
            </p:cNvPr>
            <p:cNvSpPr txBox="1"/>
            <p:nvPr/>
          </p:nvSpPr>
          <p:spPr>
            <a:xfrm>
              <a:off x="609600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Social Progress Index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E1746-E1C9-4A38-B9BF-35FED5ECFFF9}"/>
              </a:ext>
            </a:extLst>
          </p:cNvPr>
          <p:cNvGrpSpPr/>
          <p:nvPr/>
        </p:nvGrpSpPr>
        <p:grpSpPr>
          <a:xfrm>
            <a:off x="5550408" y="3843931"/>
            <a:ext cx="6245352" cy="2611284"/>
            <a:chOff x="5550408" y="3843931"/>
            <a:chExt cx="6245352" cy="2611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ACB22-97C7-4CF7-89B2-3324845ED807}"/>
                </a:ext>
              </a:extLst>
            </p:cNvPr>
            <p:cNvSpPr txBox="1"/>
            <p:nvPr/>
          </p:nvSpPr>
          <p:spPr>
            <a:xfrm>
              <a:off x="5787077" y="3843931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GDP, Log Transform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34B4B9-CBB2-412E-B293-E3764A524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78"/>
            <a:stretch/>
          </p:blipFill>
          <p:spPr>
            <a:xfrm>
              <a:off x="5550408" y="4151376"/>
              <a:ext cx="6245352" cy="2303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231BC-211E-4453-8033-202DED94FEF9}"/>
              </a:ext>
            </a:extLst>
          </p:cNvPr>
          <p:cNvGrpSpPr/>
          <p:nvPr/>
        </p:nvGrpSpPr>
        <p:grpSpPr>
          <a:xfrm>
            <a:off x="3276162" y="1134940"/>
            <a:ext cx="6245352" cy="2605209"/>
            <a:chOff x="243130" y="1134940"/>
            <a:chExt cx="6245352" cy="26052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DF08D0-AA50-479A-984A-FC78597D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63"/>
            <a:stretch/>
          </p:blipFill>
          <p:spPr>
            <a:xfrm>
              <a:off x="243130" y="1443441"/>
              <a:ext cx="6245352" cy="22967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3AEE3-55CD-4B2B-BBB0-C8B22D1A542F}"/>
                </a:ext>
              </a:extLst>
            </p:cNvPr>
            <p:cNvSpPr txBox="1"/>
            <p:nvPr/>
          </p:nvSpPr>
          <p:spPr>
            <a:xfrm>
              <a:off x="462388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Happiness Score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27BE2-D793-4077-8A63-497D43167DBB}"/>
              </a:ext>
            </a:extLst>
          </p:cNvPr>
          <p:cNvGrpSpPr/>
          <p:nvPr/>
        </p:nvGrpSpPr>
        <p:grpSpPr>
          <a:xfrm>
            <a:off x="3257708" y="4149923"/>
            <a:ext cx="6245352" cy="2572428"/>
            <a:chOff x="224676" y="4149923"/>
            <a:chExt cx="6245352" cy="25724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ECC833-6B35-4BC9-AA4A-B40886C96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8"/>
            <a:stretch/>
          </p:blipFill>
          <p:spPr>
            <a:xfrm>
              <a:off x="224676" y="4400550"/>
              <a:ext cx="6245352" cy="23218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551C0F-B510-4A6F-95D6-550BEC994CBE}"/>
                </a:ext>
              </a:extLst>
            </p:cNvPr>
            <p:cNvSpPr txBox="1"/>
            <p:nvPr/>
          </p:nvSpPr>
          <p:spPr>
            <a:xfrm>
              <a:off x="462388" y="414992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Gender Equality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3D850-3280-49DD-A061-8339F35AC698}"/>
              </a:ext>
            </a:extLst>
          </p:cNvPr>
          <p:cNvGrpSpPr/>
          <p:nvPr/>
        </p:nvGrpSpPr>
        <p:grpSpPr>
          <a:xfrm>
            <a:off x="2876112" y="1167598"/>
            <a:ext cx="6245352" cy="2623304"/>
            <a:chOff x="3255750" y="1134940"/>
            <a:chExt cx="6245352" cy="2623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BE05A1-CABF-4956-8852-BFADEE14F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0"/>
            <a:stretch/>
          </p:blipFill>
          <p:spPr>
            <a:xfrm>
              <a:off x="3255750" y="1442717"/>
              <a:ext cx="6245352" cy="23155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B02C0-F774-44F9-8522-0F2E03EE8F09}"/>
                </a:ext>
              </a:extLst>
            </p:cNvPr>
            <p:cNvSpPr txBox="1"/>
            <p:nvPr/>
          </p:nvSpPr>
          <p:spPr>
            <a:xfrm>
              <a:off x="349542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Infant Mortality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8C64D-5F2C-4005-AE53-EF656E7360DC}"/>
              </a:ext>
            </a:extLst>
          </p:cNvPr>
          <p:cNvGrpSpPr/>
          <p:nvPr/>
        </p:nvGrpSpPr>
        <p:grpSpPr>
          <a:xfrm>
            <a:off x="2876112" y="4007047"/>
            <a:ext cx="6245352" cy="2635852"/>
            <a:chOff x="2876112" y="4007047"/>
            <a:chExt cx="6245352" cy="2635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DD61CA-423E-4BEC-9C84-8FD420A1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7"/>
            <a:stretch/>
          </p:blipFill>
          <p:spPr>
            <a:xfrm>
              <a:off x="2876112" y="4314824"/>
              <a:ext cx="6245352" cy="2328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18B80-EA48-499B-9FB3-7D964F132DBA}"/>
                </a:ext>
              </a:extLst>
            </p:cNvPr>
            <p:cNvSpPr txBox="1"/>
            <p:nvPr/>
          </p:nvSpPr>
          <p:spPr>
            <a:xfrm>
              <a:off x="3047746" y="4007047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Life Expectancy…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F7E47-8368-46BC-BA89-05179FAA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4821936" y="1188818"/>
            <a:ext cx="7141464" cy="550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42E-92D2-4215-BE26-61AAEA3DA2ED}"/>
              </a:ext>
            </a:extLst>
          </p:cNvPr>
          <p:cNvSpPr txBox="1"/>
          <p:nvPr/>
        </p:nvSpPr>
        <p:spPr>
          <a:xfrm>
            <a:off x="475903" y="1288829"/>
            <a:ext cx="4256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using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GGally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ggpairs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Lower triangle shows scatterplots (continuous data) or histograms (one categorical variable), upper triangle gives Pearson correlations (continuous data) or boxplots (one categorical variable)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Density plots (continuous) and bar charts (categorical) along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appear non-normally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chosen for further analysis: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sz="1600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(clear correlation)</a:t>
            </a:r>
            <a:endParaRPr lang="en-US" sz="16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(no clear association)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(clear difference by category)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09AFC-FEC2-44E6-80E7-39927F1ACCFD}"/>
              </a:ext>
            </a:extLst>
          </p:cNvPr>
          <p:cNvSpPr/>
          <p:nvPr/>
        </p:nvSpPr>
        <p:spPr>
          <a:xfrm>
            <a:off x="5108049" y="2545471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7355-8243-447D-90BC-C8B69CF14A70}"/>
              </a:ext>
            </a:extLst>
          </p:cNvPr>
          <p:cNvSpPr txBox="1"/>
          <p:nvPr/>
        </p:nvSpPr>
        <p:spPr>
          <a:xfrm>
            <a:off x="4999382" y="950275"/>
            <a:ext cx="475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152D0-A924-47D5-A14C-E78347B074CB}"/>
              </a:ext>
            </a:extLst>
          </p:cNvPr>
          <p:cNvSpPr/>
          <p:nvPr/>
        </p:nvSpPr>
        <p:spPr>
          <a:xfrm>
            <a:off x="7310229" y="4242208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4D7-D288-435E-8912-032F909F37E8}"/>
              </a:ext>
            </a:extLst>
          </p:cNvPr>
          <p:cNvSpPr/>
          <p:nvPr/>
        </p:nvSpPr>
        <p:spPr>
          <a:xfrm>
            <a:off x="9527447" y="1983240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5BBCD6"/>
      </a:accent1>
      <a:accent2>
        <a:srgbClr val="F98400"/>
      </a:accent2>
      <a:accent3>
        <a:srgbClr val="F2AD00"/>
      </a:accent3>
      <a:accent4>
        <a:srgbClr val="00A08A"/>
      </a:accent4>
      <a:accent5>
        <a:srgbClr val="FF0000"/>
      </a:accent5>
      <a:accent6>
        <a:srgbClr val="0BAD35"/>
      </a:accent6>
      <a:hlink>
        <a:srgbClr val="F98400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572</TotalTime>
  <Words>2362</Words>
  <Application>Microsoft Office PowerPoint</Application>
  <PresentationFormat>Widescreen</PresentationFormat>
  <Paragraphs>322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CMU Classical Serif</vt:lpstr>
      <vt:lpstr>CMU Serif</vt:lpstr>
      <vt:lpstr>Courier New</vt:lpstr>
      <vt:lpstr>Lucida Console</vt:lpstr>
      <vt:lpstr>Wingdings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UNIVARIATE ANALYSES</vt:lpstr>
      <vt:lpstr>UNIVARIATE ANALYSES</vt:lpstr>
      <vt:lpstr>UNIVARIATE ANALYSES</vt:lpstr>
      <vt:lpstr>CORRELATION MATRIX</vt:lpstr>
      <vt:lpstr>ANALYSES PERFORMED</vt:lpstr>
      <vt:lpstr>ANALYSIS 1</vt:lpstr>
      <vt:lpstr>ANALYSIS 1</vt:lpstr>
      <vt:lpstr>ANALYSIS 2</vt:lpstr>
      <vt:lpstr>ANALYSIS 3</vt:lpstr>
      <vt:lpstr>ANALYSIS 4</vt:lpstr>
      <vt:lpstr>ANALYSIS 5</vt:lpstr>
      <vt:lpstr>ANALYSIS 5</vt:lpstr>
      <vt:lpstr>OVERALL FINDINGS</vt:lpstr>
      <vt:lpstr>DISCUSSION</vt:lpstr>
      <vt:lpstr>LIMITATIONS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73</cp:revision>
  <dcterms:created xsi:type="dcterms:W3CDTF">2018-12-10T02:03:28Z</dcterms:created>
  <dcterms:modified xsi:type="dcterms:W3CDTF">2018-12-14T23:27:04Z</dcterms:modified>
</cp:coreProperties>
</file>