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6" r:id="rId2"/>
    <p:sldId id="257" r:id="rId3"/>
    <p:sldId id="258" r:id="rId4"/>
    <p:sldId id="259" r:id="rId5"/>
    <p:sldId id="260" r:id="rId6"/>
    <p:sldId id="272" r:id="rId7"/>
    <p:sldId id="273" r:id="rId8"/>
    <p:sldId id="274" r:id="rId9"/>
    <p:sldId id="267" r:id="rId10"/>
    <p:sldId id="268" r:id="rId11"/>
    <p:sldId id="265" r:id="rId12"/>
    <p:sldId id="269" r:id="rId13"/>
    <p:sldId id="270" r:id="rId14"/>
    <p:sldId id="271" r:id="rId15"/>
    <p:sldId id="264"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1680" userDrawn="1">
          <p15:clr>
            <a:srgbClr val="A4A3A4"/>
          </p15:clr>
        </p15:guide>
        <p15:guide id="3" orient="horz" pos="1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104" d="100"/>
          <a:sy n="104" d="100"/>
        </p:scale>
        <p:origin x="149" y="104"/>
      </p:cViewPr>
      <p:guideLst>
        <p:guide pos="576"/>
        <p:guide orient="horz" pos="1680"/>
        <p:guide orient="horz" pos="1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12/12/2018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2900697385"/>
              </p:ext>
            </p:extLst>
          </p:nvPr>
        </p:nvGraphicFramePr>
        <p:xfrm>
          <a:off x="476250" y="1358900"/>
          <a:ext cx="11214102" cy="4942840"/>
        </p:xfrm>
        <a:graphic>
          <a:graphicData uri="http://schemas.openxmlformats.org/drawingml/2006/table">
            <a:tbl>
              <a:tblPr firstRow="1" bandRow="1">
                <a:tableStyleId>{5C22544A-7EE6-4342-B048-85BDC9FD1C3A}</a:tableStyleId>
              </a:tblPr>
              <a:tblGrid>
                <a:gridCol w="963529">
                  <a:extLst>
                    <a:ext uri="{9D8B030D-6E8A-4147-A177-3AD203B41FA5}">
                      <a16:colId xmlns:a16="http://schemas.microsoft.com/office/drawing/2014/main" val="1459026659"/>
                    </a:ext>
                  </a:extLst>
                </a:gridCol>
                <a:gridCol w="1641351">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075202">
                  <a:extLst>
                    <a:ext uri="{9D8B030D-6E8A-4147-A177-3AD203B41FA5}">
                      <a16:colId xmlns:a16="http://schemas.microsoft.com/office/drawing/2014/main" val="3039715562"/>
                    </a:ext>
                  </a:extLst>
                </a:gridCol>
                <a:gridCol w="2049213">
                  <a:extLst>
                    <a:ext uri="{9D8B030D-6E8A-4147-A177-3AD203B41FA5}">
                      <a16:colId xmlns:a16="http://schemas.microsoft.com/office/drawing/2014/main" val="3694282208"/>
                    </a:ext>
                  </a:extLst>
                </a:gridCol>
                <a:gridCol w="2049213">
                  <a:extLst>
                    <a:ext uri="{9D8B030D-6E8A-4147-A177-3AD203B41FA5}">
                      <a16:colId xmlns:a16="http://schemas.microsoft.com/office/drawing/2014/main" val="3977966083"/>
                    </a:ext>
                  </a:extLst>
                </a:gridCol>
              </a:tblGrid>
              <a:tr h="370840">
                <a:tc>
                  <a:txBody>
                    <a:bodyPr/>
                    <a:lstStyle/>
                    <a:p>
                      <a:r>
                        <a:rPr lang="en-US" sz="1500" b="1" dirty="0"/>
                        <a:t>ANALYSIS</a:t>
                      </a:r>
                    </a:p>
                  </a:txBody>
                  <a:tcPr/>
                </a:tc>
                <a:tc>
                  <a:txBody>
                    <a:bodyPr/>
                    <a:lstStyle/>
                    <a:p>
                      <a:r>
                        <a:rPr lang="en-US" sz="1500" b="1" dirty="0"/>
                        <a:t>VARIABLE(S)</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sz="1500" b="1" dirty="0"/>
                        <a:t>NONPARAMETRIC TEST</a:t>
                      </a:r>
                    </a:p>
                  </a:txBody>
                  <a:tcPr/>
                </a:tc>
                <a:tc>
                  <a:txBody>
                    <a:bodyPr/>
                    <a:lstStyle/>
                    <a:p>
                      <a:r>
                        <a:rPr lang="en-US" sz="1500" b="1" dirty="0"/>
                        <a:t>PARAMETRIC TEST</a:t>
                      </a:r>
                    </a:p>
                  </a:txBody>
                  <a:tcPr/>
                </a:tc>
                <a:extLst>
                  <a:ext uri="{0D108BD9-81ED-4DB2-BD59-A6C34878D82A}">
                    <a16:rowId xmlns:a16="http://schemas.microsoft.com/office/drawing/2014/main" val="2795953357"/>
                  </a:ext>
                </a:extLst>
              </a:tr>
              <a:tr h="370840">
                <a:tc>
                  <a:txBody>
                    <a:bodyPr/>
                    <a:lstStyle/>
                    <a:p>
                      <a:r>
                        <a:rPr lang="en-US" sz="1500" dirty="0"/>
                        <a:t>1</a:t>
                      </a:r>
                    </a:p>
                  </a:txBody>
                  <a:tcPr/>
                </a:tc>
                <a:tc>
                  <a:txBody>
                    <a:bodyPr/>
                    <a:lstStyle/>
                    <a:p>
                      <a:r>
                        <a:rPr lang="en-US" sz="1300" dirty="0" err="1">
                          <a:solidFill>
                            <a:srgbClr val="545454"/>
                          </a:solidFill>
                          <a:latin typeface="Lucida Console" panose="020B0609040504020204" pitchFamily="49" charset="0"/>
                        </a:rPr>
                        <a:t>HDIindex</a:t>
                      </a:r>
                      <a:endParaRPr lang="en-US" sz="1300" dirty="0">
                        <a:solidFill>
                          <a:srgbClr val="545454"/>
                        </a:solidFill>
                        <a:latin typeface="Lucida Console" panose="020B0609040504020204" pitchFamily="49" charset="0"/>
                      </a:endParaRPr>
                    </a:p>
                  </a:txBody>
                  <a:tcPr/>
                </a:tc>
                <a:tc>
                  <a:txBody>
                    <a:bodyPr/>
                    <a:lstStyle/>
                    <a:p>
                      <a:r>
                        <a:rPr lang="en-US" sz="1500" dirty="0"/>
                        <a:t>Population measure of location = 0 (used to find 95% CI for population median and mean)</a:t>
                      </a:r>
                      <a:endParaRPr lang="en-US" sz="1500" dirty="0">
                        <a:solidFill>
                          <a:srgbClr val="FF0000"/>
                        </a:solidFill>
                      </a:endParaRPr>
                    </a:p>
                  </a:txBody>
                  <a:tcPr/>
                </a:tc>
                <a:tc>
                  <a:txBody>
                    <a:bodyPr/>
                    <a:lstStyle/>
                    <a:p>
                      <a:r>
                        <a:rPr lang="en-US" sz="1500" dirty="0"/>
                        <a:t>Population measure of location ≠ 0</a:t>
                      </a:r>
                    </a:p>
                  </a:txBody>
                  <a:tcPr/>
                </a:tc>
                <a:tc>
                  <a:txBody>
                    <a:bodyPr/>
                    <a:lstStyle/>
                    <a:p>
                      <a:r>
                        <a:rPr lang="en-US" sz="1500" dirty="0"/>
                        <a:t>One-Sample Sign Test</a:t>
                      </a:r>
                    </a:p>
                  </a:txBody>
                  <a:tcPr/>
                </a:tc>
                <a:tc>
                  <a:txBody>
                    <a:bodyPr/>
                    <a:lstStyle/>
                    <a:p>
                      <a:r>
                        <a:rPr lang="en-US" sz="1500" dirty="0"/>
                        <a:t>One-Sample </a:t>
                      </a:r>
                      <a:r>
                        <a:rPr lang="en-US" sz="1500" i="1" dirty="0"/>
                        <a:t>t</a:t>
                      </a:r>
                      <a:r>
                        <a:rPr lang="en-US" sz="1500" dirty="0"/>
                        <a:t>-test</a:t>
                      </a:r>
                    </a:p>
                  </a:txBody>
                  <a:tcPr/>
                </a:tc>
                <a:extLst>
                  <a:ext uri="{0D108BD9-81ED-4DB2-BD59-A6C34878D82A}">
                    <a16:rowId xmlns:a16="http://schemas.microsoft.com/office/drawing/2014/main" val="4052663564"/>
                  </a:ext>
                </a:extLst>
              </a:tr>
              <a:tr h="370840">
                <a:tc>
                  <a:txBody>
                    <a:bodyPr/>
                    <a:lstStyle/>
                    <a:p>
                      <a:r>
                        <a:rPr lang="en-US" sz="1500" dirty="0"/>
                        <a:t>2</a:t>
                      </a:r>
                    </a:p>
                  </a:txBody>
                  <a:tcPr/>
                </a:tc>
                <a:tc>
                  <a:txBody>
                    <a:bodyPr/>
                    <a:lstStyle/>
                    <a:p>
                      <a:r>
                        <a:rPr lang="en-US" sz="1300" dirty="0" err="1">
                          <a:solidFill>
                            <a:srgbClr val="545454"/>
                          </a:solidFill>
                          <a:latin typeface="Lucida Console" panose="020B0609040504020204" pitchFamily="49" charset="0"/>
                        </a:rPr>
                        <a:t>HDIindex</a:t>
                      </a:r>
                      <a:r>
                        <a:rPr lang="en-US" sz="1300" dirty="0">
                          <a:solidFill>
                            <a:schemeClr val="tx1"/>
                          </a:solidFill>
                          <a:latin typeface="+mn-lt"/>
                        </a:rPr>
                        <a:t>, </a:t>
                      </a:r>
                      <a:r>
                        <a:rPr lang="en-US" sz="1300" dirty="0">
                          <a:solidFill>
                            <a:srgbClr val="545454"/>
                          </a:solidFill>
                          <a:latin typeface="Lucida Console" panose="020B0609040504020204" pitchFamily="49" charset="0"/>
                        </a:rPr>
                        <a:t>SPI</a:t>
                      </a:r>
                    </a:p>
                  </a:txBody>
                  <a:tcPr/>
                </a:tc>
                <a:tc>
                  <a:txBody>
                    <a:bodyPr/>
                    <a:lstStyle/>
                    <a:p>
                      <a:r>
                        <a:rPr lang="en-US" sz="1500" dirty="0"/>
                        <a:t>Human development and social progress are not associated</a:t>
                      </a:r>
                    </a:p>
                  </a:txBody>
                  <a:tcPr/>
                </a:tc>
                <a:tc>
                  <a:txBody>
                    <a:bodyPr/>
                    <a:lstStyle/>
                    <a:p>
                      <a:r>
                        <a:rPr lang="en-US" sz="1500" dirty="0"/>
                        <a:t>Human development and social progress are correlated</a:t>
                      </a:r>
                    </a:p>
                  </a:txBody>
                  <a:tcPr/>
                </a:tc>
                <a:tc>
                  <a:txBody>
                    <a:bodyPr/>
                    <a:lstStyle/>
                    <a:p>
                      <a:r>
                        <a:rPr lang="en-US" sz="1500" dirty="0"/>
                        <a:t>Kendall’s Tau</a:t>
                      </a:r>
                      <a:endParaRPr lang="en-US" sz="1500" dirty="0">
                        <a:solidFill>
                          <a:srgbClr val="FF0000"/>
                        </a:solidFill>
                      </a:endParaRPr>
                    </a:p>
                  </a:txBody>
                  <a:tcPr/>
                </a:tc>
                <a:tc>
                  <a:txBody>
                    <a:bodyPr/>
                    <a:lstStyle/>
                    <a:p>
                      <a:r>
                        <a:rPr lang="en-US" sz="1500" dirty="0"/>
                        <a:t>Pearson’s Correlation Test</a:t>
                      </a:r>
                    </a:p>
                  </a:txBody>
                  <a:tcPr/>
                </a:tc>
                <a:extLst>
                  <a:ext uri="{0D108BD9-81ED-4DB2-BD59-A6C34878D82A}">
                    <a16:rowId xmlns:a16="http://schemas.microsoft.com/office/drawing/2014/main" val="2133545750"/>
                  </a:ext>
                </a:extLst>
              </a:tr>
              <a:tr h="370840">
                <a:tc>
                  <a:txBody>
                    <a:bodyPr/>
                    <a:lstStyle/>
                    <a:p>
                      <a:r>
                        <a:rPr lang="en-US" sz="1500" dirty="0"/>
                        <a:t>3</a:t>
                      </a:r>
                    </a:p>
                  </a:txBody>
                  <a:tcPr/>
                </a:tc>
                <a:tc>
                  <a:txBody>
                    <a:bodyPr/>
                    <a:lstStyle/>
                    <a:p>
                      <a:r>
                        <a:rPr lang="en-US" sz="1300" dirty="0" err="1">
                          <a:solidFill>
                            <a:srgbClr val="545454"/>
                          </a:solidFill>
                          <a:latin typeface="Lucida Console" panose="020B0609040504020204" pitchFamily="49" charset="0"/>
                        </a:rPr>
                        <a:t>logGDP</a:t>
                      </a:r>
                      <a:r>
                        <a:rPr lang="en-US" sz="1300" dirty="0">
                          <a:solidFill>
                            <a:schemeClr val="tx1"/>
                          </a:solidFill>
                          <a:latin typeface="+mn-lt"/>
                        </a:rPr>
                        <a:t>, </a:t>
                      </a:r>
                      <a:r>
                        <a:rPr lang="en-US" sz="1300" dirty="0" err="1">
                          <a:solidFill>
                            <a:srgbClr val="545454"/>
                          </a:solidFill>
                          <a:latin typeface="Lucida Console" panose="020B0609040504020204" pitchFamily="49" charset="0"/>
                        </a:rPr>
                        <a:t>gendereq</a:t>
                      </a:r>
                      <a:endParaRPr lang="en-US" sz="1300" dirty="0">
                        <a:solidFill>
                          <a:srgbClr val="545454"/>
                        </a:solidFill>
                        <a:latin typeface="Lucida Console" panose="020B0609040504020204" pitchFamily="49" charset="0"/>
                      </a:endParaRPr>
                    </a:p>
                  </a:txBody>
                  <a:tcPr/>
                </a:tc>
                <a:tc>
                  <a:txBody>
                    <a:bodyPr/>
                    <a:lstStyle/>
                    <a:p>
                      <a:r>
                        <a:rPr lang="en-US" sz="1500" dirty="0"/>
                        <a:t>There is no relationship between log(GDP) and gender equality index</a:t>
                      </a:r>
                    </a:p>
                  </a:txBody>
                  <a:tcPr/>
                </a:tc>
                <a:tc>
                  <a:txBody>
                    <a:bodyPr/>
                    <a:lstStyle/>
                    <a:p>
                      <a:r>
                        <a:rPr lang="en-US" sz="1500" dirty="0"/>
                        <a:t>There is a relationship between log(GDP) and gender equality index</a:t>
                      </a:r>
                      <a:endParaRPr lang="en-US" sz="1500" dirty="0">
                        <a:solidFill>
                          <a:srgbClr val="FF0000"/>
                        </a:solidFill>
                      </a:endParaRPr>
                    </a:p>
                  </a:txBody>
                  <a:tcPr/>
                </a:tc>
                <a:tc>
                  <a:txBody>
                    <a:bodyPr/>
                    <a:lstStyle/>
                    <a:p>
                      <a:r>
                        <a:rPr lang="en-US" sz="1500" dirty="0" err="1"/>
                        <a:t>Hoeffding’s</a:t>
                      </a:r>
                      <a:r>
                        <a:rPr lang="en-US" sz="1500" dirty="0"/>
                        <a:t> Test</a:t>
                      </a:r>
                    </a:p>
                  </a:txBody>
                  <a:tcPr/>
                </a:tc>
                <a:tc>
                  <a:txBody>
                    <a:bodyPr/>
                    <a:lstStyle/>
                    <a:p>
                      <a:r>
                        <a:rPr lang="en-US" sz="1500" dirty="0"/>
                        <a:t>Pearson’s Correlation Test</a:t>
                      </a:r>
                    </a:p>
                  </a:txBody>
                  <a:tcPr/>
                </a:tc>
                <a:extLst>
                  <a:ext uri="{0D108BD9-81ED-4DB2-BD59-A6C34878D82A}">
                    <a16:rowId xmlns:a16="http://schemas.microsoft.com/office/drawing/2014/main" val="2550345065"/>
                  </a:ext>
                </a:extLst>
              </a:tr>
              <a:tr h="370840">
                <a:tc>
                  <a:txBody>
                    <a:bodyPr/>
                    <a:lstStyle/>
                    <a:p>
                      <a:r>
                        <a:rPr lang="en-US" sz="1500" dirty="0"/>
                        <a:t>4</a:t>
                      </a:r>
                    </a:p>
                  </a:txBody>
                  <a:tcPr/>
                </a:tc>
                <a:tc>
                  <a:txBody>
                    <a:bodyPr/>
                    <a:lstStyle/>
                    <a:p>
                      <a:r>
                        <a:rPr lang="en-US" sz="1300" dirty="0">
                          <a:solidFill>
                            <a:srgbClr val="545454"/>
                          </a:solidFill>
                          <a:latin typeface="Lucida Console" panose="020B0609040504020204" pitchFamily="49" charset="0"/>
                        </a:rPr>
                        <a:t>happiness</a:t>
                      </a:r>
                    </a:p>
                  </a:txBody>
                  <a:tcPr/>
                </a:tc>
                <a:tc>
                  <a:txBody>
                    <a:bodyPr/>
                    <a:lstStyle/>
                    <a:p>
                      <a:r>
                        <a:rPr lang="en-US" sz="1500" dirty="0"/>
                        <a:t>Happiness is normally distributed</a:t>
                      </a:r>
                    </a:p>
                  </a:txBody>
                  <a:tcPr/>
                </a:tc>
                <a:tc>
                  <a:txBody>
                    <a:bodyPr/>
                    <a:lstStyle/>
                    <a:p>
                      <a:r>
                        <a:rPr lang="en-US" sz="1500" dirty="0"/>
                        <a:t>Happiness is not normally distributed</a:t>
                      </a:r>
                    </a:p>
                  </a:txBody>
                  <a:tcPr/>
                </a:tc>
                <a:tc>
                  <a:txBody>
                    <a:bodyPr/>
                    <a:lstStyle/>
                    <a:p>
                      <a:r>
                        <a:rPr lang="en-US" sz="1500" dirty="0"/>
                        <a:t>Lilliefors Test for Normality (a type of one-sample Kolmogorov-Smirnov test)</a:t>
                      </a:r>
                      <a:endParaRPr lang="en-US" sz="1500" dirty="0">
                        <a:solidFill>
                          <a:srgbClr val="FF0000"/>
                        </a:solidFill>
                      </a:endParaRPr>
                    </a:p>
                  </a:txBody>
                  <a:tcPr/>
                </a:tc>
                <a:tc>
                  <a:txBody>
                    <a:bodyPr/>
                    <a:lstStyle/>
                    <a:p>
                      <a:r>
                        <a:rPr lang="en-US" sz="1500" dirty="0"/>
                        <a:t>Shapiro-Wilk Test</a:t>
                      </a:r>
                    </a:p>
                  </a:txBody>
                  <a:tcPr/>
                </a:tc>
                <a:extLst>
                  <a:ext uri="{0D108BD9-81ED-4DB2-BD59-A6C34878D82A}">
                    <a16:rowId xmlns:a16="http://schemas.microsoft.com/office/drawing/2014/main" val="1591929313"/>
                  </a:ext>
                </a:extLst>
              </a:tr>
              <a:tr h="370840">
                <a:tc>
                  <a:txBody>
                    <a:bodyPr/>
                    <a:lstStyle/>
                    <a:p>
                      <a:r>
                        <a:rPr lang="en-US" sz="1500" dirty="0"/>
                        <a:t>5</a:t>
                      </a:r>
                    </a:p>
                  </a:txBody>
                  <a:tcPr/>
                </a:tc>
                <a:tc>
                  <a:txBody>
                    <a:bodyPr/>
                    <a:lstStyle/>
                    <a:p>
                      <a:r>
                        <a:rPr lang="en-US" sz="1300" dirty="0" err="1">
                          <a:solidFill>
                            <a:srgbClr val="545454"/>
                          </a:solidFill>
                          <a:latin typeface="Lucida Console" panose="020B0609040504020204" pitchFamily="49" charset="0"/>
                        </a:rPr>
                        <a:t>HDI_cat</a:t>
                      </a:r>
                      <a:r>
                        <a:rPr lang="en-US" sz="1500" dirty="0">
                          <a:solidFill>
                            <a:schemeClr val="tx1"/>
                          </a:solidFill>
                          <a:latin typeface="+mn-lt"/>
                        </a:rPr>
                        <a:t>, log(</a:t>
                      </a:r>
                      <a:r>
                        <a:rPr lang="en-US" sz="1300" dirty="0" err="1">
                          <a:solidFill>
                            <a:srgbClr val="545454"/>
                          </a:solidFill>
                          <a:latin typeface="Lucida Console" panose="020B0609040504020204" pitchFamily="49" charset="0"/>
                        </a:rPr>
                        <a:t>infantmort</a:t>
                      </a:r>
                      <a:r>
                        <a:rPr lang="en-US" sz="1500" dirty="0">
                          <a:solidFill>
                            <a:schemeClr val="tx1"/>
                          </a:solidFill>
                          <a:latin typeface="+mn-lt"/>
                        </a:rPr>
                        <a:t>)</a:t>
                      </a:r>
                      <a:endParaRPr lang="en-US" sz="1500" dirty="0">
                        <a:solidFill>
                          <a:srgbClr val="545454"/>
                        </a:solidFill>
                        <a:latin typeface="Lucida Console" panose="020B0609040504020204" pitchFamily="49" charset="0"/>
                      </a:endParaRPr>
                    </a:p>
                  </a:txBody>
                  <a:tcPr/>
                </a:tc>
                <a:tc>
                  <a:txBody>
                    <a:bodyPr/>
                    <a:lstStyle/>
                    <a:p>
                      <a:r>
                        <a:rPr lang="en-US" sz="1500" dirty="0"/>
                        <a:t>Log infant mortality rate is the same across human development categories</a:t>
                      </a:r>
                    </a:p>
                  </a:txBody>
                  <a:tcPr/>
                </a:tc>
                <a:tc>
                  <a:txBody>
                    <a:bodyPr/>
                    <a:lstStyle/>
                    <a:p>
                      <a:r>
                        <a:rPr lang="en-US" sz="1500" dirty="0"/>
                        <a:t>Log infant mortality rate differs by human development category</a:t>
                      </a:r>
                      <a:endParaRPr lang="en-US" sz="1500" dirty="0">
                        <a:solidFill>
                          <a:srgbClr val="FF0000"/>
                        </a:solidFill>
                      </a:endParaRPr>
                    </a:p>
                  </a:txBody>
                  <a:tcPr/>
                </a:tc>
                <a:tc>
                  <a:txBody>
                    <a:bodyPr/>
                    <a:lstStyle/>
                    <a:p>
                      <a:r>
                        <a:rPr lang="en-US" sz="1500" dirty="0"/>
                        <a:t>Permutation F-Test</a:t>
                      </a:r>
                    </a:p>
                  </a:txBody>
                  <a:tcPr/>
                </a:tc>
                <a:tc>
                  <a:txBody>
                    <a:bodyPr/>
                    <a:lstStyle/>
                    <a:p>
                      <a:r>
                        <a:rPr lang="en-US" sz="1500"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925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one-sample Kolmogorov-Smirnov (nonparametric) vs Shapiro-Wilk (parametric)</a:t>
            </a:r>
          </a:p>
          <a:p>
            <a:pPr lvl="1"/>
            <a:r>
              <a:rPr lang="en-US" dirty="0"/>
              <a:t>Code:</a:t>
            </a:r>
          </a:p>
          <a:p>
            <a:endParaRPr lang="en-US" dirty="0"/>
          </a:p>
          <a:p>
            <a:pPr marL="0" indent="0">
              <a:buNone/>
            </a:pPr>
            <a:endParaRPr lang="en-US" dirty="0"/>
          </a:p>
          <a:p>
            <a:r>
              <a:rPr lang="en-US" i="1" dirty="0" err="1"/>
              <a:t>p</a:t>
            </a:r>
            <a:r>
              <a:rPr lang="en-US" i="1" baseline="-25000" dirty="0" err="1"/>
              <a:t>KS</a:t>
            </a:r>
            <a:r>
              <a:rPr lang="en-US" dirty="0"/>
              <a:t> = 0.915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KS</a:t>
            </a:r>
            <a:endParaRPr lang="en-US" dirty="0"/>
          </a:p>
          <a:p>
            <a:pPr lvl="1"/>
            <a:r>
              <a:rPr lang="en-US" dirty="0"/>
              <a:t>KS test may be less sensitive to deviations from normality</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ks.test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pnorm</a:t>
            </a:r>
            <a:r>
              <a:rPr lang="en-US" sz="1200" dirty="0">
                <a:solidFill>
                  <a:schemeClr val="accent6">
                    <a:lumMod val="40000"/>
                    <a:lumOff val="60000"/>
                  </a:schemeClr>
                </a:solidFill>
                <a:latin typeface="Lucida Console" panose="020B0609040504020204" pitchFamily="49" charset="0"/>
              </a:rPr>
              <a: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alldata$happiness</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sd</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4</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623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lvl="1"/>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a:t>
            </a:r>
          </a:p>
          <a:p>
            <a:pPr lvl="1"/>
            <a:r>
              <a:rPr lang="en-US" dirty="0"/>
              <a:t>Satisfied by the data</a:t>
            </a:r>
          </a:p>
          <a:p>
            <a:r>
              <a:rPr lang="en-US" dirty="0"/>
              <a:t>ANOVA assumes constant variance and normality</a:t>
            </a:r>
          </a:p>
          <a:p>
            <a:pPr lvl="1"/>
            <a:r>
              <a:rPr lang="en-US" dirty="0"/>
              <a:t>Violated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79315" y="2341260"/>
            <a:ext cx="9809074"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infantmort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SELECTED RESULTS: 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98092"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3" name="Picture 2">
            <a:extLst>
              <a:ext uri="{FF2B5EF4-FFF2-40B4-BE49-F238E27FC236}">
                <a16:creationId xmlns:a16="http://schemas.microsoft.com/office/drawing/2014/main" id="{518C0786-0146-4533-B660-82EA0C5B6B47}"/>
              </a:ext>
            </a:extLst>
          </p:cNvPr>
          <p:cNvPicPr>
            <a:picLocks noChangeAspect="1"/>
          </p:cNvPicPr>
          <p:nvPr/>
        </p:nvPicPr>
        <p:blipFill rotWithShape="1">
          <a:blip r:embed="rId2"/>
          <a:srcRect t="8061"/>
          <a:stretch/>
        </p:blipFill>
        <p:spPr>
          <a:xfrm>
            <a:off x="665146" y="2386584"/>
            <a:ext cx="10861707" cy="3994436"/>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751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0" y="3091070"/>
            <a:ext cx="3488634" cy="3488634"/>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1388639979"/>
              </p:ext>
            </p:extLst>
          </p:nvPr>
        </p:nvGraphicFramePr>
        <p:xfrm>
          <a:off x="476250" y="1358900"/>
          <a:ext cx="11214099" cy="4617720"/>
        </p:xfrm>
        <a:graphic>
          <a:graphicData uri="http://schemas.openxmlformats.org/drawingml/2006/table">
            <a:tbl>
              <a:tblPr firstRow="1" bandRow="1">
                <a:tableStyleId>{5C22544A-7EE6-4342-B048-85BDC9FD1C3A}</a:tableStyleId>
              </a:tblPr>
              <a:tblGrid>
                <a:gridCol w="1541393">
                  <a:extLst>
                    <a:ext uri="{9D8B030D-6E8A-4147-A177-3AD203B41FA5}">
                      <a16:colId xmlns:a16="http://schemas.microsoft.com/office/drawing/2014/main" val="1300198683"/>
                    </a:ext>
                  </a:extLst>
                </a:gridCol>
                <a:gridCol w="5934673">
                  <a:extLst>
                    <a:ext uri="{9D8B030D-6E8A-4147-A177-3AD203B41FA5}">
                      <a16:colId xmlns:a16="http://schemas.microsoft.com/office/drawing/2014/main" val="2945393399"/>
                    </a:ext>
                  </a:extLst>
                </a:gridCol>
                <a:gridCol w="3738033">
                  <a:extLst>
                    <a:ext uri="{9D8B030D-6E8A-4147-A177-3AD203B41FA5}">
                      <a16:colId xmlns:a16="http://schemas.microsoft.com/office/drawing/2014/main" val="2205187037"/>
                    </a:ext>
                  </a:extLst>
                </a:gridCol>
              </a:tblGrid>
              <a:tr h="370840">
                <a:tc>
                  <a:txBody>
                    <a:bodyPr/>
                    <a:lstStyle/>
                    <a:p>
                      <a:r>
                        <a:rPr lang="en-US" dirty="0"/>
                        <a:t>VARIABLE</a:t>
                      </a:r>
                    </a:p>
                  </a:txBody>
                  <a:tcPr/>
                </a:tc>
                <a:tc>
                  <a:txBody>
                    <a:bodyPr/>
                    <a:lstStyle/>
                    <a:p>
                      <a:r>
                        <a:rPr lang="en-US" dirty="0"/>
                        <a:t>DESCRIPTION</a:t>
                      </a:r>
                    </a:p>
                  </a:txBody>
                  <a:tcPr/>
                </a:tc>
                <a:tc>
                  <a:txBody>
                    <a:bodyPr/>
                    <a:lstStyle/>
                    <a:p>
                      <a:r>
                        <a:rPr lang="en-US" dirty="0"/>
                        <a:t>SOURCE</a:t>
                      </a:r>
                    </a:p>
                  </a:txBody>
                  <a:tcPr/>
                </a:tc>
                <a:extLst>
                  <a:ext uri="{0D108BD9-81ED-4DB2-BD59-A6C34878D82A}">
                    <a16:rowId xmlns:a16="http://schemas.microsoft.com/office/drawing/2014/main" val="3305997714"/>
                  </a:ext>
                </a:extLst>
              </a:tr>
              <a:tr h="370840">
                <a:tc>
                  <a:txBody>
                    <a:bodyPr/>
                    <a:lstStyle/>
                    <a:p>
                      <a:r>
                        <a:rPr lang="en-US" sz="1600" b="0" dirty="0">
                          <a:solidFill>
                            <a:srgbClr val="404040"/>
                          </a:solidFill>
                          <a:latin typeface="Lucida Console" panose="020B0609040504020204" pitchFamily="49" charset="0"/>
                        </a:rPr>
                        <a:t>country</a:t>
                      </a:r>
                    </a:p>
                  </a:txBody>
                  <a:tcPr anchor="ctr"/>
                </a:tc>
                <a:tc>
                  <a:txBody>
                    <a:bodyPr/>
                    <a:lstStyle/>
                    <a:p>
                      <a:r>
                        <a:rPr lang="en-US" dirty="0">
                          <a:solidFill>
                            <a:srgbClr val="404040"/>
                          </a:solidFill>
                        </a:rPr>
                        <a:t>Country name</a:t>
                      </a:r>
                    </a:p>
                  </a:txBody>
                  <a:tcPr/>
                </a:tc>
                <a:tc>
                  <a:txBody>
                    <a:bodyPr/>
                    <a:lstStyle/>
                    <a:p>
                      <a:r>
                        <a:rPr lang="en-US" sz="1600" dirty="0" err="1">
                          <a:solidFill>
                            <a:srgbClr val="404040"/>
                          </a:solidFill>
                          <a:latin typeface="Lucida Console" panose="020B0609040504020204" pitchFamily="49" charset="0"/>
                        </a:rPr>
                        <a:t>countrycodes</a:t>
                      </a:r>
                      <a:r>
                        <a:rPr lang="en-US" dirty="0">
                          <a:solidFill>
                            <a:srgbClr val="404040"/>
                          </a:solidFill>
                        </a:rPr>
                        <a:t> package</a:t>
                      </a:r>
                    </a:p>
                  </a:txBody>
                  <a:tcPr/>
                </a:tc>
                <a:extLst>
                  <a:ext uri="{0D108BD9-81ED-4DB2-BD59-A6C34878D82A}">
                    <a16:rowId xmlns:a16="http://schemas.microsoft.com/office/drawing/2014/main" val="748461015"/>
                  </a:ext>
                </a:extLst>
              </a:tr>
              <a:tr h="370840">
                <a:tc>
                  <a:txBody>
                    <a:bodyPr/>
                    <a:lstStyle/>
                    <a:p>
                      <a:r>
                        <a:rPr lang="en-US" sz="1600" b="0" dirty="0">
                          <a:solidFill>
                            <a:srgbClr val="404040"/>
                          </a:solidFill>
                          <a:latin typeface="Lucida Console" panose="020B0609040504020204" pitchFamily="49" charset="0"/>
                        </a:rPr>
                        <a:t>SPI</a:t>
                      </a:r>
                    </a:p>
                  </a:txBody>
                  <a:tcPr anchor="ctr"/>
                </a:tc>
                <a:tc>
                  <a:txBody>
                    <a:bodyPr/>
                    <a:lstStyle/>
                    <a:p>
                      <a:r>
                        <a:rPr lang="en-US" dirty="0">
                          <a:solidFill>
                            <a:srgbClr val="404040"/>
                          </a:solidFill>
                        </a:rPr>
                        <a:t>Social Progress Index (compound measure, scale of 0:100)</a:t>
                      </a:r>
                    </a:p>
                  </a:txBody>
                  <a:tcPr/>
                </a:tc>
                <a:tc>
                  <a:txBody>
                    <a:bodyPr/>
                    <a:lstStyle/>
                    <a:p>
                      <a:r>
                        <a:rPr lang="en-US" dirty="0">
                          <a:solidFill>
                            <a:srgbClr val="404040"/>
                          </a:solidFill>
                        </a:rPr>
                        <a:t>Social Progress Imperative</a:t>
                      </a:r>
                    </a:p>
                  </a:txBody>
                  <a:tcPr/>
                </a:tc>
                <a:extLst>
                  <a:ext uri="{0D108BD9-81ED-4DB2-BD59-A6C34878D82A}">
                    <a16:rowId xmlns:a16="http://schemas.microsoft.com/office/drawing/2014/main" val="3339586433"/>
                  </a:ext>
                </a:extLst>
              </a:tr>
              <a:tr h="370840">
                <a:tc>
                  <a:txBody>
                    <a:bodyPr/>
                    <a:lstStyle/>
                    <a:p>
                      <a:r>
                        <a:rPr lang="en-US" sz="1600" b="0" dirty="0" err="1">
                          <a:solidFill>
                            <a:srgbClr val="404040"/>
                          </a:solidFill>
                          <a:latin typeface="Lucida Console" panose="020B0609040504020204" pitchFamily="49" charset="0"/>
                        </a:rPr>
                        <a:t>logGDP</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Gross Domestic Product, log transform, valued in $US 2018</a:t>
                      </a:r>
                    </a:p>
                  </a:txBody>
                  <a:tcPr/>
                </a:tc>
                <a:tc>
                  <a:txBody>
                    <a:bodyPr/>
                    <a:lstStyle/>
                    <a:p>
                      <a:r>
                        <a:rPr lang="en-US" dirty="0">
                          <a:solidFill>
                            <a:srgbClr val="404040"/>
                          </a:solidFill>
                        </a:rPr>
                        <a:t>The World Bank</a:t>
                      </a:r>
                    </a:p>
                  </a:txBody>
                  <a:tcPr/>
                </a:tc>
                <a:extLst>
                  <a:ext uri="{0D108BD9-81ED-4DB2-BD59-A6C34878D82A}">
                    <a16:rowId xmlns:a16="http://schemas.microsoft.com/office/drawing/2014/main" val="259165058"/>
                  </a:ext>
                </a:extLst>
              </a:tr>
              <a:tr h="370840">
                <a:tc>
                  <a:txBody>
                    <a:bodyPr/>
                    <a:lstStyle/>
                    <a:p>
                      <a:r>
                        <a:rPr lang="en-US" sz="1600" b="0" dirty="0" err="1">
                          <a:solidFill>
                            <a:srgbClr val="404040"/>
                          </a:solidFill>
                          <a:latin typeface="Lucida Console" panose="020B0609040504020204" pitchFamily="49" charset="0"/>
                        </a:rPr>
                        <a:t>HDIindex</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(compound measure, scale of 0:1)</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1231532169"/>
                  </a:ext>
                </a:extLst>
              </a:tr>
              <a:tr h="370840">
                <a:tc>
                  <a:txBody>
                    <a:bodyPr/>
                    <a:lstStyle/>
                    <a:p>
                      <a:r>
                        <a:rPr lang="en-US" sz="1600" b="0" dirty="0" err="1">
                          <a:solidFill>
                            <a:srgbClr val="404040"/>
                          </a:solidFill>
                          <a:latin typeface="Lucida Console" panose="020B0609040504020204" pitchFamily="49" charset="0"/>
                        </a:rPr>
                        <a:t>HDI_cat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Human Development Index category (4 levels, from “low” to “very high”</a:t>
                      </a:r>
                    </a:p>
                  </a:txBody>
                  <a:tcPr/>
                </a:tc>
                <a:tc>
                  <a:txBody>
                    <a:bodyPr/>
                    <a:lstStyle/>
                    <a:p>
                      <a:r>
                        <a:rPr lang="en-US" dirty="0">
                          <a:solidFill>
                            <a:srgbClr val="404040"/>
                          </a:solidFill>
                        </a:rPr>
                        <a:t>The United Nations Development </a:t>
                      </a:r>
                      <a:r>
                        <a:rPr lang="en-US" dirty="0" err="1">
                          <a:solidFill>
                            <a:srgbClr val="404040"/>
                          </a:solidFill>
                        </a:rPr>
                        <a:t>Programme</a:t>
                      </a:r>
                      <a:endParaRPr lang="en-US" dirty="0">
                        <a:solidFill>
                          <a:srgbClr val="404040"/>
                        </a:solidFill>
                      </a:endParaRPr>
                    </a:p>
                  </a:txBody>
                  <a:tcPr/>
                </a:tc>
                <a:extLst>
                  <a:ext uri="{0D108BD9-81ED-4DB2-BD59-A6C34878D82A}">
                    <a16:rowId xmlns:a16="http://schemas.microsoft.com/office/drawing/2014/main" val="2837531441"/>
                  </a:ext>
                </a:extLst>
              </a:tr>
              <a:tr h="370840">
                <a:tc>
                  <a:txBody>
                    <a:bodyPr/>
                    <a:lstStyle/>
                    <a:p>
                      <a:r>
                        <a:rPr lang="en-US" sz="1600" b="0" dirty="0">
                          <a:solidFill>
                            <a:srgbClr val="404040"/>
                          </a:solidFill>
                          <a:latin typeface="Lucida Console" panose="020B0609040504020204" pitchFamily="49" charset="0"/>
                        </a:rPr>
                        <a:t>happiness</a:t>
                      </a:r>
                    </a:p>
                  </a:txBody>
                  <a:tcPr anchor="ctr"/>
                </a:tc>
                <a:tc>
                  <a:txBody>
                    <a:bodyPr/>
                    <a:lstStyle/>
                    <a:p>
                      <a:r>
                        <a:rPr lang="en-US" dirty="0">
                          <a:solidFill>
                            <a:srgbClr val="404040"/>
                          </a:solidFill>
                        </a:rPr>
                        <a:t>World Happiness Score (compound measure, scale of 0:10)</a:t>
                      </a:r>
                    </a:p>
                  </a:txBody>
                  <a:tcPr/>
                </a:tc>
                <a:tc>
                  <a:txBody>
                    <a:bodyPr/>
                    <a:lstStyle/>
                    <a:p>
                      <a:r>
                        <a:rPr lang="en-US" dirty="0">
                          <a:solidFill>
                            <a:srgbClr val="404040"/>
                          </a:solidFill>
                        </a:rPr>
                        <a:t>The World Happiness Report</a:t>
                      </a:r>
                    </a:p>
                  </a:txBody>
                  <a:tcPr/>
                </a:tc>
                <a:extLst>
                  <a:ext uri="{0D108BD9-81ED-4DB2-BD59-A6C34878D82A}">
                    <a16:rowId xmlns:a16="http://schemas.microsoft.com/office/drawing/2014/main" val="3620747670"/>
                  </a:ext>
                </a:extLst>
              </a:tr>
              <a:tr h="370840">
                <a:tc>
                  <a:txBody>
                    <a:bodyPr/>
                    <a:lstStyle/>
                    <a:p>
                      <a:r>
                        <a:rPr lang="en-US" sz="1600" b="0" dirty="0" err="1">
                          <a:solidFill>
                            <a:srgbClr val="404040"/>
                          </a:solidFill>
                          <a:latin typeface="Lucida Console" panose="020B0609040504020204" pitchFamily="49" charset="0"/>
                        </a:rPr>
                        <a:t>gendereq</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Gender Equality Index (compound measure, scale of 0:1)</a:t>
                      </a:r>
                    </a:p>
                  </a:txBody>
                  <a:tcPr/>
                </a:tc>
                <a:tc>
                  <a:txBody>
                    <a:bodyPr/>
                    <a:lstStyle/>
                    <a:p>
                      <a:r>
                        <a:rPr lang="en-US" dirty="0">
                          <a:solidFill>
                            <a:srgbClr val="404040"/>
                          </a:solidFill>
                        </a:rPr>
                        <a:t>World Economic Forum</a:t>
                      </a:r>
                    </a:p>
                  </a:txBody>
                  <a:tcPr/>
                </a:tc>
                <a:extLst>
                  <a:ext uri="{0D108BD9-81ED-4DB2-BD59-A6C34878D82A}">
                    <a16:rowId xmlns:a16="http://schemas.microsoft.com/office/drawing/2014/main" val="3198917039"/>
                  </a:ext>
                </a:extLst>
              </a:tr>
              <a:tr h="370840">
                <a:tc>
                  <a:txBody>
                    <a:bodyPr/>
                    <a:lstStyle/>
                    <a:p>
                      <a:r>
                        <a:rPr lang="en-US" sz="1600" b="0" dirty="0" err="1">
                          <a:solidFill>
                            <a:srgbClr val="404040"/>
                          </a:solidFill>
                          <a:latin typeface="Lucida Console" panose="020B0609040504020204" pitchFamily="49" charset="0"/>
                        </a:rPr>
                        <a:t>infantmort</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Infant mortality rate</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960876330"/>
                  </a:ext>
                </a:extLst>
              </a:tr>
              <a:tr h="370840">
                <a:tc>
                  <a:txBody>
                    <a:bodyPr/>
                    <a:lstStyle/>
                    <a:p>
                      <a:r>
                        <a:rPr lang="en-US" sz="1600" b="0" dirty="0" err="1">
                          <a:solidFill>
                            <a:srgbClr val="404040"/>
                          </a:solidFill>
                          <a:latin typeface="Lucida Console" panose="020B0609040504020204" pitchFamily="49" charset="0"/>
                        </a:rPr>
                        <a:t>birth_MF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birth,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3326015936"/>
                  </a:ext>
                </a:extLst>
              </a:tr>
              <a:tr h="370840">
                <a:tc>
                  <a:txBody>
                    <a:bodyPr/>
                    <a:lstStyle/>
                    <a:p>
                      <a:r>
                        <a:rPr lang="en-US" sz="1600" b="0" dirty="0" err="1">
                          <a:solidFill>
                            <a:srgbClr val="404040"/>
                          </a:solidFill>
                          <a:latin typeface="Lucida Console" panose="020B0609040504020204" pitchFamily="49" charset="0"/>
                        </a:rPr>
                        <a:t>sixty_MF</a:t>
                      </a:r>
                      <a:endParaRPr lang="en-US" sz="1600" b="0" dirty="0">
                        <a:solidFill>
                          <a:srgbClr val="404040"/>
                        </a:solidFill>
                        <a:latin typeface="Lucida Console" panose="020B0609040504020204" pitchFamily="49" charset="0"/>
                      </a:endParaRPr>
                    </a:p>
                  </a:txBody>
                  <a:tcPr anchor="ctr"/>
                </a:tc>
                <a:tc>
                  <a:txBody>
                    <a:bodyPr/>
                    <a:lstStyle/>
                    <a:p>
                      <a:r>
                        <a:rPr lang="en-US" dirty="0">
                          <a:solidFill>
                            <a:srgbClr val="404040"/>
                          </a:solidFill>
                        </a:rPr>
                        <a:t>Life expectancy at age 60, males and females</a:t>
                      </a:r>
                    </a:p>
                  </a:txBody>
                  <a:tcPr/>
                </a:tc>
                <a:tc>
                  <a:txBody>
                    <a:bodyPr/>
                    <a:lstStyle/>
                    <a:p>
                      <a:r>
                        <a:rPr lang="en-US" dirty="0">
                          <a:solidFill>
                            <a:srgbClr val="404040"/>
                          </a:solidFill>
                        </a:rPr>
                        <a:t>World Health Organization</a:t>
                      </a:r>
                    </a:p>
                  </a:txBody>
                  <a:tcP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109487"/>
            <a:ext cx="11214099" cy="369332"/>
          </a:xfrm>
          <a:prstGeom prst="rect">
            <a:avLst/>
          </a:prstGeom>
          <a:noFill/>
        </p:spPr>
        <p:txBody>
          <a:bodyPr wrap="square" rtlCol="0">
            <a:spAutoFit/>
          </a:bodyPr>
          <a:lstStyle/>
          <a:p>
            <a:r>
              <a:rPr lang="en-US"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8" name="Group 7">
            <a:extLst>
              <a:ext uri="{FF2B5EF4-FFF2-40B4-BE49-F238E27FC236}">
                <a16:creationId xmlns:a16="http://schemas.microsoft.com/office/drawing/2014/main" id="{C325CFE6-ABFB-4D7C-95F8-E4993FD36E3E}"/>
              </a:ext>
            </a:extLst>
          </p:cNvPr>
          <p:cNvGrpSpPr/>
          <p:nvPr/>
        </p:nvGrpSpPr>
        <p:grpSpPr>
          <a:xfrm>
            <a:off x="510686" y="1104162"/>
            <a:ext cx="5143081" cy="5616417"/>
            <a:chOff x="510687" y="1104163"/>
            <a:chExt cx="4913796" cy="5366030"/>
          </a:xfrm>
        </p:grpSpPr>
        <p:pic>
          <p:nvPicPr>
            <p:cNvPr id="3" name="Picture 2">
              <a:extLst>
                <a:ext uri="{FF2B5EF4-FFF2-40B4-BE49-F238E27FC236}">
                  <a16:creationId xmlns:a16="http://schemas.microsoft.com/office/drawing/2014/main" id="{946BA352-02F7-4658-B20E-6E0881773C5D}"/>
                </a:ext>
              </a:extLst>
            </p:cNvPr>
            <p:cNvPicPr>
              <a:picLocks noChangeAspect="1"/>
            </p:cNvPicPr>
            <p:nvPr/>
          </p:nvPicPr>
          <p:blipFill rotWithShape="1">
            <a:blip r:embed="rId2"/>
            <a:srcRect t="7565" r="49426"/>
            <a:stretch/>
          </p:blipFill>
          <p:spPr>
            <a:xfrm>
              <a:off x="510687" y="1511965"/>
              <a:ext cx="3604114" cy="2634919"/>
            </a:xfrm>
            <a:prstGeom prst="rect">
              <a:avLst/>
            </a:prstGeom>
          </p:spPr>
        </p:pic>
        <p:sp>
          <p:nvSpPr>
            <p:cNvPr id="4" name="TextBox 3">
              <a:extLst>
                <a:ext uri="{FF2B5EF4-FFF2-40B4-BE49-F238E27FC236}">
                  <a16:creationId xmlns:a16="http://schemas.microsoft.com/office/drawing/2014/main" id="{2D88EDA4-56B4-4193-AB01-6A7D793586E0}"/>
                </a:ext>
              </a:extLst>
            </p:cNvPr>
            <p:cNvSpPr txBox="1"/>
            <p:nvPr/>
          </p:nvSpPr>
          <p:spPr>
            <a:xfrm>
              <a:off x="626575" y="110416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Human Development Index</a:t>
              </a:r>
            </a:p>
          </p:txBody>
        </p:sp>
        <p:pic>
          <p:nvPicPr>
            <p:cNvPr id="7" name="Picture 6">
              <a:extLst>
                <a:ext uri="{FF2B5EF4-FFF2-40B4-BE49-F238E27FC236}">
                  <a16:creationId xmlns:a16="http://schemas.microsoft.com/office/drawing/2014/main" id="{A94EB576-EF05-4043-A9C3-D7352ECDBD89}"/>
                </a:ext>
              </a:extLst>
            </p:cNvPr>
            <p:cNvPicPr>
              <a:picLocks noChangeAspect="1"/>
            </p:cNvPicPr>
            <p:nvPr/>
          </p:nvPicPr>
          <p:blipFill rotWithShape="1">
            <a:blip r:embed="rId2"/>
            <a:srcRect l="50630" t="7565" b="18759"/>
            <a:stretch/>
          </p:blipFill>
          <p:spPr>
            <a:xfrm>
              <a:off x="555588" y="4370020"/>
              <a:ext cx="3518320" cy="2100173"/>
            </a:xfrm>
            <a:prstGeom prst="rect">
              <a:avLst/>
            </a:prstGeom>
          </p:spPr>
        </p:pic>
      </p:grpSp>
      <p:grpSp>
        <p:nvGrpSpPr>
          <p:cNvPr id="10" name="Group 9">
            <a:extLst>
              <a:ext uri="{FF2B5EF4-FFF2-40B4-BE49-F238E27FC236}">
                <a16:creationId xmlns:a16="http://schemas.microsoft.com/office/drawing/2014/main" id="{73E516AF-5732-4FDE-B4A2-08B5560B1CDC}"/>
              </a:ext>
            </a:extLst>
          </p:cNvPr>
          <p:cNvGrpSpPr/>
          <p:nvPr/>
        </p:nvGrpSpPr>
        <p:grpSpPr>
          <a:xfrm>
            <a:off x="5548951" y="1134940"/>
            <a:ext cx="6245491" cy="2592202"/>
            <a:chOff x="5857874" y="1134940"/>
            <a:chExt cx="6245491" cy="2592202"/>
          </a:xfrm>
        </p:grpSpPr>
        <p:pic>
          <p:nvPicPr>
            <p:cNvPr id="6" name="Picture 5">
              <a:extLst>
                <a:ext uri="{FF2B5EF4-FFF2-40B4-BE49-F238E27FC236}">
                  <a16:creationId xmlns:a16="http://schemas.microsoft.com/office/drawing/2014/main" id="{F090A11D-10C0-446D-9B09-5F8D5FFFCCCA}"/>
                </a:ext>
              </a:extLst>
            </p:cNvPr>
            <p:cNvPicPr>
              <a:picLocks noChangeAspect="1"/>
            </p:cNvPicPr>
            <p:nvPr/>
          </p:nvPicPr>
          <p:blipFill rotWithShape="1">
            <a:blip r:embed="rId3"/>
            <a:srcRect t="7072"/>
            <a:stretch/>
          </p:blipFill>
          <p:spPr>
            <a:xfrm>
              <a:off x="5857874" y="1405618"/>
              <a:ext cx="6245491" cy="2321524"/>
            </a:xfrm>
            <a:prstGeom prst="rect">
              <a:avLst/>
            </a:prstGeom>
          </p:spPr>
        </p:pic>
        <p:sp>
          <p:nvSpPr>
            <p:cNvPr id="9" name="TextBox 8">
              <a:extLst>
                <a:ext uri="{FF2B5EF4-FFF2-40B4-BE49-F238E27FC236}">
                  <a16:creationId xmlns:a16="http://schemas.microsoft.com/office/drawing/2014/main" id="{4D576566-3386-42E2-8FFB-211302025424}"/>
                </a:ext>
              </a:extLst>
            </p:cNvPr>
            <p:cNvSpPr txBox="1"/>
            <p:nvPr/>
          </p:nvSpPr>
          <p:spPr>
            <a:xfrm>
              <a:off x="609600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Social Progress Index</a:t>
              </a:r>
            </a:p>
          </p:txBody>
        </p:sp>
      </p:grpSp>
      <p:grpSp>
        <p:nvGrpSpPr>
          <p:cNvPr id="13" name="Group 12">
            <a:extLst>
              <a:ext uri="{FF2B5EF4-FFF2-40B4-BE49-F238E27FC236}">
                <a16:creationId xmlns:a16="http://schemas.microsoft.com/office/drawing/2014/main" id="{E5FDFCF9-9AE7-497C-B6F3-7E6D22BD7C4A}"/>
              </a:ext>
            </a:extLst>
          </p:cNvPr>
          <p:cNvGrpSpPr/>
          <p:nvPr/>
        </p:nvGrpSpPr>
        <p:grpSpPr>
          <a:xfrm>
            <a:off x="5549090" y="3843931"/>
            <a:ext cx="6245352" cy="2605934"/>
            <a:chOff x="5858013" y="3843931"/>
            <a:chExt cx="6245352" cy="2605934"/>
          </a:xfrm>
        </p:grpSpPr>
        <p:pic>
          <p:nvPicPr>
            <p:cNvPr id="11" name="Picture 10">
              <a:extLst>
                <a:ext uri="{FF2B5EF4-FFF2-40B4-BE49-F238E27FC236}">
                  <a16:creationId xmlns:a16="http://schemas.microsoft.com/office/drawing/2014/main" id="{7BA90928-B9CD-4BD8-87C5-B5E70165B6A6}"/>
                </a:ext>
              </a:extLst>
            </p:cNvPr>
            <p:cNvPicPr>
              <a:picLocks noChangeAspect="1"/>
            </p:cNvPicPr>
            <p:nvPr/>
          </p:nvPicPr>
          <p:blipFill rotWithShape="1">
            <a:blip r:embed="rId4"/>
            <a:srcRect t="7812"/>
            <a:stretch/>
          </p:blipFill>
          <p:spPr>
            <a:xfrm>
              <a:off x="5858013" y="4146884"/>
              <a:ext cx="6245352" cy="2302981"/>
            </a:xfrm>
            <a:prstGeom prst="rect">
              <a:avLst/>
            </a:prstGeom>
          </p:spPr>
        </p:pic>
        <p:sp>
          <p:nvSpPr>
            <p:cNvPr id="12" name="TextBox 11">
              <a:extLst>
                <a:ext uri="{FF2B5EF4-FFF2-40B4-BE49-F238E27FC236}">
                  <a16:creationId xmlns:a16="http://schemas.microsoft.com/office/drawing/2014/main" id="{D9BACB22-97C7-4CF7-89B2-3324845ED807}"/>
                </a:ext>
              </a:extLst>
            </p:cNvPr>
            <p:cNvSpPr txBox="1"/>
            <p:nvPr/>
          </p:nvSpPr>
          <p:spPr>
            <a:xfrm>
              <a:off x="6096000" y="3843931"/>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GDP, Log Transform</a:t>
              </a:r>
            </a:p>
          </p:txBody>
        </p:sp>
      </p:gr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17" name="Group 16">
            <a:extLst>
              <a:ext uri="{FF2B5EF4-FFF2-40B4-BE49-F238E27FC236}">
                <a16:creationId xmlns:a16="http://schemas.microsoft.com/office/drawing/2014/main" id="{363231BC-211E-4453-8033-202DED94FEF9}"/>
              </a:ext>
            </a:extLst>
          </p:cNvPr>
          <p:cNvGrpSpPr/>
          <p:nvPr/>
        </p:nvGrpSpPr>
        <p:grpSpPr>
          <a:xfrm>
            <a:off x="3276162" y="1134940"/>
            <a:ext cx="6245352" cy="2605209"/>
            <a:chOff x="243130" y="1134940"/>
            <a:chExt cx="6245352" cy="2605209"/>
          </a:xfrm>
        </p:grpSpPr>
        <p:pic>
          <p:nvPicPr>
            <p:cNvPr id="5" name="Picture 4">
              <a:extLst>
                <a:ext uri="{FF2B5EF4-FFF2-40B4-BE49-F238E27FC236}">
                  <a16:creationId xmlns:a16="http://schemas.microsoft.com/office/drawing/2014/main" id="{4EDF08D0-AA50-479A-984A-FC78597D5193}"/>
                </a:ext>
              </a:extLst>
            </p:cNvPr>
            <p:cNvPicPr>
              <a:picLocks noChangeAspect="1"/>
            </p:cNvPicPr>
            <p:nvPr/>
          </p:nvPicPr>
          <p:blipFill rotWithShape="1">
            <a:blip r:embed="rId2"/>
            <a:srcRect t="8063"/>
            <a:stretch/>
          </p:blipFill>
          <p:spPr>
            <a:xfrm>
              <a:off x="243130" y="1443441"/>
              <a:ext cx="6245352" cy="2296708"/>
            </a:xfrm>
            <a:prstGeom prst="rect">
              <a:avLst/>
            </a:prstGeom>
          </p:spPr>
        </p:pic>
        <p:sp>
          <p:nvSpPr>
            <p:cNvPr id="14" name="TextBox 13">
              <a:extLst>
                <a:ext uri="{FF2B5EF4-FFF2-40B4-BE49-F238E27FC236}">
                  <a16:creationId xmlns:a16="http://schemas.microsoft.com/office/drawing/2014/main" id="{A063AEE3-55CD-4B2B-BBB0-C8B22D1A542F}"/>
                </a:ext>
              </a:extLst>
            </p:cNvPr>
            <p:cNvSpPr txBox="1"/>
            <p:nvPr/>
          </p:nvSpPr>
          <p:spPr>
            <a:xfrm>
              <a:off x="462388"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Happiness Score</a:t>
              </a:r>
            </a:p>
          </p:txBody>
        </p:sp>
      </p:grpSp>
      <p:grpSp>
        <p:nvGrpSpPr>
          <p:cNvPr id="18" name="Group 17">
            <a:extLst>
              <a:ext uri="{FF2B5EF4-FFF2-40B4-BE49-F238E27FC236}">
                <a16:creationId xmlns:a16="http://schemas.microsoft.com/office/drawing/2014/main" id="{6C027BE2-D793-4077-8A63-497D43167DBB}"/>
              </a:ext>
            </a:extLst>
          </p:cNvPr>
          <p:cNvGrpSpPr/>
          <p:nvPr/>
        </p:nvGrpSpPr>
        <p:grpSpPr>
          <a:xfrm>
            <a:off x="3257708" y="4149923"/>
            <a:ext cx="6245352" cy="2572428"/>
            <a:chOff x="224676" y="4149923"/>
            <a:chExt cx="6245352" cy="2572428"/>
          </a:xfrm>
        </p:grpSpPr>
        <p:pic>
          <p:nvPicPr>
            <p:cNvPr id="15" name="Picture 14">
              <a:extLst>
                <a:ext uri="{FF2B5EF4-FFF2-40B4-BE49-F238E27FC236}">
                  <a16:creationId xmlns:a16="http://schemas.microsoft.com/office/drawing/2014/main" id="{53ECC833-6B35-4BC9-AA4A-B40886C96F78}"/>
                </a:ext>
              </a:extLst>
            </p:cNvPr>
            <p:cNvPicPr>
              <a:picLocks noChangeAspect="1"/>
            </p:cNvPicPr>
            <p:nvPr/>
          </p:nvPicPr>
          <p:blipFill rotWithShape="1">
            <a:blip r:embed="rId3"/>
            <a:srcRect t="7058"/>
            <a:stretch/>
          </p:blipFill>
          <p:spPr>
            <a:xfrm>
              <a:off x="224676" y="4400550"/>
              <a:ext cx="6245352" cy="2321801"/>
            </a:xfrm>
            <a:prstGeom prst="rect">
              <a:avLst/>
            </a:prstGeom>
          </p:spPr>
        </p:pic>
        <p:sp>
          <p:nvSpPr>
            <p:cNvPr id="16" name="TextBox 15">
              <a:extLst>
                <a:ext uri="{FF2B5EF4-FFF2-40B4-BE49-F238E27FC236}">
                  <a16:creationId xmlns:a16="http://schemas.microsoft.com/office/drawing/2014/main" id="{3E551C0F-B510-4A6F-95D6-550BEC994CBE}"/>
                </a:ext>
              </a:extLst>
            </p:cNvPr>
            <p:cNvSpPr txBox="1"/>
            <p:nvPr/>
          </p:nvSpPr>
          <p:spPr>
            <a:xfrm>
              <a:off x="462388" y="414992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Gender Equality Index</a:t>
              </a:r>
            </a:p>
          </p:txBody>
        </p:sp>
      </p:grpSp>
    </p:spTree>
    <p:extLst>
      <p:ext uri="{BB962C8B-B14F-4D97-AF65-F5344CB8AC3E}">
        <p14:creationId xmlns:p14="http://schemas.microsoft.com/office/powerpoint/2010/main" val="34348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4" name="Group 3">
            <a:extLst>
              <a:ext uri="{FF2B5EF4-FFF2-40B4-BE49-F238E27FC236}">
                <a16:creationId xmlns:a16="http://schemas.microsoft.com/office/drawing/2014/main" id="{7153D850-3280-49DD-A061-8339F35AC698}"/>
              </a:ext>
            </a:extLst>
          </p:cNvPr>
          <p:cNvGrpSpPr/>
          <p:nvPr/>
        </p:nvGrpSpPr>
        <p:grpSpPr>
          <a:xfrm>
            <a:off x="2876112" y="1167598"/>
            <a:ext cx="6245352" cy="2623304"/>
            <a:chOff x="3255750" y="1134940"/>
            <a:chExt cx="6245352" cy="2623304"/>
          </a:xfrm>
        </p:grpSpPr>
        <p:pic>
          <p:nvPicPr>
            <p:cNvPr id="3" name="Picture 2">
              <a:extLst>
                <a:ext uri="{FF2B5EF4-FFF2-40B4-BE49-F238E27FC236}">
                  <a16:creationId xmlns:a16="http://schemas.microsoft.com/office/drawing/2014/main" id="{22BE05A1-CABF-4956-8852-BFADEE14FC54}"/>
                </a:ext>
              </a:extLst>
            </p:cNvPr>
            <p:cNvPicPr>
              <a:picLocks noChangeAspect="1"/>
            </p:cNvPicPr>
            <p:nvPr/>
          </p:nvPicPr>
          <p:blipFill rotWithShape="1">
            <a:blip r:embed="rId2"/>
            <a:srcRect t="7310"/>
            <a:stretch/>
          </p:blipFill>
          <p:spPr>
            <a:xfrm>
              <a:off x="3255750" y="1442717"/>
              <a:ext cx="6245352" cy="2315527"/>
            </a:xfrm>
            <a:prstGeom prst="rect">
              <a:avLst/>
            </a:prstGeom>
          </p:spPr>
        </p:pic>
        <p:sp>
          <p:nvSpPr>
            <p:cNvPr id="10" name="TextBox 9">
              <a:extLst>
                <a:ext uri="{FF2B5EF4-FFF2-40B4-BE49-F238E27FC236}">
                  <a16:creationId xmlns:a16="http://schemas.microsoft.com/office/drawing/2014/main" id="{689B02C0-F774-44F9-8522-0F2E03EE8F09}"/>
                </a:ext>
              </a:extLst>
            </p:cNvPr>
            <p:cNvSpPr txBox="1"/>
            <p:nvPr/>
          </p:nvSpPr>
          <p:spPr>
            <a:xfrm>
              <a:off x="349542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Infant Mortality Rate</a:t>
              </a:r>
            </a:p>
          </p:txBody>
        </p:sp>
      </p:grpSp>
      <p:grpSp>
        <p:nvGrpSpPr>
          <p:cNvPr id="7" name="Group 6">
            <a:extLst>
              <a:ext uri="{FF2B5EF4-FFF2-40B4-BE49-F238E27FC236}">
                <a16:creationId xmlns:a16="http://schemas.microsoft.com/office/drawing/2014/main" id="{9DE8C64D-5F2C-4005-AE53-EF656E7360DC}"/>
              </a:ext>
            </a:extLst>
          </p:cNvPr>
          <p:cNvGrpSpPr/>
          <p:nvPr/>
        </p:nvGrpSpPr>
        <p:grpSpPr>
          <a:xfrm>
            <a:off x="2876112" y="4007047"/>
            <a:ext cx="6245352" cy="2635852"/>
            <a:chOff x="2876112" y="4007047"/>
            <a:chExt cx="6245352" cy="2635852"/>
          </a:xfrm>
        </p:grpSpPr>
        <p:pic>
          <p:nvPicPr>
            <p:cNvPr id="6" name="Picture 5">
              <a:extLst>
                <a:ext uri="{FF2B5EF4-FFF2-40B4-BE49-F238E27FC236}">
                  <a16:creationId xmlns:a16="http://schemas.microsoft.com/office/drawing/2014/main" id="{D9DD61CA-423E-4BEC-9C84-8FD420A1433E}"/>
                </a:ext>
              </a:extLst>
            </p:cNvPr>
            <p:cNvPicPr>
              <a:picLocks noChangeAspect="1"/>
            </p:cNvPicPr>
            <p:nvPr/>
          </p:nvPicPr>
          <p:blipFill rotWithShape="1">
            <a:blip r:embed="rId3"/>
            <a:srcRect t="6807"/>
            <a:stretch/>
          </p:blipFill>
          <p:spPr>
            <a:xfrm>
              <a:off x="2876112" y="4314824"/>
              <a:ext cx="6245352" cy="2328075"/>
            </a:xfrm>
            <a:prstGeom prst="rect">
              <a:avLst/>
            </a:prstGeom>
          </p:spPr>
        </p:pic>
        <p:sp>
          <p:nvSpPr>
            <p:cNvPr id="13" name="TextBox 12">
              <a:extLst>
                <a:ext uri="{FF2B5EF4-FFF2-40B4-BE49-F238E27FC236}">
                  <a16:creationId xmlns:a16="http://schemas.microsoft.com/office/drawing/2014/main" id="{5B918B80-EA48-499B-9FB3-7D964F132DBA}"/>
                </a:ext>
              </a:extLst>
            </p:cNvPr>
            <p:cNvSpPr txBox="1"/>
            <p:nvPr/>
          </p:nvSpPr>
          <p:spPr>
            <a:xfrm>
              <a:off x="3047746" y="4007047"/>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Total Life Expectancy…</a:t>
              </a:r>
            </a:p>
          </p:txBody>
        </p:sp>
      </p:grpSp>
    </p:spTree>
    <p:extLst>
      <p:ext uri="{BB962C8B-B14F-4D97-AF65-F5344CB8AC3E}">
        <p14:creationId xmlns:p14="http://schemas.microsoft.com/office/powerpoint/2010/main" val="36073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pic>
        <p:nvPicPr>
          <p:cNvPr id="4" name="Content Placeholder 3">
            <a:extLst>
              <a:ext uri="{FF2B5EF4-FFF2-40B4-BE49-F238E27FC236}">
                <a16:creationId xmlns:a16="http://schemas.microsoft.com/office/drawing/2014/main" id="{A1DF3603-49F4-4E26-A812-7E7685A12B27}"/>
              </a:ext>
            </a:extLst>
          </p:cNvPr>
          <p:cNvPicPr>
            <a:picLocks noGrp="1" noChangeAspect="1"/>
          </p:cNvPicPr>
          <p:nvPr>
            <p:ph idx="1"/>
          </p:nvPr>
        </p:nvPicPr>
        <p:blipFill rotWithShape="1">
          <a:blip r:embed="rId2"/>
          <a:srcRect t="4814"/>
          <a:stretch/>
        </p:blipFill>
        <p:spPr>
          <a:xfrm>
            <a:off x="4803513" y="1213805"/>
            <a:ext cx="7137174" cy="5434877"/>
          </a:xfrm>
          <a:prstGeom prst="rect">
            <a:avLst/>
          </a:prstGeom>
        </p:spPr>
      </p:pic>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3939540"/>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dirty="0"/>
              <a:t>Lower triangle shows scatterplots, upper triangle gives Pearson correlations</a:t>
            </a:r>
          </a:p>
          <a:p>
            <a:pPr marL="742950" lvl="1" indent="-285750">
              <a:buSzPct val="80000"/>
              <a:buFont typeface="Courier New" panose="02070309020205020404" pitchFamily="49" charset="0"/>
              <a:buChar char="o"/>
            </a:pPr>
            <a:r>
              <a:rPr lang="en-US" dirty="0"/>
              <a:t>Density plots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r>
              <a:rPr lang="en-US" sz="1600" dirty="0">
                <a:solidFill>
                  <a:srgbClr val="545454"/>
                </a:solidFill>
              </a:rPr>
              <a:t> </a:t>
            </a:r>
            <a:r>
              <a:rPr lang="en-US" sz="1600" dirty="0"/>
              <a:t>(clear correlation)</a:t>
            </a:r>
            <a:endParaRPr lang="en-US" sz="1600" dirty="0">
              <a:solidFill>
                <a:srgbClr val="545454"/>
              </a:solidFill>
              <a:latin typeface="Lucida Console" panose="020B0609040504020204" pitchFamily="49" charset="0"/>
            </a:endParaRP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gendereq</a:t>
            </a:r>
            <a:r>
              <a:rPr lang="en-US" dirty="0">
                <a:solidFill>
                  <a:srgbClr val="545454"/>
                </a:solidFill>
              </a:rPr>
              <a:t> </a:t>
            </a:r>
            <a:r>
              <a:rPr lang="en-US" sz="1600" dirty="0"/>
              <a:t>(no clear association)</a:t>
            </a:r>
          </a:p>
          <a:p>
            <a:pPr marL="742950" lvl="1" indent="-285750">
              <a:buSzPct val="8000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3DE09AFC-FEC2-44E6-80E7-39927F1ACCFD}"/>
              </a:ext>
            </a:extLst>
          </p:cNvPr>
          <p:cNvSpPr/>
          <p:nvPr/>
        </p:nvSpPr>
        <p:spPr>
          <a:xfrm>
            <a:off x="5108048" y="2022923"/>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B49001-B395-4C98-8F7B-9D40FD97B8B7}"/>
              </a:ext>
            </a:extLst>
          </p:cNvPr>
          <p:cNvSpPr/>
          <p:nvPr/>
        </p:nvSpPr>
        <p:spPr>
          <a:xfrm>
            <a:off x="6739688" y="3939335"/>
            <a:ext cx="793337" cy="62502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577355-8243-447D-90BC-C8B69CF14A70}"/>
              </a:ext>
            </a:extLst>
          </p:cNvPr>
          <p:cNvSpPr txBox="1"/>
          <p:nvPr/>
        </p:nvSpPr>
        <p:spPr>
          <a:xfrm>
            <a:off x="4957944" y="783039"/>
            <a:ext cx="4797908" cy="338554"/>
          </a:xfrm>
          <a:prstGeom prst="rect">
            <a:avLst/>
          </a:prstGeom>
          <a:noFill/>
        </p:spPr>
        <p:txBody>
          <a:bodyPr wrap="square" rtlCol="0">
            <a:spAutoFit/>
          </a:bodyPr>
          <a:lstStyle/>
          <a:p>
            <a:r>
              <a:rPr lang="en-US" sz="1600" b="1" dirty="0">
                <a:solidFill>
                  <a:srgbClr val="545454"/>
                </a:solidFill>
                <a:latin typeface="Calibri" panose="020F0502020204030204" pitchFamily="34" charset="0"/>
                <a:cs typeface="Calibri" panose="020F0502020204030204" pitchFamily="34" charset="0"/>
              </a:rPr>
              <a:t>Correlation Matrix, Continuous Variables</a:t>
            </a:r>
          </a:p>
        </p:txBody>
      </p:sp>
    </p:spTree>
    <p:extLst>
      <p:ext uri="{BB962C8B-B14F-4D97-AF65-F5344CB8AC3E}">
        <p14:creationId xmlns:p14="http://schemas.microsoft.com/office/powerpoint/2010/main" val="4275052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283</TotalTime>
  <Words>1249</Words>
  <Application>Microsoft Office PowerPoint</Application>
  <PresentationFormat>Widescreen</PresentationFormat>
  <Paragraphs>162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CMU Classical Serif</vt:lpstr>
      <vt:lpstr>CMU Serif</vt:lpstr>
      <vt:lpstr>Courier New</vt:lpstr>
      <vt:lpstr>Lucida Console</vt:lpstr>
      <vt:lpstr>Metropolitan</vt:lpstr>
      <vt:lpstr>Comparing World Quality of Life Measures:  Nonparametric vs. Parametric Approaches</vt:lpstr>
      <vt:lpstr>BACKGROUND</vt:lpstr>
      <vt:lpstr>OBJECTIVE</vt:lpstr>
      <vt:lpstr>METHODS</vt:lpstr>
      <vt:lpstr>THE DATA</vt:lpstr>
      <vt:lpstr>UNIVARIATE ANALYSES</vt:lpstr>
      <vt:lpstr>UNIVARIATE ANALYSES</vt:lpstr>
      <vt:lpstr>UNIVARIATE ANALYSES</vt:lpstr>
      <vt:lpstr>CORRELATION MATRIX</vt:lpstr>
      <vt:lpstr>ANALYSES PERFORMED</vt:lpstr>
      <vt:lpstr>SELECTED RESULTS: ANALYSIS 4</vt:lpstr>
      <vt:lpstr>ANALYSIS 4</vt:lpstr>
      <vt:lpstr>SELECTED RESULTS: ANALYSIS 5</vt:lpstr>
      <vt:lpstr>SELECTED RESULTS: ANALYSIS 5</vt:lpstr>
      <vt:lpstr>DISCUSSION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44</cp:revision>
  <dcterms:created xsi:type="dcterms:W3CDTF">2018-12-10T02:03:28Z</dcterms:created>
  <dcterms:modified xsi:type="dcterms:W3CDTF">2018-12-12T22:56:05Z</dcterms:modified>
</cp:coreProperties>
</file>