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72" r:id="rId7"/>
    <p:sldId id="273" r:id="rId8"/>
    <p:sldId id="274" r:id="rId9"/>
    <p:sldId id="267" r:id="rId10"/>
    <p:sldId id="268" r:id="rId11"/>
    <p:sldId id="277" r:id="rId12"/>
    <p:sldId id="282" r:id="rId13"/>
    <p:sldId id="276" r:id="rId14"/>
    <p:sldId id="275" r:id="rId15"/>
    <p:sldId id="265" r:id="rId16"/>
    <p:sldId id="270" r:id="rId17"/>
    <p:sldId id="271" r:id="rId18"/>
    <p:sldId id="283" r:id="rId19"/>
    <p:sldId id="284" r:id="rId20"/>
    <p:sldId id="278" r:id="rId21"/>
    <p:sldId id="279" r:id="rId22"/>
    <p:sldId id="264" r:id="rId23"/>
    <p:sldId id="280" r:id="rId24"/>
    <p:sldId id="281" r:id="rId25"/>
    <p:sldId id="262" r:id="rId26"/>
    <p:sldId id="26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536" userDrawn="1">
          <p15:clr>
            <a:srgbClr val="A4A3A4"/>
          </p15:clr>
        </p15:guide>
        <p15:guide id="3" orient="horz" pos="42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5454"/>
    <a:srgbClr val="404040"/>
    <a:srgbClr val="E0B0F6"/>
    <a:srgbClr val="E0B0D8"/>
    <a:srgbClr val="FAC9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77" y="64"/>
      </p:cViewPr>
      <p:guideLst>
        <p:guide pos="7536"/>
        <p:guide orient="horz" pos="420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169DE-67F4-4753-9B1C-F1A309C78068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DFAE6-A768-4BB7-B8BD-1839A8959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23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647BC4-379F-449B-8ACB-1D0356C51E22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24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66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668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 marL="685800" indent="-228600">
              <a:buSzPct val="80000"/>
              <a:buFont typeface="Courier New" panose="02070309020205020404" pitchFamily="49" charset="0"/>
              <a:buChar char="o"/>
              <a:defRPr/>
            </a:lvl2pPr>
            <a:lvl3pPr marL="1143000" indent="-228600">
              <a:defRPr/>
            </a:lvl3pPr>
            <a:lvl4pPr marL="1600200" indent="-228600">
              <a:buSzPct val="80000"/>
              <a:buFont typeface="Courier New" panose="02070309020205020404" pitchFamily="49" charset="0"/>
              <a:buChar char="o"/>
              <a:defRPr/>
            </a:lvl4pPr>
            <a:lvl5pPr marL="2057400" indent="-228600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16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29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8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79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92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50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01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647BC4-379F-449B-8ACB-1D0356C51E22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6243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5903" y="411265"/>
            <a:ext cx="11213722" cy="877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6285" y="1358791"/>
            <a:ext cx="11213722" cy="49114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5903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CF647BC4-379F-449B-8ACB-1D0356C51E22}" type="datetimeFigureOut">
              <a:rPr lang="en-US" smtClean="0"/>
              <a:pPr/>
              <a:t>12/16/2018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5903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545" y="6412447"/>
            <a:ext cx="2926080" cy="34153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1400" b="0">
                <a:ln>
                  <a:noFill/>
                </a:ln>
                <a:solidFill>
                  <a:schemeClr val="tx1">
                    <a:alpha val="25000"/>
                  </a:schemeClr>
                </a:solidFill>
                <a:latin typeface="+mj-lt"/>
              </a:defRPr>
            </a:lvl1pPr>
          </a:lstStyle>
          <a:p>
            <a:fld id="{8875EEAF-38D1-4135-8E4B-7E62049039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57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b="1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85000"/>
        </a:lnSpc>
        <a:spcBef>
          <a:spcPts val="13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•"/>
        <a:defRPr sz="2000" i="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kmprioliPROF/MAT_8452_Final_Project" TargetMode="Externa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4837B-3081-4E21-BB9F-630FBEE11C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000" b="1" dirty="0"/>
              <a:t>Comparing World Quality of Life Measures:  Nonparametric vs. Parametric Approaches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B8C051-DA66-4AC8-8F48-F72FF1BE2E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dirty="0"/>
              <a:t>Katherine M. Prioli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dirty="0"/>
              <a:t>MAT 8452 Final Project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dirty="0"/>
              <a:t>December 17, 2018</a:t>
            </a:r>
          </a:p>
        </p:txBody>
      </p:sp>
    </p:spTree>
    <p:extLst>
      <p:ext uri="{BB962C8B-B14F-4D97-AF65-F5344CB8AC3E}">
        <p14:creationId xmlns:p14="http://schemas.microsoft.com/office/powerpoint/2010/main" val="1898014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83051-138B-4DB9-9ABB-C3BBE7930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ANALYSES PERFORMED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075988C-CA5D-4C1C-A400-095EA418AA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368312"/>
              </p:ext>
            </p:extLst>
          </p:nvPr>
        </p:nvGraphicFramePr>
        <p:xfrm>
          <a:off x="476250" y="1358900"/>
          <a:ext cx="11214105" cy="518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752">
                  <a:extLst>
                    <a:ext uri="{9D8B030D-6E8A-4147-A177-3AD203B41FA5}">
                      <a16:colId xmlns:a16="http://schemas.microsoft.com/office/drawing/2014/main" val="1459026659"/>
                    </a:ext>
                  </a:extLst>
                </a:gridCol>
                <a:gridCol w="1440382">
                  <a:extLst>
                    <a:ext uri="{9D8B030D-6E8A-4147-A177-3AD203B41FA5}">
                      <a16:colId xmlns:a16="http://schemas.microsoft.com/office/drawing/2014/main" val="2510600754"/>
                    </a:ext>
                  </a:extLst>
                </a:gridCol>
                <a:gridCol w="2581360">
                  <a:extLst>
                    <a:ext uri="{9D8B030D-6E8A-4147-A177-3AD203B41FA5}">
                      <a16:colId xmlns:a16="http://schemas.microsoft.com/office/drawing/2014/main" val="85376525"/>
                    </a:ext>
                  </a:extLst>
                </a:gridCol>
                <a:gridCol w="2233401">
                  <a:extLst>
                    <a:ext uri="{9D8B030D-6E8A-4147-A177-3AD203B41FA5}">
                      <a16:colId xmlns:a16="http://schemas.microsoft.com/office/drawing/2014/main" val="3039715562"/>
                    </a:ext>
                  </a:extLst>
                </a:gridCol>
                <a:gridCol w="2058105">
                  <a:extLst>
                    <a:ext uri="{9D8B030D-6E8A-4147-A177-3AD203B41FA5}">
                      <a16:colId xmlns:a16="http://schemas.microsoft.com/office/drawing/2014/main" val="3694282208"/>
                    </a:ext>
                  </a:extLst>
                </a:gridCol>
                <a:gridCol w="2058105">
                  <a:extLst>
                    <a:ext uri="{9D8B030D-6E8A-4147-A177-3AD203B41FA5}">
                      <a16:colId xmlns:a16="http://schemas.microsoft.com/office/drawing/2014/main" val="3977966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VARIABLE(S)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1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H</a:t>
                      </a:r>
                      <a:r>
                        <a:rPr lang="en-US" sz="1400" b="1" i="1" baseline="-250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1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H</a:t>
                      </a:r>
                      <a:r>
                        <a:rPr lang="en-US" sz="1400" b="1" i="1" baseline="-250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NONPARAMETRIC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PARAMETRIC 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953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545454"/>
                          </a:solidFill>
                          <a:latin typeface="Lucida Console" panose="020B0609040504020204" pitchFamily="49" charset="0"/>
                        </a:rPr>
                        <a:t>HDIindex</a:t>
                      </a:r>
                      <a:endParaRPr lang="en-US" sz="1200" dirty="0">
                        <a:solidFill>
                          <a:srgbClr val="545454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Nonparametric 95% confidence interval (CI) for the population mean (no formal hypotheses tested)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Parametric 95% CI for the population 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Bootstrapping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One-Sample </a:t>
                      </a:r>
                      <a:r>
                        <a:rPr lang="en-US" sz="1400" i="1" dirty="0"/>
                        <a:t>t</a:t>
                      </a:r>
                      <a:r>
                        <a:rPr lang="en-US" sz="1400" dirty="0"/>
                        <a:t>-test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663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545454"/>
                          </a:solidFill>
                          <a:latin typeface="Lucida Console" panose="020B0609040504020204" pitchFamily="49" charset="0"/>
                        </a:rPr>
                        <a:t>HDIindex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en-US" sz="1200" dirty="0">
                          <a:solidFill>
                            <a:srgbClr val="545454"/>
                          </a:solidFill>
                          <a:latin typeface="Lucida Console" panose="020B0609040504020204" pitchFamily="49" charset="0"/>
                        </a:rPr>
                        <a:t>SPI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Human development and social progress are not associated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Human development and social progress are correlated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Kendall’s Tau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Pearson’s Correlation 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545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545454"/>
                          </a:solidFill>
                          <a:latin typeface="Lucida Console" panose="020B0609040504020204" pitchFamily="49" charset="0"/>
                        </a:rPr>
                        <a:t>logGDP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en-US" sz="1200" dirty="0" err="1">
                          <a:solidFill>
                            <a:srgbClr val="545454"/>
                          </a:solidFill>
                          <a:latin typeface="Lucida Console" panose="020B0609040504020204" pitchFamily="49" charset="0"/>
                        </a:rPr>
                        <a:t>gendereq</a:t>
                      </a:r>
                      <a:endParaRPr lang="en-US" sz="1200" dirty="0">
                        <a:solidFill>
                          <a:srgbClr val="545454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There is no relationship between log(GDP) and gender equality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There is a relationship between log(GDP) and gender equality index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Hoeffding’s</a:t>
                      </a:r>
                      <a:r>
                        <a:rPr lang="en-US" sz="1400" dirty="0"/>
                        <a:t>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Pearson’s Correlation 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345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545454"/>
                          </a:solidFill>
                          <a:latin typeface="Lucida Console" panose="020B0609040504020204" pitchFamily="49" charset="0"/>
                        </a:rPr>
                        <a:t>happiness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Happiness is normally distributed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Happiness is not normally distributed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Lilliefors Test for Normality (a type of one-sample Kolmogorov-Smirnov test)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Shapiro-Wilk 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929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545454"/>
                          </a:solidFill>
                          <a:latin typeface="Lucida Console" panose="020B0609040504020204" pitchFamily="49" charset="0"/>
                        </a:rPr>
                        <a:t>HDI_cat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, log(</a:t>
                      </a:r>
                      <a:r>
                        <a:rPr lang="en-US" sz="1200" dirty="0" err="1">
                          <a:solidFill>
                            <a:srgbClr val="545454"/>
                          </a:solidFill>
                          <a:latin typeface="Lucida Console" panose="020B0609040504020204" pitchFamily="49" charset="0"/>
                        </a:rPr>
                        <a:t>infantmort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en-US" sz="1400" dirty="0">
                        <a:solidFill>
                          <a:srgbClr val="545454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Log infant mortality rate is the same across human development categories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Log infant mortality rate differs by human development category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Permutation F-Test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ANOVA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183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545454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HDI_cat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45454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happiness</a:t>
                      </a:r>
                      <a:endParaRPr lang="en-US" sz="1400" dirty="0">
                        <a:solidFill>
                          <a:srgbClr val="545454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There is no difference in scale for happiness score across Medium and High HDI categories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Happiness score differs in scale across Medium and High HDI categories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Wilcoxon Rank-Sum Test (check assumptions), Ansari-Bradley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Two-Sample </a:t>
                      </a:r>
                      <a:r>
                        <a:rPr lang="en-US" sz="1400" i="1" dirty="0"/>
                        <a:t>t</a:t>
                      </a:r>
                      <a:r>
                        <a:rPr lang="en-US" sz="1400" dirty="0"/>
                        <a:t>-Test (check assumptions), </a:t>
                      </a:r>
                      <a:r>
                        <a:rPr lang="en-US" sz="1400" dirty="0" err="1"/>
                        <a:t>Levene’s</a:t>
                      </a:r>
                      <a:r>
                        <a:rPr lang="en-US" sz="1400" dirty="0"/>
                        <a:t> Test for Homogeneity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05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7817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75C1D-A60F-47D9-82DB-79EDD0A16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1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C50387-F220-4361-AD1C-FE49784D7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Generating a 95% CI for the population mean via bootstrapping (nonparametric) and one-sample t-test (parametric)</a:t>
            </a:r>
          </a:p>
          <a:p>
            <a:r>
              <a:rPr lang="en-US" sz="2400" dirty="0"/>
              <a:t>Bootstrapping code (</a:t>
            </a:r>
            <a:r>
              <a:rPr lang="en-US" sz="2400" i="1" dirty="0"/>
              <a:t>t</a:t>
            </a:r>
            <a:r>
              <a:rPr lang="en-US" sz="2400" dirty="0"/>
              <a:t>-test CI found by specifying </a:t>
            </a:r>
            <a:r>
              <a:rPr lang="en-US" sz="2000" dirty="0" err="1">
                <a:solidFill>
                  <a:srgbClr val="545454"/>
                </a:solidFill>
                <a:latin typeface="Lucida Console" panose="020B0609040504020204" pitchFamily="49" charset="0"/>
              </a:rPr>
              <a:t>conf.level</a:t>
            </a:r>
            <a:r>
              <a:rPr lang="en-US" sz="2000" dirty="0">
                <a:solidFill>
                  <a:srgbClr val="545454"/>
                </a:solidFill>
                <a:latin typeface="Lucida Console" panose="020B0609040504020204" pitchFamily="49" charset="0"/>
              </a:rPr>
              <a:t> = 0.95</a:t>
            </a:r>
            <a:r>
              <a:rPr lang="en-US" sz="2400" dirty="0"/>
              <a:t> in  </a:t>
            </a:r>
            <a:r>
              <a:rPr lang="en-US" sz="2000" dirty="0" err="1">
                <a:solidFill>
                  <a:srgbClr val="545454"/>
                </a:solidFill>
                <a:latin typeface="Lucida Console" panose="020B0609040504020204" pitchFamily="49" charset="0"/>
              </a:rPr>
              <a:t>t.test</a:t>
            </a:r>
            <a:r>
              <a:rPr lang="en-US" sz="2000" dirty="0">
                <a:solidFill>
                  <a:srgbClr val="545454"/>
                </a:solidFill>
                <a:latin typeface="Lucida Console" panose="020B0609040504020204" pitchFamily="49" charset="0"/>
              </a:rPr>
              <a:t>()</a:t>
            </a:r>
            <a:r>
              <a:rPr lang="en-US" sz="2400" dirty="0"/>
              <a:t>):</a:t>
            </a:r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8AEC9F-2322-44D6-BB54-A567E4AA8A51}"/>
              </a:ext>
            </a:extLst>
          </p:cNvPr>
          <p:cNvSpPr txBox="1"/>
          <p:nvPr/>
        </p:nvSpPr>
        <p:spPr>
          <a:xfrm>
            <a:off x="1131359" y="2661083"/>
            <a:ext cx="6402328" cy="3785652"/>
          </a:xfrm>
          <a:prstGeom prst="rect">
            <a:avLst/>
          </a:prstGeom>
          <a:solidFill>
            <a:srgbClr val="40404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n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&lt;-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length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alldata</a:t>
            </a:r>
            <a:r>
              <a:rPr lang="en-US" sz="12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HDIindex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nBS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&lt;-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1000</a:t>
            </a:r>
          </a:p>
          <a:p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set.seed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19811221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</a:t>
            </a:r>
          </a:p>
          <a:p>
            <a:endParaRPr lang="en-US" sz="12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BSout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&lt;-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tibble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BSmean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 =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numeric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())</a:t>
            </a:r>
          </a:p>
          <a:p>
            <a:endParaRPr lang="en-US" sz="12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srgbClr val="E0B0F6"/>
                </a:solidFill>
                <a:latin typeface="Lucida Console" panose="020B0609040504020204" pitchFamily="49" charset="0"/>
              </a:rPr>
              <a:t>for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bs </a:t>
            </a:r>
            <a:r>
              <a:rPr lang="en-US" sz="1200" dirty="0">
                <a:solidFill>
                  <a:srgbClr val="E0B0F6"/>
                </a:solidFill>
                <a:latin typeface="Lucida Console" panose="020B0609040504020204" pitchFamily="49" charset="0"/>
              </a:rPr>
              <a:t>in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1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: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nBS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){</a:t>
            </a:r>
          </a:p>
          <a:p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bsHDIindex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&lt;-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sample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alldata</a:t>
            </a:r>
            <a:r>
              <a:rPr lang="en-US" sz="12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HDIindex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, n, replace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TRUE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BSout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[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bs, </a:t>
            </a:r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1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] &lt;-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mean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bsHDIindex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en-US" sz="12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meanCI_BS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&lt;-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tibble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CI_low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numeric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()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,</a:t>
            </a:r>
          </a:p>
          <a:p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                  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CI_high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numeric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()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,</a:t>
            </a:r>
          </a:p>
          <a:p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                   width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numeric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())</a:t>
            </a:r>
          </a:p>
          <a:p>
            <a:endParaRPr lang="en-US" sz="12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meanCI_BS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[</a:t>
            </a:r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1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, </a:t>
            </a:r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1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] &lt;-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round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quantile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BSout</a:t>
            </a:r>
            <a:r>
              <a:rPr lang="en-US" sz="12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BSmean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, </a:t>
            </a:r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0.025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, digits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4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meanCI_BS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[</a:t>
            </a:r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1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, </a:t>
            </a:r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2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] &lt;-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round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quantile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BSout</a:t>
            </a:r>
            <a:r>
              <a:rPr lang="en-US" sz="12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BSmean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, </a:t>
            </a:r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0.975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, digits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4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meanCI_BS</a:t>
            </a:r>
            <a:r>
              <a:rPr lang="en-US" sz="12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width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meanCI_BS</a:t>
            </a:r>
            <a:r>
              <a:rPr lang="en-US" sz="12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CI_high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-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meanCI_BS</a:t>
            </a:r>
            <a:r>
              <a:rPr lang="en-US" sz="12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CI_low</a:t>
            </a:r>
            <a:endParaRPr lang="en-US" sz="12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endParaRPr lang="en-US" sz="12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analysis1_nonpara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&lt;-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meanCI_BS</a:t>
            </a:r>
            <a:endParaRPr lang="en-US" sz="1200" dirty="0">
              <a:solidFill>
                <a:schemeClr val="accent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126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C50387-F220-4361-AD1C-FE49784D7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95% CIs: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nonparametric approach yielded a slightly narrower CI at 95.75% the width of the parametric CI</a:t>
            </a:r>
          </a:p>
          <a:p>
            <a:r>
              <a:rPr lang="en-US" dirty="0"/>
              <a:t>The parametric assumption of a normal distribution is violated</a:t>
            </a:r>
          </a:p>
          <a:p>
            <a:r>
              <a:rPr lang="en-US" dirty="0"/>
              <a:t>The nonparametric approach is appropriate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375C1D-A60F-47D9-82DB-79EDD0A16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1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CA654E4-6890-4FA1-B319-0A9BC334B5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5710"/>
              </p:ext>
            </p:extLst>
          </p:nvPr>
        </p:nvGraphicFramePr>
        <p:xfrm>
          <a:off x="1087783" y="1892483"/>
          <a:ext cx="6106159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675049382"/>
                    </a:ext>
                  </a:extLst>
                </a:gridCol>
                <a:gridCol w="1358053">
                  <a:extLst>
                    <a:ext uri="{9D8B030D-6E8A-4147-A177-3AD203B41FA5}">
                      <a16:colId xmlns:a16="http://schemas.microsoft.com/office/drawing/2014/main" val="1052538548"/>
                    </a:ext>
                  </a:extLst>
                </a:gridCol>
                <a:gridCol w="1358053">
                  <a:extLst>
                    <a:ext uri="{9D8B030D-6E8A-4147-A177-3AD203B41FA5}">
                      <a16:colId xmlns:a16="http://schemas.microsoft.com/office/drawing/2014/main" val="3785703705"/>
                    </a:ext>
                  </a:extLst>
                </a:gridCol>
                <a:gridCol w="1358053">
                  <a:extLst>
                    <a:ext uri="{9D8B030D-6E8A-4147-A177-3AD203B41FA5}">
                      <a16:colId xmlns:a16="http://schemas.microsoft.com/office/drawing/2014/main" val="3582583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b="1" dirty="0"/>
                        <a:t>APPROACH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/>
                        <a:t>2.5%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/>
                        <a:t>97.5%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/>
                        <a:t>CI WIDTH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1441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Nonparametric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0.7157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0.7698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0.0541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5790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Parametric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0.7163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0.7728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0.0565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6520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6442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75C1D-A60F-47D9-82DB-79EDD0A16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2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B726385-ADEB-42A4-9459-4AA9259D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85" y="1358791"/>
            <a:ext cx="11213722" cy="5155297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Testing for an association between social progress index and human development index</a:t>
            </a:r>
          </a:p>
          <a:p>
            <a:pPr lvl="1"/>
            <a:r>
              <a:rPr lang="en-US" dirty="0"/>
              <a:t>Both tests assume a continuous distribution (satisfied by the data)</a:t>
            </a:r>
          </a:p>
          <a:p>
            <a:pPr lvl="1"/>
            <a:r>
              <a:rPr lang="en-US" dirty="0"/>
              <a:t>Kendall’s test assumes no ties present for either </a:t>
            </a:r>
            <a:r>
              <a:rPr lang="en-US" sz="2300" dirty="0">
                <a:solidFill>
                  <a:srgbClr val="545454"/>
                </a:solidFill>
                <a:latin typeface="Lucida Console" panose="020B0609040504020204" pitchFamily="49" charset="0"/>
              </a:rPr>
              <a:t>SPI</a:t>
            </a:r>
            <a:r>
              <a:rPr lang="en-US" dirty="0"/>
              <a:t> or </a:t>
            </a:r>
            <a:r>
              <a:rPr lang="en-US" sz="2300" dirty="0" err="1">
                <a:solidFill>
                  <a:srgbClr val="545454"/>
                </a:solidFill>
                <a:latin typeface="Lucida Console" panose="020B0609040504020204" pitchFamily="49" charset="0"/>
              </a:rPr>
              <a:t>HDIindex</a:t>
            </a:r>
            <a:endParaRPr lang="en-US" sz="2300" dirty="0">
              <a:solidFill>
                <a:srgbClr val="545454"/>
              </a:solidFill>
              <a:latin typeface="Lucida Console" panose="020B0609040504020204" pitchFamily="49" charset="0"/>
            </a:endParaRPr>
          </a:p>
          <a:p>
            <a:pPr lvl="2"/>
            <a:r>
              <a:rPr lang="en-US" dirty="0"/>
              <a:t>Assessed for ties as follows (example code for </a:t>
            </a:r>
            <a:r>
              <a:rPr lang="en-US" sz="1700" dirty="0">
                <a:solidFill>
                  <a:srgbClr val="545454"/>
                </a:solidFill>
                <a:latin typeface="Lucida Console" panose="020B0609040504020204" pitchFamily="49" charset="0"/>
              </a:rPr>
              <a:t>SPI</a:t>
            </a:r>
            <a:r>
              <a:rPr lang="en-US" dirty="0"/>
              <a:t>):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r>
              <a:rPr lang="en-US" dirty="0"/>
              <a:t>No ties found, so simulation not required</a:t>
            </a:r>
          </a:p>
          <a:p>
            <a:r>
              <a:rPr lang="en-US" dirty="0"/>
              <a:t>Code for tests should be familiar: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Both tests yielded </a:t>
            </a:r>
            <a:r>
              <a:rPr lang="en-US" i="1" dirty="0"/>
              <a:t>p</a:t>
            </a:r>
            <a:r>
              <a:rPr lang="en-US" dirty="0"/>
              <a:t> &lt; 0.0001</a:t>
            </a:r>
          </a:p>
          <a:p>
            <a:pPr lvl="1"/>
            <a:r>
              <a:rPr lang="en-US" dirty="0"/>
              <a:t>Decision:  reject </a:t>
            </a:r>
            <a:r>
              <a:rPr lang="en-US" dirty="0"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rPr>
              <a:t>H</a:t>
            </a:r>
            <a:r>
              <a:rPr lang="en-US" baseline="-25000" dirty="0"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rPr>
              <a:t>0</a:t>
            </a:r>
            <a:endParaRPr lang="en-US" dirty="0"/>
          </a:p>
          <a:p>
            <a:pPr lvl="1"/>
            <a:r>
              <a:rPr lang="en-US" dirty="0"/>
              <a:t>Conclusion:  at the </a:t>
            </a:r>
            <a:r>
              <a:rPr lang="el-GR" i="1" dirty="0"/>
              <a:t>α</a:t>
            </a:r>
            <a:r>
              <a:rPr lang="en-US" dirty="0"/>
              <a:t> = 0.05 level, there is sufficient evidence to conclude that </a:t>
            </a:r>
            <a:r>
              <a:rPr lang="en-US" sz="2100" dirty="0">
                <a:solidFill>
                  <a:srgbClr val="545454"/>
                </a:solidFill>
                <a:latin typeface="Lucida Console" panose="020B0609040504020204" pitchFamily="49" charset="0"/>
              </a:rPr>
              <a:t>SPI</a:t>
            </a:r>
            <a:r>
              <a:rPr lang="en-US" dirty="0"/>
              <a:t> and </a:t>
            </a:r>
            <a:r>
              <a:rPr lang="en-US" sz="2100" dirty="0" err="1">
                <a:solidFill>
                  <a:srgbClr val="545454"/>
                </a:solidFill>
                <a:latin typeface="Lucida Console" panose="020B0609040504020204" pitchFamily="49" charset="0"/>
              </a:rPr>
              <a:t>HDIindex</a:t>
            </a:r>
            <a:r>
              <a:rPr lang="en-US" dirty="0"/>
              <a:t> are associated</a:t>
            </a:r>
          </a:p>
          <a:p>
            <a:r>
              <a:rPr lang="en-US" dirty="0"/>
              <a:t>Either test is acceptable when the relationship is as strong as seen on the correlation matrix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635F9-63DD-4AD8-BC78-893D84D00EE2}"/>
              </a:ext>
            </a:extLst>
          </p:cNvPr>
          <p:cNvSpPr txBox="1"/>
          <p:nvPr/>
        </p:nvSpPr>
        <p:spPr>
          <a:xfrm>
            <a:off x="1082805" y="4437612"/>
            <a:ext cx="7737513" cy="646331"/>
          </a:xfrm>
          <a:prstGeom prst="rect">
            <a:avLst/>
          </a:prstGeom>
          <a:solidFill>
            <a:srgbClr val="40404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analysis2_nonpara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&lt;-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cor.test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alldata</a:t>
            </a:r>
            <a:r>
              <a:rPr lang="en-US" sz="12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SPI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alldata</a:t>
            </a:r>
            <a:r>
              <a:rPr lang="en-US" sz="12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HDIindex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, method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accent6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</a:rPr>
              <a:t>“</a:t>
            </a:r>
            <a:r>
              <a:rPr lang="en-US" sz="12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</a:rPr>
              <a:t>kendall</a:t>
            </a:r>
            <a:r>
              <a:rPr lang="en-US" sz="1200" dirty="0">
                <a:solidFill>
                  <a:schemeClr val="accent6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</a:rPr>
              <a:t>”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</a:t>
            </a:r>
          </a:p>
          <a:p>
            <a:endParaRPr lang="en-US" sz="12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analysis2_para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&lt;-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cor.test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alldata</a:t>
            </a:r>
            <a:r>
              <a:rPr lang="en-US" sz="12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SPI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alldata</a:t>
            </a:r>
            <a:r>
              <a:rPr lang="en-US" sz="12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HDIindex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, method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accent6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</a:rPr>
              <a:t>“</a:t>
            </a:r>
            <a:r>
              <a:rPr lang="en-US" sz="12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</a:rPr>
              <a:t>pearson</a:t>
            </a:r>
            <a:r>
              <a:rPr lang="en-US" sz="1200" dirty="0">
                <a:solidFill>
                  <a:schemeClr val="accent6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</a:rPr>
              <a:t>”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1F0521-6DF2-40F3-A433-F95DAC57C363}"/>
              </a:ext>
            </a:extLst>
          </p:cNvPr>
          <p:cNvSpPr txBox="1"/>
          <p:nvPr/>
        </p:nvSpPr>
        <p:spPr>
          <a:xfrm>
            <a:off x="1932469" y="2347057"/>
            <a:ext cx="2558611" cy="1384995"/>
          </a:xfrm>
          <a:prstGeom prst="rect">
            <a:avLst/>
          </a:prstGeom>
          <a:solidFill>
            <a:srgbClr val="40404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SPI_ties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 &lt;-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alldata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 %&gt;% </a:t>
            </a:r>
          </a:p>
          <a:p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 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group_by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SPI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 %&gt;% </a:t>
            </a:r>
          </a:p>
          <a:p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  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mutate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count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 = 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n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()) %&gt;% </a:t>
            </a:r>
          </a:p>
          <a:p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  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ungroup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() %&gt;% </a:t>
            </a:r>
          </a:p>
          <a:p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  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select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count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 %&gt;% </a:t>
            </a:r>
          </a:p>
          <a:p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  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filter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count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 &gt; </a:t>
            </a:r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1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dim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SPI_ties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)[[</a:t>
            </a:r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1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]]</a:t>
            </a:r>
          </a:p>
        </p:txBody>
      </p:sp>
    </p:spTree>
    <p:extLst>
      <p:ext uri="{BB962C8B-B14F-4D97-AF65-F5344CB8AC3E}">
        <p14:creationId xmlns:p14="http://schemas.microsoft.com/office/powerpoint/2010/main" val="834937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75C1D-A60F-47D9-82DB-79EDD0A16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3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1305518-13DC-4F56-9BB5-3038F1927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85" y="1358791"/>
            <a:ext cx="11213722" cy="491140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Testing for an association between log(GDP) and gender equality index: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Both tests assume a continuous distribution</a:t>
            </a:r>
          </a:p>
          <a:p>
            <a:pPr lvl="1"/>
            <a:r>
              <a:rPr lang="en-US" dirty="0"/>
              <a:t>Satisfied by the data</a:t>
            </a:r>
          </a:p>
          <a:p>
            <a:r>
              <a:rPr lang="en-US" i="1" dirty="0" err="1"/>
              <a:t>p</a:t>
            </a:r>
            <a:r>
              <a:rPr lang="en-US" i="1" baseline="-25000" dirty="0" err="1"/>
              <a:t>Hoeffding</a:t>
            </a:r>
            <a:r>
              <a:rPr lang="en-US" dirty="0"/>
              <a:t> = 0.0383 and </a:t>
            </a:r>
            <a:r>
              <a:rPr lang="en-US" i="1" dirty="0" err="1"/>
              <a:t>p</a:t>
            </a:r>
            <a:r>
              <a:rPr lang="en-US" i="1" baseline="-25000" dirty="0" err="1"/>
              <a:t>Pearson</a:t>
            </a:r>
            <a:r>
              <a:rPr lang="en-US" dirty="0"/>
              <a:t> = 0.0984</a:t>
            </a:r>
          </a:p>
          <a:p>
            <a:r>
              <a:rPr lang="en-US" dirty="0" err="1"/>
              <a:t>Hoeffding’s</a:t>
            </a:r>
            <a:r>
              <a:rPr lang="en-US" dirty="0"/>
              <a:t> test is significant</a:t>
            </a:r>
          </a:p>
          <a:p>
            <a:pPr lvl="1"/>
            <a:r>
              <a:rPr lang="en-US" dirty="0"/>
              <a:t>Conclusion:  at the </a:t>
            </a:r>
            <a:r>
              <a:rPr lang="el-GR" i="1" dirty="0"/>
              <a:t>α</a:t>
            </a:r>
            <a:r>
              <a:rPr lang="en-US" dirty="0"/>
              <a:t> = 0.05 level, there is sufficient evidence to conclude that </a:t>
            </a:r>
            <a:r>
              <a:rPr lang="en-US" sz="2100" dirty="0" err="1">
                <a:solidFill>
                  <a:srgbClr val="545454"/>
                </a:solidFill>
                <a:latin typeface="Lucida Console" panose="020B0609040504020204" pitchFamily="49" charset="0"/>
              </a:rPr>
              <a:t>logGDP</a:t>
            </a:r>
            <a:r>
              <a:rPr lang="en-US" dirty="0"/>
              <a:t> and </a:t>
            </a:r>
            <a:r>
              <a:rPr lang="en-US" sz="2100" dirty="0" err="1">
                <a:solidFill>
                  <a:srgbClr val="545454"/>
                </a:solidFill>
                <a:latin typeface="Lucida Console" panose="020B0609040504020204" pitchFamily="49" charset="0"/>
              </a:rPr>
              <a:t>gendereq</a:t>
            </a:r>
            <a:r>
              <a:rPr lang="en-US" dirty="0"/>
              <a:t> are associated</a:t>
            </a:r>
          </a:p>
          <a:p>
            <a:r>
              <a:rPr lang="en-US" dirty="0"/>
              <a:t>Pearson’s test is not significant</a:t>
            </a:r>
          </a:p>
          <a:p>
            <a:pPr lvl="1"/>
            <a:r>
              <a:rPr lang="en-US" dirty="0"/>
              <a:t>Doesn’t matter:  the assumption of linearity is not met</a:t>
            </a:r>
          </a:p>
          <a:p>
            <a:r>
              <a:rPr lang="en-US" dirty="0"/>
              <a:t>The parametric method is inappropriate here, but the nonparametric method is acceptable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92B098-F7AA-4840-B160-F262946DA791}"/>
              </a:ext>
            </a:extLst>
          </p:cNvPr>
          <p:cNvSpPr txBox="1"/>
          <p:nvPr/>
        </p:nvSpPr>
        <p:spPr>
          <a:xfrm>
            <a:off x="1082805" y="1758634"/>
            <a:ext cx="7737513" cy="646331"/>
          </a:xfrm>
          <a:prstGeom prst="rect">
            <a:avLst/>
          </a:prstGeom>
          <a:solidFill>
            <a:srgbClr val="40404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analysis3_nonpara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&lt;-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testforDEP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alldata</a:t>
            </a:r>
            <a:r>
              <a:rPr lang="en-US" sz="12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logGDP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alldata</a:t>
            </a:r>
            <a:r>
              <a:rPr lang="en-US" sz="12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gendereq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, test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accent6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</a:rPr>
              <a:t>“HOEFFD”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</a:t>
            </a:r>
          </a:p>
          <a:p>
            <a:endParaRPr lang="en-US" sz="12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analysis3_para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&lt;-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testforDEP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alldata</a:t>
            </a:r>
            <a:r>
              <a:rPr lang="en-US" sz="12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logGDP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alldata</a:t>
            </a:r>
            <a:r>
              <a:rPr lang="en-US" sz="12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gendereq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, test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accent6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</a:rPr>
              <a:t>“PEARSON”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66636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75C1D-A60F-47D9-82DB-79EDD0A16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BAD76-95DD-43BA-8566-7768201FE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Testing for normality of </a:t>
            </a:r>
            <a:r>
              <a:rPr lang="en-US" sz="2400" dirty="0">
                <a:solidFill>
                  <a:srgbClr val="545454"/>
                </a:solidFill>
                <a:latin typeface="Lucida Console" panose="020B0609040504020204" pitchFamily="49" charset="0"/>
              </a:rPr>
              <a:t>happiness</a:t>
            </a:r>
            <a:r>
              <a:rPr lang="en-US" dirty="0"/>
              <a:t> via Lilliefors (nonparametric) vs Shapiro-Wilk (parametric)</a:t>
            </a:r>
          </a:p>
          <a:p>
            <a:pPr lvl="1"/>
            <a:r>
              <a:rPr lang="en-US" dirty="0"/>
              <a:t>The Lilliefors test is a normality-specific version of the one-sample Kolmogorov-Smirnov test</a:t>
            </a:r>
          </a:p>
          <a:p>
            <a:pPr lvl="1"/>
            <a:r>
              <a:rPr lang="en-US" dirty="0"/>
              <a:t>Performing these tests is straightforward: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i="1" dirty="0" err="1"/>
              <a:t>p</a:t>
            </a:r>
            <a:r>
              <a:rPr lang="en-US" i="1" baseline="-25000" dirty="0" err="1"/>
              <a:t>Lilliefors</a:t>
            </a:r>
            <a:r>
              <a:rPr lang="en-US" dirty="0"/>
              <a:t> = 0.624 and </a:t>
            </a:r>
            <a:r>
              <a:rPr lang="en-US" i="1" dirty="0" err="1"/>
              <a:t>p</a:t>
            </a:r>
            <a:r>
              <a:rPr lang="en-US" i="1" baseline="-25000" dirty="0" err="1"/>
              <a:t>SW</a:t>
            </a:r>
            <a:r>
              <a:rPr lang="en-US" dirty="0"/>
              <a:t> = 0.129</a:t>
            </a:r>
          </a:p>
          <a:p>
            <a:r>
              <a:rPr lang="en-US" dirty="0"/>
              <a:t>Both exceed </a:t>
            </a:r>
            <a:r>
              <a:rPr lang="el-GR" i="1" dirty="0"/>
              <a:t>α</a:t>
            </a:r>
            <a:r>
              <a:rPr lang="en-US" dirty="0"/>
              <a:t>, so </a:t>
            </a:r>
            <a:r>
              <a:rPr lang="en-US" dirty="0"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rPr>
              <a:t>H</a:t>
            </a:r>
            <a:r>
              <a:rPr lang="en-US" baseline="-25000" dirty="0"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rPr>
              <a:t>0</a:t>
            </a:r>
            <a:r>
              <a:rPr lang="en-US" dirty="0"/>
              <a:t> is retained for both tests</a:t>
            </a:r>
          </a:p>
          <a:p>
            <a:pPr lvl="1"/>
            <a:r>
              <a:rPr lang="en-US" dirty="0"/>
              <a:t>Conclusion:  there is insufficient evidence to assert that the happiness score is not normally distributed</a:t>
            </a:r>
          </a:p>
          <a:p>
            <a:r>
              <a:rPr lang="en-US" dirty="0"/>
              <a:t>Both tests assume a continuous distribution</a:t>
            </a:r>
          </a:p>
          <a:p>
            <a:pPr lvl="1"/>
            <a:r>
              <a:rPr lang="en-US" dirty="0"/>
              <a:t>Satisfied by the data ∴ both approaches are acceptable</a:t>
            </a:r>
          </a:p>
          <a:p>
            <a:r>
              <a:rPr lang="en-US" dirty="0"/>
              <a:t>Although neither </a:t>
            </a:r>
            <a:r>
              <a:rPr lang="en-US" i="1" dirty="0"/>
              <a:t>p</a:t>
            </a:r>
            <a:r>
              <a:rPr lang="en-US" dirty="0"/>
              <a:t>-value is significant, </a:t>
            </a:r>
            <a:r>
              <a:rPr lang="en-US" i="1" dirty="0" err="1"/>
              <a:t>p</a:t>
            </a:r>
            <a:r>
              <a:rPr lang="en-US" i="1" baseline="-25000" dirty="0" err="1"/>
              <a:t>SW</a:t>
            </a:r>
            <a:r>
              <a:rPr lang="en-US" dirty="0"/>
              <a:t> is much smaller than </a:t>
            </a:r>
            <a:r>
              <a:rPr lang="en-US" i="1" dirty="0" err="1"/>
              <a:t>p</a:t>
            </a:r>
            <a:r>
              <a:rPr lang="en-US" i="1" baseline="-25000" dirty="0" err="1"/>
              <a:t>Lilliefors</a:t>
            </a:r>
            <a:endParaRPr lang="en-US" dirty="0"/>
          </a:p>
          <a:p>
            <a:pPr lvl="1"/>
            <a:r>
              <a:rPr lang="en-US" dirty="0"/>
              <a:t>Lilliefors test may be less sensitive to deviations from normality</a:t>
            </a:r>
          </a:p>
          <a:p>
            <a:pPr lvl="1"/>
            <a:r>
              <a:rPr lang="en-US" dirty="0"/>
              <a:t>This is OK – when testing for normality, assume normality! (i.e., Shapiro-Wilk is the appropriate test)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C33BF1-66AB-468F-B174-C14F6571B331}"/>
              </a:ext>
            </a:extLst>
          </p:cNvPr>
          <p:cNvSpPr txBox="1"/>
          <p:nvPr/>
        </p:nvSpPr>
        <p:spPr>
          <a:xfrm>
            <a:off x="1479315" y="2567838"/>
            <a:ext cx="4921485" cy="646331"/>
          </a:xfrm>
          <a:prstGeom prst="rect">
            <a:avLst/>
          </a:prstGeom>
          <a:solidFill>
            <a:srgbClr val="40404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analysis4_nonpara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&lt;-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lillie.test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alldata</a:t>
            </a:r>
            <a:r>
              <a:rPr lang="en-US" sz="12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happiness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</a:t>
            </a:r>
          </a:p>
          <a:p>
            <a:endParaRPr lang="en-US" sz="12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analysis4_para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&lt;-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shapiro.test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alldata</a:t>
            </a:r>
            <a:r>
              <a:rPr lang="en-US" sz="12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happiness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70407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75C1D-A60F-47D9-82DB-79EDD0A16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BAD76-95DD-43BA-8566-7768201FE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05000"/>
              </a:lnSpc>
            </a:pPr>
            <a:r>
              <a:rPr lang="en-US" dirty="0"/>
              <a:t>Testing for difference in log(</a:t>
            </a:r>
            <a:r>
              <a:rPr lang="en-US" sz="2400" dirty="0" err="1">
                <a:solidFill>
                  <a:srgbClr val="545454"/>
                </a:solidFill>
                <a:latin typeface="Lucida Console" panose="020B0609040504020204" pitchFamily="49" charset="0"/>
              </a:rPr>
              <a:t>infantmort</a:t>
            </a:r>
            <a:r>
              <a:rPr lang="en-US" dirty="0"/>
              <a:t>) across levels of </a:t>
            </a:r>
            <a:r>
              <a:rPr lang="en-US" sz="2400" dirty="0" err="1">
                <a:solidFill>
                  <a:srgbClr val="545454"/>
                </a:solidFill>
                <a:latin typeface="Lucida Console" panose="020B0609040504020204" pitchFamily="49" charset="0"/>
              </a:rPr>
              <a:t>HDI_cat</a:t>
            </a:r>
            <a:r>
              <a:rPr lang="en-US" dirty="0"/>
              <a:t> via permutation F-test (nonparametric) vs ANOVA (parametric)</a:t>
            </a:r>
          </a:p>
          <a:p>
            <a:pPr lvl="1">
              <a:lnSpc>
                <a:spcPct val="105000"/>
              </a:lnSpc>
            </a:pPr>
            <a:r>
              <a:rPr lang="en-US" dirty="0"/>
              <a:t>Code:</a:t>
            </a:r>
          </a:p>
          <a:p>
            <a:pPr lvl="1">
              <a:lnSpc>
                <a:spcPct val="105000"/>
              </a:lnSpc>
            </a:pPr>
            <a:endParaRPr lang="en-US" dirty="0"/>
          </a:p>
          <a:p>
            <a:pPr marL="0" indent="0">
              <a:lnSpc>
                <a:spcPct val="105000"/>
              </a:lnSpc>
              <a:buNone/>
            </a:pPr>
            <a:endParaRPr lang="en-US" dirty="0"/>
          </a:p>
          <a:p>
            <a:pPr>
              <a:lnSpc>
                <a:spcPct val="105000"/>
              </a:lnSpc>
            </a:pPr>
            <a:endParaRPr lang="en-US" dirty="0"/>
          </a:p>
          <a:p>
            <a:pPr>
              <a:lnSpc>
                <a:spcPct val="105000"/>
              </a:lnSpc>
            </a:pPr>
            <a:r>
              <a:rPr lang="en-US" dirty="0"/>
              <a:t>Both tests yielded </a:t>
            </a:r>
            <a:r>
              <a:rPr lang="en-US" i="1" dirty="0"/>
              <a:t>p</a:t>
            </a:r>
            <a:r>
              <a:rPr lang="en-US" dirty="0"/>
              <a:t> &lt; 0.001, leading to rejection of </a:t>
            </a:r>
            <a:r>
              <a:rPr lang="en-US" dirty="0"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rPr>
              <a:t>H</a:t>
            </a:r>
            <a:r>
              <a:rPr lang="en-US" baseline="-25000" dirty="0"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rPr>
              <a:t>0</a:t>
            </a:r>
            <a:r>
              <a:rPr lang="en-US" dirty="0"/>
              <a:t> in both cases</a:t>
            </a:r>
          </a:p>
          <a:p>
            <a:pPr lvl="1">
              <a:lnSpc>
                <a:spcPct val="105000"/>
              </a:lnSpc>
            </a:pPr>
            <a:r>
              <a:rPr lang="en-US" dirty="0"/>
              <a:t>Conclusion:  at the </a:t>
            </a:r>
            <a:r>
              <a:rPr lang="el-GR" i="1" dirty="0"/>
              <a:t>α</a:t>
            </a:r>
            <a:r>
              <a:rPr lang="en-US" dirty="0"/>
              <a:t> = 0.05 level, there is evidence of a difference in infant mortality rate across human development categories</a:t>
            </a:r>
          </a:p>
          <a:p>
            <a:pPr>
              <a:lnSpc>
                <a:spcPct val="105000"/>
              </a:lnSpc>
            </a:pPr>
            <a:r>
              <a:rPr lang="en-US" dirty="0"/>
              <a:t>Both tests assume independence and constant variance</a:t>
            </a:r>
          </a:p>
          <a:p>
            <a:pPr lvl="1">
              <a:lnSpc>
                <a:spcPct val="105000"/>
              </a:lnSpc>
            </a:pPr>
            <a:r>
              <a:rPr lang="en-US" dirty="0"/>
              <a:t>Satisfied by the data</a:t>
            </a:r>
          </a:p>
          <a:p>
            <a:pPr>
              <a:lnSpc>
                <a:spcPct val="105000"/>
              </a:lnSpc>
            </a:pPr>
            <a:r>
              <a:rPr lang="en-US" dirty="0"/>
              <a:t>ANOVA assumes normality</a:t>
            </a:r>
          </a:p>
          <a:p>
            <a:pPr lvl="1">
              <a:lnSpc>
                <a:spcPct val="105000"/>
              </a:lnSpc>
            </a:pPr>
            <a:r>
              <a:rPr lang="en-US" dirty="0"/>
              <a:t>Violated by Medium category (see next slide)</a:t>
            </a:r>
          </a:p>
          <a:p>
            <a:pPr>
              <a:lnSpc>
                <a:spcPct val="105000"/>
              </a:lnSpc>
            </a:pPr>
            <a:r>
              <a:rPr lang="en-US" dirty="0"/>
              <a:t>The parametric method is inappropriate in this case but the nonparametric approach works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D98678-2787-42A6-954F-48747D9AE0C6}"/>
              </a:ext>
            </a:extLst>
          </p:cNvPr>
          <p:cNvSpPr txBox="1"/>
          <p:nvPr/>
        </p:nvSpPr>
        <p:spPr>
          <a:xfrm>
            <a:off x="1497028" y="2333169"/>
            <a:ext cx="7218096" cy="1015663"/>
          </a:xfrm>
          <a:prstGeom prst="rect">
            <a:avLst/>
          </a:prstGeom>
          <a:solidFill>
            <a:srgbClr val="40404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analysis5_nonpara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&lt;-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perm.f.test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response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log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alldata</a:t>
            </a:r>
            <a:r>
              <a:rPr lang="en-US" sz="12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infantmort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,</a:t>
            </a:r>
          </a:p>
          <a:p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                                treatment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alldata</a:t>
            </a:r>
            <a:r>
              <a:rPr lang="en-US" sz="12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HDI_cat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,</a:t>
            </a:r>
          </a:p>
          <a:p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                               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num.sim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1000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</a:t>
            </a:r>
          </a:p>
          <a:p>
            <a:endParaRPr lang="en-US" sz="12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analysis5_para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&lt;-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aov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as.numeric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HDI_cat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~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log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infantmort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, data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alldata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88092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75C1D-A60F-47D9-82DB-79EDD0A16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375F77-84DB-4FC0-99AB-ED4D29C50289}"/>
              </a:ext>
            </a:extLst>
          </p:cNvPr>
          <p:cNvSpPr txBox="1"/>
          <p:nvPr/>
        </p:nvSpPr>
        <p:spPr>
          <a:xfrm>
            <a:off x="1253976" y="1653323"/>
            <a:ext cx="4797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4545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Infant Mortality Rate by HDI Category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F130CE-4717-4334-94BD-3B61B3D2CB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12"/>
          <a:stretch/>
        </p:blipFill>
        <p:spPr>
          <a:xfrm>
            <a:off x="821154" y="2057399"/>
            <a:ext cx="10549692" cy="389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088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75C1D-A60F-47D9-82DB-79EDD0A16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BAD76-95DD-43BA-8566-7768201FE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85" y="1358791"/>
            <a:ext cx="11213722" cy="5087944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05000"/>
              </a:lnSpc>
            </a:pPr>
            <a:r>
              <a:rPr lang="en-US" dirty="0"/>
              <a:t>Testing for difference in </a:t>
            </a:r>
            <a:r>
              <a:rPr lang="en-US" sz="2600" dirty="0">
                <a:solidFill>
                  <a:srgbClr val="545454"/>
                </a:solidFill>
                <a:latin typeface="Lucida Console" panose="020B0609040504020204" pitchFamily="49" charset="0"/>
              </a:rPr>
              <a:t>happiness</a:t>
            </a:r>
            <a:r>
              <a:rPr lang="en-US" dirty="0"/>
              <a:t> score across Medium and High levels of </a:t>
            </a:r>
            <a:r>
              <a:rPr lang="en-US" sz="2600" dirty="0" err="1">
                <a:solidFill>
                  <a:srgbClr val="545454"/>
                </a:solidFill>
                <a:latin typeface="Lucida Console" panose="020B0609040504020204" pitchFamily="49" charset="0"/>
              </a:rPr>
              <a:t>HDI_cat</a:t>
            </a:r>
            <a:endParaRPr lang="en-US" sz="2600" dirty="0"/>
          </a:p>
          <a:p>
            <a:pPr lvl="1">
              <a:lnSpc>
                <a:spcPct val="105000"/>
              </a:lnSpc>
            </a:pPr>
            <a:r>
              <a:rPr lang="en-US" dirty="0"/>
              <a:t>Requires checking assumption that locations do not differ (nonparametric: two-sample Wilcoxon Rank-Sum Test, parametric:  two-sample </a:t>
            </a:r>
            <a:r>
              <a:rPr lang="en-US" i="1" dirty="0"/>
              <a:t>t</a:t>
            </a:r>
            <a:r>
              <a:rPr lang="en-US" dirty="0"/>
              <a:t>-test)</a:t>
            </a:r>
          </a:p>
          <a:p>
            <a:pPr lvl="1">
              <a:lnSpc>
                <a:spcPct val="105000"/>
              </a:lnSpc>
            </a:pPr>
            <a:r>
              <a:rPr lang="en-US" dirty="0"/>
              <a:t>Both tests yielded nonsignificant </a:t>
            </a:r>
            <a:r>
              <a:rPr lang="en-US" i="1" dirty="0"/>
              <a:t>p</a:t>
            </a:r>
            <a:r>
              <a:rPr lang="en-US" dirty="0"/>
              <a:t>-values (</a:t>
            </a:r>
            <a:r>
              <a:rPr lang="en-US" i="1" dirty="0" err="1"/>
              <a:t>p</a:t>
            </a:r>
            <a:r>
              <a:rPr lang="en-US" i="1" baseline="-25000" dirty="0" err="1"/>
              <a:t>Wilcoxon</a:t>
            </a:r>
            <a:r>
              <a:rPr lang="en-US" dirty="0"/>
              <a:t> = 0.280; </a:t>
            </a:r>
            <a:r>
              <a:rPr lang="en-US" i="1" dirty="0" err="1"/>
              <a:t>p</a:t>
            </a:r>
            <a:r>
              <a:rPr lang="en-US" i="1" baseline="-25000" dirty="0" err="1"/>
              <a:t>t</a:t>
            </a:r>
            <a:r>
              <a:rPr lang="en-US" dirty="0"/>
              <a:t> = 0.249) so fail to reject the assumption of equal locations</a:t>
            </a:r>
          </a:p>
          <a:p>
            <a:pPr>
              <a:lnSpc>
                <a:spcPct val="105000"/>
              </a:lnSpc>
            </a:pPr>
            <a:r>
              <a:rPr lang="en-US" dirty="0"/>
              <a:t>Nonparametric test via </a:t>
            </a:r>
            <a:r>
              <a:rPr lang="en-US" sz="2600" dirty="0" err="1">
                <a:solidFill>
                  <a:srgbClr val="545454"/>
                </a:solidFill>
                <a:latin typeface="Lucida Console" panose="020B0609040504020204" pitchFamily="49" charset="0"/>
              </a:rPr>
              <a:t>ansari.test</a:t>
            </a:r>
            <a:r>
              <a:rPr lang="en-US" sz="2600" dirty="0">
                <a:solidFill>
                  <a:srgbClr val="545454"/>
                </a:solidFill>
                <a:latin typeface="Lucida Console" panose="020B0609040504020204" pitchFamily="49" charset="0"/>
              </a:rPr>
              <a:t>()</a:t>
            </a:r>
          </a:p>
          <a:p>
            <a:pPr lvl="1">
              <a:lnSpc>
                <a:spcPct val="105000"/>
              </a:lnSpc>
            </a:pPr>
            <a:r>
              <a:rPr lang="en-US" i="1" dirty="0" err="1"/>
              <a:t>p</a:t>
            </a:r>
            <a:r>
              <a:rPr lang="en-US" i="1" baseline="-25000" dirty="0" err="1"/>
              <a:t>AB</a:t>
            </a:r>
            <a:r>
              <a:rPr lang="en-US" dirty="0"/>
              <a:t> = 0.753</a:t>
            </a:r>
          </a:p>
          <a:p>
            <a:pPr>
              <a:lnSpc>
                <a:spcPct val="105000"/>
              </a:lnSpc>
            </a:pPr>
            <a:r>
              <a:rPr lang="en-US" dirty="0"/>
              <a:t>Parametric test via </a:t>
            </a:r>
            <a:r>
              <a:rPr lang="en-US" sz="2600" dirty="0">
                <a:solidFill>
                  <a:srgbClr val="545454"/>
                </a:solidFill>
                <a:latin typeface="Lucida Console" panose="020B0609040504020204" pitchFamily="49" charset="0"/>
              </a:rPr>
              <a:t>car::</a:t>
            </a:r>
            <a:r>
              <a:rPr lang="en-US" sz="2600" dirty="0" err="1">
                <a:solidFill>
                  <a:srgbClr val="545454"/>
                </a:solidFill>
                <a:latin typeface="Lucida Console" panose="020B0609040504020204" pitchFamily="49" charset="0"/>
              </a:rPr>
              <a:t>leveneTest</a:t>
            </a:r>
            <a:r>
              <a:rPr lang="en-US" sz="2600" dirty="0">
                <a:solidFill>
                  <a:srgbClr val="545454"/>
                </a:solidFill>
                <a:latin typeface="Lucida Console" panose="020B0609040504020204" pitchFamily="49" charset="0"/>
              </a:rPr>
              <a:t>()</a:t>
            </a:r>
          </a:p>
          <a:p>
            <a:pPr lvl="1">
              <a:lnSpc>
                <a:spcPct val="105000"/>
              </a:lnSpc>
            </a:pPr>
            <a:r>
              <a:rPr lang="en-US" i="1" dirty="0" err="1"/>
              <a:t>p</a:t>
            </a:r>
            <a:r>
              <a:rPr lang="en-US" i="1" baseline="-25000" dirty="0" err="1"/>
              <a:t>Levene</a:t>
            </a:r>
            <a:r>
              <a:rPr lang="en-US" i="1" baseline="-25000" dirty="0"/>
              <a:t> </a:t>
            </a:r>
            <a:r>
              <a:rPr lang="en-US" dirty="0"/>
              <a:t>= 0.389</a:t>
            </a:r>
          </a:p>
          <a:p>
            <a:pPr>
              <a:lnSpc>
                <a:spcPct val="105000"/>
              </a:lnSpc>
            </a:pPr>
            <a:r>
              <a:rPr lang="en-US" dirty="0"/>
              <a:t>Conclusion:  at the </a:t>
            </a:r>
            <a:r>
              <a:rPr lang="el-GR" i="1" dirty="0"/>
              <a:t>α</a:t>
            </a:r>
            <a:r>
              <a:rPr lang="en-US" dirty="0"/>
              <a:t> = 0.05 level, there is insufficient evidence of a difference in scale for </a:t>
            </a:r>
            <a:r>
              <a:rPr lang="en-US" sz="2500" dirty="0">
                <a:solidFill>
                  <a:srgbClr val="545454"/>
                </a:solidFill>
                <a:latin typeface="Lucida Console" panose="020B0609040504020204" pitchFamily="49" charset="0"/>
              </a:rPr>
              <a:t>happiness</a:t>
            </a:r>
            <a:r>
              <a:rPr lang="en-US" dirty="0"/>
              <a:t> across the Medium and High HDI categories</a:t>
            </a:r>
          </a:p>
          <a:p>
            <a:pPr>
              <a:lnSpc>
                <a:spcPct val="105000"/>
              </a:lnSpc>
            </a:pPr>
            <a:r>
              <a:rPr lang="en-US" dirty="0"/>
              <a:t>All tests assume independence (satisfied by the data)</a:t>
            </a:r>
          </a:p>
          <a:p>
            <a:pPr>
              <a:lnSpc>
                <a:spcPct val="105000"/>
              </a:lnSpc>
            </a:pPr>
            <a:r>
              <a:rPr lang="en-US" i="1" dirty="0"/>
              <a:t>T</a:t>
            </a:r>
            <a:r>
              <a:rPr lang="en-US" dirty="0"/>
              <a:t>-test and </a:t>
            </a:r>
            <a:r>
              <a:rPr lang="en-US" dirty="0" err="1"/>
              <a:t>Levene’s</a:t>
            </a:r>
            <a:r>
              <a:rPr lang="en-US" dirty="0"/>
              <a:t> Test assume normality (also satisfied) </a:t>
            </a:r>
          </a:p>
          <a:p>
            <a:pPr>
              <a:lnSpc>
                <a:spcPct val="105000"/>
              </a:lnSpc>
            </a:pPr>
            <a:r>
              <a:rPr lang="en-US" dirty="0"/>
              <a:t>Boxplots seem to suggest difference in scale, but this is not supported by either Ansari-Bradley or </a:t>
            </a:r>
            <a:r>
              <a:rPr lang="en-US" dirty="0" err="1"/>
              <a:t>Levene</a:t>
            </a:r>
            <a:r>
              <a:rPr lang="en-US" dirty="0"/>
              <a:t> (see next slide)</a:t>
            </a:r>
          </a:p>
          <a:p>
            <a:pPr>
              <a:lnSpc>
                <a:spcPct val="105000"/>
              </a:lnSpc>
            </a:pPr>
            <a:r>
              <a:rPr lang="en-US" dirty="0"/>
              <a:t>Both the nonparametric and parametric approaches are appropriate in this case</a:t>
            </a:r>
          </a:p>
        </p:txBody>
      </p:sp>
    </p:spTree>
    <p:extLst>
      <p:ext uri="{BB962C8B-B14F-4D97-AF65-F5344CB8AC3E}">
        <p14:creationId xmlns:p14="http://schemas.microsoft.com/office/powerpoint/2010/main" val="2439155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75C1D-A60F-47D9-82DB-79EDD0A16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375F77-84DB-4FC0-99AB-ED4D29C50289}"/>
              </a:ext>
            </a:extLst>
          </p:cNvPr>
          <p:cNvSpPr txBox="1"/>
          <p:nvPr/>
        </p:nvSpPr>
        <p:spPr>
          <a:xfrm>
            <a:off x="1253975" y="1653323"/>
            <a:ext cx="5381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4545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Happiness Score by Medium and High HDI Categories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9745F0-7A78-4E16-B98D-0677C9B76A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66"/>
          <a:stretch/>
        </p:blipFill>
        <p:spPr>
          <a:xfrm>
            <a:off x="862716" y="2057400"/>
            <a:ext cx="10552176" cy="386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750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C3D0-0CA1-49D1-A58D-ED170897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52577-0D70-4F76-A5F5-16B90F38E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increasing globalization, it’s important to understand how the United States compares to other countries on key Quality of Life (QoL) measures</a:t>
            </a:r>
          </a:p>
          <a:p>
            <a:pPr lvl="1"/>
            <a:r>
              <a:rPr lang="en-US" dirty="0"/>
              <a:t>This is the aim of my MAT 8790 project</a:t>
            </a:r>
          </a:p>
          <a:p>
            <a:r>
              <a:rPr lang="en-US" dirty="0"/>
              <a:t>This requires investigating the QoL measures and understanding how they may be related</a:t>
            </a:r>
          </a:p>
          <a:p>
            <a:r>
              <a:rPr lang="en-US" dirty="0"/>
              <a:t>Traditional parametric approaches may be inappropriate if their assumptions are not met, but nonparametric methods can be applied</a:t>
            </a:r>
          </a:p>
        </p:txBody>
      </p:sp>
    </p:spTree>
    <p:extLst>
      <p:ext uri="{BB962C8B-B14F-4D97-AF65-F5344CB8AC3E}">
        <p14:creationId xmlns:p14="http://schemas.microsoft.com/office/powerpoint/2010/main" val="27208122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F0108-959F-4C9F-97EE-3FF4CCAB8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C599CE4-C1D0-43D4-B720-381515593D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2465341"/>
              </p:ext>
            </p:extLst>
          </p:nvPr>
        </p:nvGraphicFramePr>
        <p:xfrm>
          <a:off x="3352800" y="1288829"/>
          <a:ext cx="5486400" cy="4002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610">
                  <a:extLst>
                    <a:ext uri="{9D8B030D-6E8A-4147-A177-3AD203B41FA5}">
                      <a16:colId xmlns:a16="http://schemas.microsoft.com/office/drawing/2014/main" val="2716705286"/>
                    </a:ext>
                  </a:extLst>
                </a:gridCol>
                <a:gridCol w="2188895">
                  <a:extLst>
                    <a:ext uri="{9D8B030D-6E8A-4147-A177-3AD203B41FA5}">
                      <a16:colId xmlns:a16="http://schemas.microsoft.com/office/drawing/2014/main" val="2484050707"/>
                    </a:ext>
                  </a:extLst>
                </a:gridCol>
                <a:gridCol w="2188895">
                  <a:extLst>
                    <a:ext uri="{9D8B030D-6E8A-4147-A177-3AD203B41FA5}">
                      <a16:colId xmlns:a16="http://schemas.microsoft.com/office/drawing/2014/main" val="1604139424"/>
                    </a:ext>
                  </a:extLst>
                </a:gridCol>
              </a:tblGrid>
              <a:tr h="5274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ANALYSIS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NONPARAMETRIC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PARAMETRIC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3131340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J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L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1760460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J</a:t>
                      </a:r>
                      <a:endParaRPr kumimoji="0" lang="en-US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J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7746379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J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L</a:t>
                      </a:r>
                      <a:endParaRPr 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0558751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AC968"/>
                          </a:solidFill>
                          <a:latin typeface="Wingdings" panose="05000000000000000000" pitchFamily="2" charset="2"/>
                        </a:rPr>
                        <a:t>K</a:t>
                      </a:r>
                      <a:endParaRPr lang="en-US" sz="3200" dirty="0">
                        <a:solidFill>
                          <a:srgbClr val="FAC968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J</a:t>
                      </a:r>
                      <a:endParaRPr 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1551307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J</a:t>
                      </a:r>
                      <a:endParaRPr lang="en-US" sz="32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accent5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  <a:endParaRPr lang="en-US" sz="3200" dirty="0">
                        <a:solidFill>
                          <a:schemeClr val="accent5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7384796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J</a:t>
                      </a:r>
                      <a:endParaRPr lang="en-US" sz="3200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J</a:t>
                      </a:r>
                      <a:endParaRPr lang="en-US" sz="3200" dirty="0">
                        <a:solidFill>
                          <a:schemeClr val="accent5"/>
                        </a:solidFill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104854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20B2A5F-20BF-42BC-830E-662CC3C524A7}"/>
              </a:ext>
            </a:extLst>
          </p:cNvPr>
          <p:cNvSpPr txBox="1"/>
          <p:nvPr/>
        </p:nvSpPr>
        <p:spPr>
          <a:xfrm>
            <a:off x="475903" y="5516217"/>
            <a:ext cx="11213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Nonparametric methods performed pretty well!</a:t>
            </a:r>
          </a:p>
        </p:txBody>
      </p:sp>
    </p:spTree>
    <p:extLst>
      <p:ext uri="{BB962C8B-B14F-4D97-AF65-F5344CB8AC3E}">
        <p14:creationId xmlns:p14="http://schemas.microsoft.com/office/powerpoint/2010/main" val="3158492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38F4E-C17C-476A-A8D5-BB1DF1332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7DCC7-2736-4166-86E2-FBBC23519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Nonparametric methods performed acceptably in all analyses</a:t>
            </a:r>
          </a:p>
          <a:p>
            <a:r>
              <a:rPr lang="en-US" dirty="0"/>
              <a:t>Parametric methods were only appropriate in 3/6 analyses</a:t>
            </a:r>
          </a:p>
          <a:p>
            <a:r>
              <a:rPr lang="en-US" dirty="0"/>
              <a:t>Nonparametric methods are appropriate when analyzing data that violates the assumption of normality</a:t>
            </a:r>
          </a:p>
          <a:p>
            <a:pPr lvl="1"/>
            <a:r>
              <a:rPr lang="en-US" dirty="0"/>
              <a:t>May be less powerful than traditional parametric methods when working with normal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2561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FC961-4E73-41A2-A54A-93E766693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AF7E9-44A2-48A8-A8CF-67A80389B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Major limitation was missing data</a:t>
            </a:r>
          </a:p>
          <a:p>
            <a:pPr lvl="1"/>
            <a:r>
              <a:rPr lang="en-US" dirty="0"/>
              <a:t>Original dataset had n=205 countries</a:t>
            </a:r>
          </a:p>
          <a:p>
            <a:pPr lvl="1"/>
            <a:r>
              <a:rPr lang="en-US" dirty="0"/>
              <a:t>Omitted countries with incomplete data, yielding n=111 in analytic dataset</a:t>
            </a:r>
          </a:p>
          <a:p>
            <a:pPr lvl="1"/>
            <a:r>
              <a:rPr lang="en-US" dirty="0"/>
              <a:t>Countries omitted by HDI category: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Some of these NA belong to countries for which HDI category can’t be calculated</a:t>
            </a:r>
          </a:p>
          <a:p>
            <a:pPr lvl="2"/>
            <a:r>
              <a:rPr lang="en-US" dirty="0"/>
              <a:t>e.g., North Korea, Somalia, Kosovo</a:t>
            </a:r>
          </a:p>
          <a:p>
            <a:pPr lvl="1"/>
            <a:r>
              <a:rPr lang="en-US" dirty="0"/>
              <a:t>Nontrivial proportion of omitted countries have low-to-medium developmental level</a:t>
            </a:r>
          </a:p>
          <a:p>
            <a:pPr lvl="2"/>
            <a:r>
              <a:rPr lang="en-US" dirty="0"/>
              <a:t>These countries are likely to perform poorly on other QoL measures</a:t>
            </a:r>
          </a:p>
          <a:p>
            <a:pPr lvl="2"/>
            <a:r>
              <a:rPr lang="en-US" dirty="0"/>
              <a:t>Omitting them may bias the data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4302B08-F51E-4D30-BE8A-46BB65F5B9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130308"/>
              </p:ext>
            </p:extLst>
          </p:nvPr>
        </p:nvGraphicFramePr>
        <p:xfrm>
          <a:off x="1602223" y="2746519"/>
          <a:ext cx="32898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4931">
                  <a:extLst>
                    <a:ext uri="{9D8B030D-6E8A-4147-A177-3AD203B41FA5}">
                      <a16:colId xmlns:a16="http://schemas.microsoft.com/office/drawing/2014/main" val="3079801763"/>
                    </a:ext>
                  </a:extLst>
                </a:gridCol>
                <a:gridCol w="1644931">
                  <a:extLst>
                    <a:ext uri="{9D8B030D-6E8A-4147-A177-3AD203B41FA5}">
                      <a16:colId xmlns:a16="http://schemas.microsoft.com/office/drawing/2014/main" val="2989517852"/>
                    </a:ext>
                  </a:extLst>
                </a:gridCol>
              </a:tblGrid>
              <a:tr h="240244">
                <a:tc>
                  <a:txBody>
                    <a:bodyPr/>
                    <a:lstStyle/>
                    <a:p>
                      <a:r>
                        <a:rPr lang="en-US" sz="1500" dirty="0"/>
                        <a:t>HDI CATEGORY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FREQUENCY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208585"/>
                  </a:ext>
                </a:extLst>
              </a:tr>
              <a:tr h="240244">
                <a:tc>
                  <a:txBody>
                    <a:bodyPr/>
                    <a:lstStyle/>
                    <a:p>
                      <a:r>
                        <a:rPr lang="en-US" sz="1500" dirty="0"/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020407"/>
                  </a:ext>
                </a:extLst>
              </a:tr>
              <a:tr h="240244">
                <a:tc>
                  <a:txBody>
                    <a:bodyPr/>
                    <a:lstStyle/>
                    <a:p>
                      <a:r>
                        <a:rPr lang="en-US" sz="1500" dirty="0"/>
                        <a:t>Medium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9031680"/>
                  </a:ext>
                </a:extLst>
              </a:tr>
              <a:tr h="240244">
                <a:tc>
                  <a:txBody>
                    <a:bodyPr/>
                    <a:lstStyle/>
                    <a:p>
                      <a:r>
                        <a:rPr lang="en-US" sz="1500" dirty="0"/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4839100"/>
                  </a:ext>
                </a:extLst>
              </a:tr>
              <a:tr h="240244">
                <a:tc>
                  <a:txBody>
                    <a:bodyPr/>
                    <a:lstStyle/>
                    <a:p>
                      <a:r>
                        <a:rPr lang="en-US" sz="1500" dirty="0"/>
                        <a:t>Very 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0469164"/>
                  </a:ext>
                </a:extLst>
              </a:tr>
              <a:tr h="240244">
                <a:tc>
                  <a:txBody>
                    <a:bodyPr/>
                    <a:lstStyle/>
                    <a:p>
                      <a:r>
                        <a:rPr lang="en-US" sz="1500" dirty="0"/>
                        <a:t>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7202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77517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FC961-4E73-41A2-A54A-93E766693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AF7E9-44A2-48A8-A8CF-67A80389B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Interrelatedness of data</a:t>
            </a:r>
          </a:p>
          <a:p>
            <a:pPr lvl="1"/>
            <a:r>
              <a:rPr lang="en-US" dirty="0"/>
              <a:t>We saw that human development index and social progress index contain some of the same subitems (slide “THE DATA”)</a:t>
            </a:r>
          </a:p>
          <a:p>
            <a:pPr lvl="1"/>
            <a:r>
              <a:rPr lang="en-US" dirty="0"/>
              <a:t>We saw (unsurprisingly) that they were highly correlated</a:t>
            </a:r>
          </a:p>
          <a:p>
            <a:pPr lvl="1"/>
            <a:r>
              <a:rPr lang="en-US" dirty="0"/>
              <a:t>Multicollinearity limits the ability to perform distinct analyses</a:t>
            </a:r>
          </a:p>
          <a:p>
            <a:pPr lvl="2"/>
            <a:r>
              <a:rPr lang="en-US" dirty="0"/>
              <a:t>Note that on the correlation matrix, the columns for </a:t>
            </a:r>
            <a:r>
              <a:rPr lang="en-US" sz="1800" dirty="0" err="1">
                <a:solidFill>
                  <a:srgbClr val="545454"/>
                </a:solidFill>
                <a:latin typeface="Lucida Console" panose="020B0609040504020204" pitchFamily="49" charset="0"/>
              </a:rPr>
              <a:t>HDIindex</a:t>
            </a:r>
            <a:r>
              <a:rPr lang="en-US" dirty="0"/>
              <a:t> and </a:t>
            </a:r>
            <a:r>
              <a:rPr lang="en-US" sz="1800" dirty="0">
                <a:solidFill>
                  <a:srgbClr val="545454"/>
                </a:solidFill>
                <a:latin typeface="Lucida Console" panose="020B0609040504020204" pitchFamily="49" charset="0"/>
              </a:rPr>
              <a:t>SPI</a:t>
            </a:r>
            <a:r>
              <a:rPr lang="en-US" dirty="0"/>
              <a:t> show the same patterns on pairwise scatterplots</a:t>
            </a:r>
          </a:p>
          <a:p>
            <a:pPr lvl="2"/>
            <a:r>
              <a:rPr lang="en-US" dirty="0"/>
              <a:t>Though these variables differ in scale (</a:t>
            </a:r>
            <a:r>
              <a:rPr lang="en-US" sz="1800" dirty="0" err="1">
                <a:solidFill>
                  <a:srgbClr val="545454"/>
                </a:solidFill>
                <a:latin typeface="Lucida Console" panose="020B0609040504020204" pitchFamily="49" charset="0"/>
              </a:rPr>
              <a:t>HDIindex</a:t>
            </a:r>
            <a:r>
              <a:rPr lang="en-US" dirty="0"/>
              <a:t> over 0:1, </a:t>
            </a:r>
            <a:r>
              <a:rPr lang="en-US" sz="1800" dirty="0">
                <a:solidFill>
                  <a:srgbClr val="545454"/>
                </a:solidFill>
                <a:latin typeface="Lucida Console" panose="020B0609040504020204" pitchFamily="49" charset="0"/>
              </a:rPr>
              <a:t>SPI</a:t>
            </a:r>
            <a:r>
              <a:rPr lang="en-US" dirty="0"/>
              <a:t> over 0:100), and intersect on only a subset of their subitems, they appear to measure the same thing!</a:t>
            </a:r>
          </a:p>
          <a:p>
            <a:pPr lvl="3"/>
            <a:r>
              <a:rPr lang="en-US" dirty="0"/>
              <a:t>This is a finding of this analysis, but unfortunately limits the utility of these variables</a:t>
            </a:r>
          </a:p>
          <a:p>
            <a:pPr lvl="1"/>
            <a:r>
              <a:rPr lang="en-US" dirty="0"/>
              <a:t>Also interrelated were infant mortality and the life expectancy variables</a:t>
            </a:r>
          </a:p>
          <a:p>
            <a:r>
              <a:rPr lang="en-US" dirty="0"/>
              <a:t>Several other interesting QoL measures exist but were not included in this analysis</a:t>
            </a:r>
          </a:p>
          <a:p>
            <a:pPr lvl="1"/>
            <a:r>
              <a:rPr lang="en-US" dirty="0"/>
              <a:t>e.g., hours per week worked, within-country economic disparity, average household indebtedness, out-of-pocket healthcare expenditures…the list is long!</a:t>
            </a:r>
          </a:p>
        </p:txBody>
      </p:sp>
    </p:spTree>
    <p:extLst>
      <p:ext uri="{BB962C8B-B14F-4D97-AF65-F5344CB8AC3E}">
        <p14:creationId xmlns:p14="http://schemas.microsoft.com/office/powerpoint/2010/main" val="12639306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D2F6A-581F-4A92-A810-C702D746F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65D17-C7D1-460C-9AB0-8782FF3D7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Nonparametric methods represent an important toolset when working with data that violates normality</a:t>
            </a:r>
          </a:p>
          <a:p>
            <a:r>
              <a:rPr lang="en-US" dirty="0"/>
              <a:t>This analysis gives evidence that they can perform favorably as compared to their parametric equivalents, and should be considered when analyzing data that is unsuitable for parametric approaches</a:t>
            </a:r>
          </a:p>
          <a:p>
            <a:r>
              <a:rPr lang="en-US" dirty="0"/>
              <a:t>Repurposing datasets created for other uses can present challenges</a:t>
            </a:r>
          </a:p>
        </p:txBody>
      </p:sp>
    </p:spTree>
    <p:extLst>
      <p:ext uri="{BB962C8B-B14F-4D97-AF65-F5344CB8AC3E}">
        <p14:creationId xmlns:p14="http://schemas.microsoft.com/office/powerpoint/2010/main" val="30832348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9B350-2EF4-446D-81EA-088D5EA1B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A2A86C-ABAD-4283-9DEA-9608B5D310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6655" y="1998134"/>
            <a:ext cx="10902431" cy="376732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Full project code available on GitHub: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https://github.com/kmprioliPROF/MAT_8452_Final_Project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17F5141-30A8-4DC8-A38F-F9F0F9C941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809" y="3384449"/>
            <a:ext cx="2901876" cy="290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7956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7B1ED-694E-40A6-8BFD-E0658AE4A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E95A9-4EBA-4FD5-900B-D5815B5F1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Helliwell, John F., Richard Layard, and Jeffrey D. Sachs. 2018. “World Happiness Report.” http://worldhappiness.report/ed/2018/.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James, Gareth, Daniela Witten, Trevor Hastie, and Robert </a:t>
            </a:r>
            <a:r>
              <a:rPr lang="en-US" sz="1600" dirty="0" err="1"/>
              <a:t>Tibshirani</a:t>
            </a:r>
            <a:r>
              <a:rPr lang="en-US" sz="1600" dirty="0"/>
              <a:t>. 2013. “An Introduction to Statistical Learning.” Springer. https://www-bcf.usc.edu/~gareth/ISL/.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Murphy, Sherry L., </a:t>
            </a:r>
            <a:r>
              <a:rPr lang="en-US" sz="1600" dirty="0" err="1"/>
              <a:t>Jiaquan</a:t>
            </a:r>
            <a:r>
              <a:rPr lang="en-US" sz="1600" dirty="0"/>
              <a:t> Xu, Kenneth D. </a:t>
            </a:r>
            <a:r>
              <a:rPr lang="en-US" sz="1600" dirty="0" err="1"/>
              <a:t>Kochanek</a:t>
            </a:r>
            <a:r>
              <a:rPr lang="en-US" sz="1600" dirty="0"/>
              <a:t>, and Elizabeth Arias. 2018. “Mortality in the United States, 2017. NCHS Data Brief, No 328.” National Center for Health Statistics. https://www.cdc.gov/nchs/products/databriefs/db328.htm.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Prioli, Katherine M. 2018. “MAT_8790_Final_Project.” https://github.com/kmprioliPROF/MAT_8790_Final_Project.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Social Progress Imperative. 2018. “Social Progress Index.” https://www.socialprogress.org/?tab=4.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The United Nations Development </a:t>
            </a:r>
            <a:r>
              <a:rPr lang="en-US" sz="1600" dirty="0" err="1"/>
              <a:t>Programme</a:t>
            </a:r>
            <a:r>
              <a:rPr lang="en-US" sz="1600" dirty="0"/>
              <a:t>. 2018. “Human Development Index.” http://hdr.undp.org/en/data.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The World Bank. 2018. “Gross Domestic Product.” https://data.worldbank.org/indicator/ny.gdp.mktp.cd?view=map&amp;year_high_desc=true.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World Economic Forum. 2016. “Gender Equality.” http://reports.weforum.org/global-gender-gap-report-2016/rankings/.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World Health Organization. 2018a. “Life Expectancy.” http://apps.who.int/gho/data/view.main.SDG2016LEXv?lang=en.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World Health Organization. 2018b. “Probability of Dying Per 1000 Live Births.” http://apps.who.int/gho/data/view.main.182?lang=en.</a:t>
            </a:r>
          </a:p>
        </p:txBody>
      </p:sp>
    </p:spTree>
    <p:extLst>
      <p:ext uri="{BB962C8B-B14F-4D97-AF65-F5344CB8AC3E}">
        <p14:creationId xmlns:p14="http://schemas.microsoft.com/office/powerpoint/2010/main" val="4229999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C3D0-0CA1-49D1-A58D-ED170897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52577-0D70-4F76-A5F5-16B90F38E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Explore the distributions of and relationships between key QoL indicators using both nonparametric and parametric methods</a:t>
            </a:r>
          </a:p>
          <a:p>
            <a:r>
              <a:rPr lang="en-US" dirty="0"/>
              <a:t>Compare the methods in terms of results and appropriateness</a:t>
            </a:r>
          </a:p>
        </p:txBody>
      </p:sp>
    </p:spTree>
    <p:extLst>
      <p:ext uri="{BB962C8B-B14F-4D97-AF65-F5344CB8AC3E}">
        <p14:creationId xmlns:p14="http://schemas.microsoft.com/office/powerpoint/2010/main" val="3752129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C3D0-0CA1-49D1-A58D-ED170897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52577-0D70-4F76-A5F5-16B90F38E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stages to the analysis: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Explore the data</a:t>
            </a:r>
          </a:p>
          <a:p>
            <a:pPr marL="1371600" lvl="2"/>
            <a:r>
              <a:rPr lang="en-US" dirty="0"/>
              <a:t>Univariate descriptive statistics and visualizations</a:t>
            </a:r>
          </a:p>
          <a:p>
            <a:pPr marL="1371600" lvl="2"/>
            <a:r>
              <a:rPr lang="en-US" dirty="0"/>
              <a:t>Pairwise analysis via correlation matrix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Perform 6 parallel analyses using nonparametric methods and their parametric equivalents</a:t>
            </a:r>
          </a:p>
          <a:p>
            <a:pPr marL="1371600" lvl="2"/>
            <a:r>
              <a:rPr lang="en-US" dirty="0"/>
              <a:t>Analyses chosen based on data exploration</a:t>
            </a:r>
          </a:p>
          <a:p>
            <a:pPr marL="1371600" lvl="2"/>
            <a:r>
              <a:rPr lang="en-US" dirty="0"/>
              <a:t>All tests performed at the </a:t>
            </a:r>
            <a:r>
              <a:rPr lang="el-GR" i="1" dirty="0"/>
              <a:t>α</a:t>
            </a:r>
            <a:r>
              <a:rPr lang="en-US" dirty="0"/>
              <a:t> = 0.05 level</a:t>
            </a:r>
          </a:p>
          <a:p>
            <a:pPr marL="1371600" lvl="2"/>
            <a:r>
              <a:rPr lang="en-US" dirty="0"/>
              <a:t>Results compared in terms of:</a:t>
            </a:r>
          </a:p>
          <a:p>
            <a:pPr marL="1828800" lvl="3"/>
            <a:r>
              <a:rPr lang="en-US" dirty="0"/>
              <a:t>Statistical test outcomes</a:t>
            </a:r>
          </a:p>
          <a:p>
            <a:pPr marL="1828800" lvl="3"/>
            <a:r>
              <a:rPr lang="en-US" dirty="0"/>
              <a:t>Assumptions required</a:t>
            </a:r>
          </a:p>
        </p:txBody>
      </p:sp>
    </p:spTree>
    <p:extLst>
      <p:ext uri="{BB962C8B-B14F-4D97-AF65-F5344CB8AC3E}">
        <p14:creationId xmlns:p14="http://schemas.microsoft.com/office/powerpoint/2010/main" val="768879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8F702-C1E7-49FE-9B72-7185D7E4F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17601FE-7755-497B-8CCD-6259094AF4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1347925"/>
              </p:ext>
            </p:extLst>
          </p:nvPr>
        </p:nvGraphicFramePr>
        <p:xfrm>
          <a:off x="476250" y="1155700"/>
          <a:ext cx="11214099" cy="5023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814">
                  <a:extLst>
                    <a:ext uri="{9D8B030D-6E8A-4147-A177-3AD203B41FA5}">
                      <a16:colId xmlns:a16="http://schemas.microsoft.com/office/drawing/2014/main" val="1300198683"/>
                    </a:ext>
                  </a:extLst>
                </a:gridCol>
                <a:gridCol w="7404212">
                  <a:extLst>
                    <a:ext uri="{9D8B030D-6E8A-4147-A177-3AD203B41FA5}">
                      <a16:colId xmlns:a16="http://schemas.microsoft.com/office/drawing/2014/main" val="2945393399"/>
                    </a:ext>
                  </a:extLst>
                </a:gridCol>
                <a:gridCol w="2522073">
                  <a:extLst>
                    <a:ext uri="{9D8B030D-6E8A-4147-A177-3AD203B41FA5}">
                      <a16:colId xmlns:a16="http://schemas.microsoft.com/office/drawing/2014/main" val="2205187037"/>
                    </a:ext>
                  </a:extLst>
                </a:gridCol>
              </a:tblGrid>
              <a:tr h="340641">
                <a:tc>
                  <a:txBody>
                    <a:bodyPr/>
                    <a:lstStyle/>
                    <a:p>
                      <a:r>
                        <a:rPr lang="en-US" sz="1700" dirty="0"/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SOURCE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5997714"/>
                  </a:ext>
                </a:extLst>
              </a:tr>
              <a:tr h="340166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545454"/>
                          </a:solidFill>
                          <a:latin typeface="Lucida Console" panose="020B0609040504020204" pitchFamily="49" charset="0"/>
                        </a:rPr>
                        <a:t>country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404040"/>
                          </a:solidFill>
                        </a:rPr>
                        <a:t>Country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rgbClr val="545454"/>
                          </a:solidFill>
                          <a:latin typeface="Lucida Console" panose="020B0609040504020204" pitchFamily="49" charset="0"/>
                        </a:rPr>
                        <a:t>countrycodes</a:t>
                      </a:r>
                      <a:r>
                        <a:rPr lang="en-US" sz="1500" dirty="0">
                          <a:solidFill>
                            <a:srgbClr val="404040"/>
                          </a:solidFill>
                        </a:rPr>
                        <a:t> package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8461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0" dirty="0" err="1">
                          <a:solidFill>
                            <a:srgbClr val="545454"/>
                          </a:solidFill>
                          <a:latin typeface="Lucida Console" panose="020B0609040504020204" pitchFamily="49" charset="0"/>
                        </a:rPr>
                        <a:t>HDIindex</a:t>
                      </a:r>
                      <a:endParaRPr lang="en-US" sz="1400" b="0" dirty="0">
                        <a:solidFill>
                          <a:srgbClr val="545454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404040"/>
                          </a:solidFill>
                        </a:rPr>
                        <a:t>Human Development Index (compound measure, scale of 0:1); subitems include years of schooling, life expectancy at birth, and per-capita income (among others)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404040"/>
                          </a:solidFill>
                        </a:rPr>
                        <a:t>The United Nations Development </a:t>
                      </a:r>
                      <a:r>
                        <a:rPr lang="en-US" sz="1500" dirty="0" err="1">
                          <a:solidFill>
                            <a:srgbClr val="404040"/>
                          </a:solidFill>
                        </a:rPr>
                        <a:t>Programme</a:t>
                      </a:r>
                      <a:endParaRPr lang="en-US" sz="1500" dirty="0">
                        <a:solidFill>
                          <a:srgbClr val="40404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14482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0" dirty="0" err="1">
                          <a:solidFill>
                            <a:srgbClr val="545454"/>
                          </a:solidFill>
                          <a:latin typeface="Lucida Console" panose="020B0609040504020204" pitchFamily="49" charset="0"/>
                        </a:rPr>
                        <a:t>HDI_cat</a:t>
                      </a:r>
                      <a:endParaRPr lang="en-US" sz="1400" b="0" dirty="0">
                        <a:solidFill>
                          <a:srgbClr val="545454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404040"/>
                          </a:solidFill>
                        </a:rPr>
                        <a:t>Human Development Index category (4 levels, from “low” to “very high”)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404040"/>
                          </a:solidFill>
                        </a:rPr>
                        <a:t>The United Nations Development </a:t>
                      </a:r>
                      <a:r>
                        <a:rPr lang="en-US" sz="1500" dirty="0" err="1">
                          <a:solidFill>
                            <a:srgbClr val="404040"/>
                          </a:solidFill>
                        </a:rPr>
                        <a:t>Programme</a:t>
                      </a:r>
                      <a:endParaRPr lang="en-US" sz="1500" dirty="0">
                        <a:solidFill>
                          <a:srgbClr val="40404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3230984"/>
                  </a:ext>
                </a:extLst>
              </a:tr>
              <a:tr h="755334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545454"/>
                          </a:solidFill>
                          <a:latin typeface="Lucida Console" panose="020B0609040504020204" pitchFamily="49" charset="0"/>
                        </a:rPr>
                        <a:t>SPI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404040"/>
                          </a:solidFill>
                        </a:rPr>
                        <a:t>Social Progress Index (compound measure, scale of 0:100); subitems include three broad categories:  basic human needs (e.g., nutrition, safety), foundations of wellbeing (e.g., basic knowledge, environmental quality), and opportunity (e.g., personal rights, freedoms)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404040"/>
                          </a:solidFill>
                        </a:rPr>
                        <a:t>Social Progress Imperative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9586433"/>
                  </a:ext>
                </a:extLst>
              </a:tr>
              <a:tr h="340166">
                <a:tc>
                  <a:txBody>
                    <a:bodyPr/>
                    <a:lstStyle/>
                    <a:p>
                      <a:r>
                        <a:rPr lang="en-US" sz="1400" b="0" dirty="0" err="1">
                          <a:solidFill>
                            <a:srgbClr val="545454"/>
                          </a:solidFill>
                          <a:latin typeface="Lucida Console" panose="020B0609040504020204" pitchFamily="49" charset="0"/>
                        </a:rPr>
                        <a:t>logGDP</a:t>
                      </a:r>
                      <a:endParaRPr lang="en-US" sz="1400" b="0" dirty="0">
                        <a:solidFill>
                          <a:srgbClr val="545454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404040"/>
                          </a:solidFill>
                        </a:rPr>
                        <a:t>Gross Domestic Product (GDP), log transform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404040"/>
                          </a:solidFill>
                        </a:rPr>
                        <a:t>The World Bank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165058"/>
                  </a:ext>
                </a:extLst>
              </a:tr>
              <a:tr h="533177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545454"/>
                          </a:solidFill>
                          <a:latin typeface="Lucida Console" panose="020B0609040504020204" pitchFamily="49" charset="0"/>
                        </a:rPr>
                        <a:t>happiness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404040"/>
                          </a:solidFill>
                        </a:rPr>
                        <a:t>World Happiness Score (compound measure, scale of 0:10); subitems include per-capita GDP, healthy life expectancy, social support, freedoms, and perception of corruption, among others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404040"/>
                          </a:solidFill>
                        </a:rPr>
                        <a:t>The World Happiness Report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0747670"/>
                  </a:ext>
                </a:extLst>
              </a:tr>
              <a:tr h="533177">
                <a:tc>
                  <a:txBody>
                    <a:bodyPr/>
                    <a:lstStyle/>
                    <a:p>
                      <a:r>
                        <a:rPr lang="en-US" sz="1400" b="0" dirty="0" err="1">
                          <a:solidFill>
                            <a:srgbClr val="545454"/>
                          </a:solidFill>
                          <a:latin typeface="Lucida Console" panose="020B0609040504020204" pitchFamily="49" charset="0"/>
                        </a:rPr>
                        <a:t>gendereq</a:t>
                      </a:r>
                      <a:endParaRPr lang="en-US" sz="1400" b="0" dirty="0">
                        <a:solidFill>
                          <a:srgbClr val="545454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404040"/>
                          </a:solidFill>
                        </a:rPr>
                        <a:t>Gender Equality Index (compound measure, scale of 0:1); measures gender-related gaps in economic participation, education, health and survival, and political offices held, among others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404040"/>
                          </a:solidFill>
                        </a:rPr>
                        <a:t>World Economic Forum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8917039"/>
                  </a:ext>
                </a:extLst>
              </a:tr>
              <a:tr h="340166">
                <a:tc>
                  <a:txBody>
                    <a:bodyPr/>
                    <a:lstStyle/>
                    <a:p>
                      <a:r>
                        <a:rPr lang="en-US" sz="1400" b="0" dirty="0" err="1">
                          <a:solidFill>
                            <a:srgbClr val="545454"/>
                          </a:solidFill>
                          <a:latin typeface="Lucida Console" panose="020B0609040504020204" pitchFamily="49" charset="0"/>
                        </a:rPr>
                        <a:t>infantmort</a:t>
                      </a:r>
                      <a:endParaRPr lang="en-US" sz="1400" b="0" dirty="0">
                        <a:solidFill>
                          <a:srgbClr val="545454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404040"/>
                          </a:solidFill>
                        </a:rPr>
                        <a:t>Infant mortality rate (neonatal deaths per 1,000 live births)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404040"/>
                          </a:solidFill>
                        </a:rPr>
                        <a:t>World Health Organization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0876330"/>
                  </a:ext>
                </a:extLst>
              </a:tr>
              <a:tr h="340166">
                <a:tc>
                  <a:txBody>
                    <a:bodyPr/>
                    <a:lstStyle/>
                    <a:p>
                      <a:r>
                        <a:rPr lang="en-US" sz="1400" b="0" dirty="0" err="1">
                          <a:solidFill>
                            <a:srgbClr val="545454"/>
                          </a:solidFill>
                          <a:latin typeface="Lucida Console" panose="020B0609040504020204" pitchFamily="49" charset="0"/>
                        </a:rPr>
                        <a:t>birth_MF</a:t>
                      </a:r>
                      <a:endParaRPr lang="en-US" sz="1400" b="0" dirty="0">
                        <a:solidFill>
                          <a:srgbClr val="545454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404040"/>
                          </a:solidFill>
                        </a:rPr>
                        <a:t>Life expectancy at birth, males and females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404040"/>
                          </a:solidFill>
                        </a:rPr>
                        <a:t>World Health Organization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015936"/>
                  </a:ext>
                </a:extLst>
              </a:tr>
              <a:tr h="340166">
                <a:tc>
                  <a:txBody>
                    <a:bodyPr/>
                    <a:lstStyle/>
                    <a:p>
                      <a:r>
                        <a:rPr lang="en-US" sz="1400" b="0" dirty="0" err="1">
                          <a:solidFill>
                            <a:srgbClr val="545454"/>
                          </a:solidFill>
                          <a:latin typeface="Lucida Console" panose="020B0609040504020204" pitchFamily="49" charset="0"/>
                        </a:rPr>
                        <a:t>sixty_MF</a:t>
                      </a:r>
                      <a:endParaRPr lang="en-US" sz="1400" b="0" dirty="0">
                        <a:solidFill>
                          <a:srgbClr val="545454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404040"/>
                          </a:solidFill>
                        </a:rPr>
                        <a:t>Life expectancy at age 60, males and females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404040"/>
                          </a:solidFill>
                        </a:rPr>
                        <a:t>World Health Organization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618387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3BD7E51-595B-44D1-BA7A-FEC52A8CCEC7}"/>
              </a:ext>
            </a:extLst>
          </p:cNvPr>
          <p:cNvSpPr txBox="1"/>
          <p:nvPr/>
        </p:nvSpPr>
        <p:spPr>
          <a:xfrm>
            <a:off x="475526" y="6270211"/>
            <a:ext cx="112140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Note:  this dataset was originally created for the MAT 8790 final project.  Countries with missing data were excluded from the analytic dataset.</a:t>
            </a:r>
          </a:p>
        </p:txBody>
      </p:sp>
    </p:spTree>
    <p:extLst>
      <p:ext uri="{BB962C8B-B14F-4D97-AF65-F5344CB8AC3E}">
        <p14:creationId xmlns:p14="http://schemas.microsoft.com/office/powerpoint/2010/main" val="2751398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118EA-9581-481E-9737-5FBEC7E88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ANALYSES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147D6A-4FFE-4DB7-8420-A053290F0FE3}"/>
              </a:ext>
            </a:extLst>
          </p:cNvPr>
          <p:cNvGrpSpPr/>
          <p:nvPr/>
        </p:nvGrpSpPr>
        <p:grpSpPr>
          <a:xfrm>
            <a:off x="510686" y="1104162"/>
            <a:ext cx="5143081" cy="5497637"/>
            <a:chOff x="510686" y="1104162"/>
            <a:chExt cx="5143081" cy="549763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46BA352-02F7-4658-B20E-6E0881773C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565" r="49426"/>
            <a:stretch/>
          </p:blipFill>
          <p:spPr>
            <a:xfrm>
              <a:off x="510686" y="3843931"/>
              <a:ext cx="3772287" cy="2757868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D88EDA4-56B4-4193-AB01-6A7D793586E0}"/>
                </a:ext>
              </a:extLst>
            </p:cNvPr>
            <p:cNvSpPr txBox="1"/>
            <p:nvPr/>
          </p:nvSpPr>
          <p:spPr>
            <a:xfrm>
              <a:off x="631982" y="1104162"/>
              <a:ext cx="5021785" cy="322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54545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Human Development Index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94EB576-EF05-4043-A9C3-D7352ECDBD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0630" t="7565" b="18759"/>
            <a:stretch/>
          </p:blipFill>
          <p:spPr>
            <a:xfrm>
              <a:off x="557682" y="1467295"/>
              <a:ext cx="3682490" cy="2198170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3E516AF-5732-4FDE-B4A2-08B5560B1CDC}"/>
              </a:ext>
            </a:extLst>
          </p:cNvPr>
          <p:cNvGrpSpPr/>
          <p:nvPr/>
        </p:nvGrpSpPr>
        <p:grpSpPr>
          <a:xfrm>
            <a:off x="5548951" y="1134940"/>
            <a:ext cx="6245491" cy="2592202"/>
            <a:chOff x="5857874" y="1134940"/>
            <a:chExt cx="6245491" cy="259220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090A11D-10C0-446D-9B09-5F8D5FFFCC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072"/>
            <a:stretch/>
          </p:blipFill>
          <p:spPr>
            <a:xfrm>
              <a:off x="5857874" y="1405618"/>
              <a:ext cx="6245491" cy="2321524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D576566-3386-42E2-8FFB-211302025424}"/>
                </a:ext>
              </a:extLst>
            </p:cNvPr>
            <p:cNvSpPr txBox="1"/>
            <p:nvPr/>
          </p:nvSpPr>
          <p:spPr>
            <a:xfrm>
              <a:off x="6096000" y="1134940"/>
              <a:ext cx="47979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54545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Social Progress Index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88E1746-E1C9-4A38-B9BF-35FED5ECFFF9}"/>
              </a:ext>
            </a:extLst>
          </p:cNvPr>
          <p:cNvGrpSpPr/>
          <p:nvPr/>
        </p:nvGrpSpPr>
        <p:grpSpPr>
          <a:xfrm>
            <a:off x="5550408" y="3843931"/>
            <a:ext cx="6245352" cy="2611284"/>
            <a:chOff x="5550408" y="3843931"/>
            <a:chExt cx="6245352" cy="261128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9BACB22-97C7-4CF7-89B2-3324845ED807}"/>
                </a:ext>
              </a:extLst>
            </p:cNvPr>
            <p:cNvSpPr txBox="1"/>
            <p:nvPr/>
          </p:nvSpPr>
          <p:spPr>
            <a:xfrm>
              <a:off x="5787077" y="3843931"/>
              <a:ext cx="47979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54545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GDP, Log Transform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234B4B9-CBB2-412E-B293-E3764A524E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778"/>
            <a:stretch/>
          </p:blipFill>
          <p:spPr>
            <a:xfrm>
              <a:off x="5550408" y="4151376"/>
              <a:ext cx="6245352" cy="23038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92870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118EA-9581-481E-9737-5FBEC7E88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ANALYSES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63231BC-211E-4453-8033-202DED94FEF9}"/>
              </a:ext>
            </a:extLst>
          </p:cNvPr>
          <p:cNvGrpSpPr/>
          <p:nvPr/>
        </p:nvGrpSpPr>
        <p:grpSpPr>
          <a:xfrm>
            <a:off x="3276162" y="1134940"/>
            <a:ext cx="6245352" cy="2605209"/>
            <a:chOff x="243130" y="1134940"/>
            <a:chExt cx="6245352" cy="260520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EDF08D0-AA50-479A-984A-FC78597D51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8063"/>
            <a:stretch/>
          </p:blipFill>
          <p:spPr>
            <a:xfrm>
              <a:off x="243130" y="1443441"/>
              <a:ext cx="6245352" cy="2296708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063AEE3-55CD-4B2B-BBB0-C8B22D1A542F}"/>
                </a:ext>
              </a:extLst>
            </p:cNvPr>
            <p:cNvSpPr txBox="1"/>
            <p:nvPr/>
          </p:nvSpPr>
          <p:spPr>
            <a:xfrm>
              <a:off x="462388" y="1134940"/>
              <a:ext cx="47979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54545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Happiness Score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C027BE2-D793-4077-8A63-497D43167DBB}"/>
              </a:ext>
            </a:extLst>
          </p:cNvPr>
          <p:cNvGrpSpPr/>
          <p:nvPr/>
        </p:nvGrpSpPr>
        <p:grpSpPr>
          <a:xfrm>
            <a:off x="3257708" y="4149923"/>
            <a:ext cx="6245352" cy="2572428"/>
            <a:chOff x="224676" y="4149923"/>
            <a:chExt cx="6245352" cy="2572428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3ECC833-6B35-4BC9-AA4A-B40886C96F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058"/>
            <a:stretch/>
          </p:blipFill>
          <p:spPr>
            <a:xfrm>
              <a:off x="224676" y="4400550"/>
              <a:ext cx="6245352" cy="232180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E551C0F-B510-4A6F-95D6-550BEC994CBE}"/>
                </a:ext>
              </a:extLst>
            </p:cNvPr>
            <p:cNvSpPr txBox="1"/>
            <p:nvPr/>
          </p:nvSpPr>
          <p:spPr>
            <a:xfrm>
              <a:off x="462388" y="4149923"/>
              <a:ext cx="47979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54545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Gender Equality Index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4806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118EA-9581-481E-9737-5FBEC7E88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ANALYSES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153D850-3280-49DD-A061-8339F35AC698}"/>
              </a:ext>
            </a:extLst>
          </p:cNvPr>
          <p:cNvGrpSpPr/>
          <p:nvPr/>
        </p:nvGrpSpPr>
        <p:grpSpPr>
          <a:xfrm>
            <a:off x="2876112" y="1167598"/>
            <a:ext cx="6245352" cy="2623304"/>
            <a:chOff x="3255750" y="1134940"/>
            <a:chExt cx="6245352" cy="262330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2BE05A1-CABF-4956-8852-BFADEE14FC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10"/>
            <a:stretch/>
          </p:blipFill>
          <p:spPr>
            <a:xfrm>
              <a:off x="3255750" y="1442717"/>
              <a:ext cx="6245352" cy="2315527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89B02C0-F774-44F9-8522-0F2E03EE8F09}"/>
                </a:ext>
              </a:extLst>
            </p:cNvPr>
            <p:cNvSpPr txBox="1"/>
            <p:nvPr/>
          </p:nvSpPr>
          <p:spPr>
            <a:xfrm>
              <a:off x="3495420" y="1134940"/>
              <a:ext cx="47979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54545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Infant Mortality Rate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DE8C64D-5F2C-4005-AE53-EF656E7360DC}"/>
              </a:ext>
            </a:extLst>
          </p:cNvPr>
          <p:cNvGrpSpPr/>
          <p:nvPr/>
        </p:nvGrpSpPr>
        <p:grpSpPr>
          <a:xfrm>
            <a:off x="2876112" y="4007047"/>
            <a:ext cx="6245352" cy="2635852"/>
            <a:chOff x="2876112" y="4007047"/>
            <a:chExt cx="6245352" cy="263585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9DD61CA-423E-4BEC-9C84-8FD420A143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807"/>
            <a:stretch/>
          </p:blipFill>
          <p:spPr>
            <a:xfrm>
              <a:off x="2876112" y="4314824"/>
              <a:ext cx="6245352" cy="2328075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B918B80-EA48-499B-9FB3-7D964F132DBA}"/>
                </a:ext>
              </a:extLst>
            </p:cNvPr>
            <p:cNvSpPr txBox="1"/>
            <p:nvPr/>
          </p:nvSpPr>
          <p:spPr>
            <a:xfrm>
              <a:off x="3047746" y="4007047"/>
              <a:ext cx="47979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54545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Total Life Expectancy…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7376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3F7E47-8368-46BC-BA89-05179FAA7E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13"/>
          <a:stretch/>
        </p:blipFill>
        <p:spPr>
          <a:xfrm>
            <a:off x="4821936" y="1188818"/>
            <a:ext cx="7141464" cy="55010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A44E3A-8928-435B-8372-105E37A3D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MATRIX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64B42E-92D2-4215-BE26-61AAEA3DA2ED}"/>
              </a:ext>
            </a:extLst>
          </p:cNvPr>
          <p:cNvSpPr txBox="1"/>
          <p:nvPr/>
        </p:nvSpPr>
        <p:spPr>
          <a:xfrm>
            <a:off x="475903" y="1288829"/>
            <a:ext cx="425651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Generated using </a:t>
            </a:r>
            <a:r>
              <a:rPr lang="en-US" sz="1600" dirty="0" err="1">
                <a:solidFill>
                  <a:srgbClr val="545454"/>
                </a:solidFill>
                <a:latin typeface="Lucida Console" panose="020B0609040504020204" pitchFamily="49" charset="0"/>
              </a:rPr>
              <a:t>GGally</a:t>
            </a:r>
            <a:r>
              <a:rPr lang="en-US" sz="1600" dirty="0">
                <a:solidFill>
                  <a:srgbClr val="545454"/>
                </a:solidFill>
                <a:latin typeface="Lucida Console" panose="020B0609040504020204" pitchFamily="49" charset="0"/>
              </a:rPr>
              <a:t>::</a:t>
            </a:r>
            <a:r>
              <a:rPr lang="en-US" sz="1600" dirty="0" err="1">
                <a:solidFill>
                  <a:srgbClr val="545454"/>
                </a:solidFill>
                <a:latin typeface="Lucida Console" panose="020B0609040504020204" pitchFamily="49" charset="0"/>
              </a:rPr>
              <a:t>ggpairs</a:t>
            </a:r>
            <a:r>
              <a:rPr lang="en-US" sz="1600" dirty="0">
                <a:solidFill>
                  <a:srgbClr val="545454"/>
                </a:solidFill>
                <a:latin typeface="Lucida Console" panose="020B0609040504020204" pitchFamily="49" charset="0"/>
              </a:rPr>
              <a:t>()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Fastest way of visualizing pairwise relationships</a:t>
            </a:r>
          </a:p>
          <a:p>
            <a:pPr marL="742950" lvl="1" indent="-285750">
              <a:buSzPct val="80000"/>
              <a:buFont typeface="Courier New" panose="02070309020205020404" pitchFamily="49" charset="0"/>
              <a:buChar char="o"/>
            </a:pPr>
            <a:r>
              <a:rPr lang="en-US" sz="1600" dirty="0"/>
              <a:t>Lower triangle shows scatterplots (continuous data) or histograms (one categorical variable), upper triangle gives Pearson correlations (continuous data) or boxplots (one categorical variable)</a:t>
            </a:r>
          </a:p>
          <a:p>
            <a:pPr marL="742950" lvl="1" indent="-285750">
              <a:buSzPct val="80000"/>
              <a:buFont typeface="Courier New" panose="02070309020205020404" pitchFamily="49" charset="0"/>
              <a:buChar char="o"/>
            </a:pPr>
            <a:r>
              <a:rPr lang="en-US" sz="1600" dirty="0"/>
              <a:t>Density plots (continuous) and bar charts (categorical) along the diagonal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Many variables appear non-normally distributed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Relationships chosen for further analysis:</a:t>
            </a:r>
          </a:p>
          <a:p>
            <a:pPr marL="742950" lvl="1" indent="-285750">
              <a:buSzPct val="80000"/>
              <a:buFont typeface="Courier New" panose="02070309020205020404" pitchFamily="49" charset="0"/>
              <a:buChar char="o"/>
            </a:pPr>
            <a:r>
              <a:rPr lang="en-US" sz="1600" dirty="0" err="1">
                <a:solidFill>
                  <a:srgbClr val="545454"/>
                </a:solidFill>
                <a:latin typeface="Lucida Console" panose="020B0609040504020204" pitchFamily="49" charset="0"/>
              </a:rPr>
              <a:t>HDIindex</a:t>
            </a:r>
            <a:r>
              <a:rPr lang="en-US" dirty="0"/>
              <a:t> and </a:t>
            </a:r>
            <a:r>
              <a:rPr lang="en-US" sz="1600" dirty="0">
                <a:solidFill>
                  <a:srgbClr val="545454"/>
                </a:solidFill>
                <a:latin typeface="Lucida Console" panose="020B0609040504020204" pitchFamily="49" charset="0"/>
              </a:rPr>
              <a:t>SPI</a:t>
            </a:r>
            <a:r>
              <a:rPr lang="en-US" sz="1600" dirty="0">
                <a:solidFill>
                  <a:srgbClr val="545454"/>
                </a:solidFill>
              </a:rPr>
              <a:t> </a:t>
            </a:r>
            <a:r>
              <a:rPr lang="en-US" sz="1600" dirty="0"/>
              <a:t>(clear correlation)</a:t>
            </a:r>
            <a:endParaRPr lang="en-US" sz="1600" dirty="0">
              <a:solidFill>
                <a:srgbClr val="545454"/>
              </a:solidFill>
              <a:latin typeface="Lucida Console" panose="020B0609040504020204" pitchFamily="49" charset="0"/>
            </a:endParaRPr>
          </a:p>
          <a:p>
            <a:pPr marL="742950" lvl="1" indent="-285750">
              <a:buSzPct val="80000"/>
              <a:buFont typeface="Courier New" panose="02070309020205020404" pitchFamily="49" charset="0"/>
              <a:buChar char="o"/>
            </a:pPr>
            <a:r>
              <a:rPr lang="en-US" sz="1600" dirty="0" err="1">
                <a:solidFill>
                  <a:srgbClr val="545454"/>
                </a:solidFill>
                <a:latin typeface="Lucida Console" panose="020B0609040504020204" pitchFamily="49" charset="0"/>
              </a:rPr>
              <a:t>logGDP</a:t>
            </a:r>
            <a:r>
              <a:rPr lang="en-US" dirty="0"/>
              <a:t> and </a:t>
            </a:r>
            <a:r>
              <a:rPr lang="en-US" sz="1600" dirty="0" err="1">
                <a:solidFill>
                  <a:srgbClr val="545454"/>
                </a:solidFill>
                <a:latin typeface="Lucida Console" panose="020B0609040504020204" pitchFamily="49" charset="0"/>
              </a:rPr>
              <a:t>gendereq</a:t>
            </a:r>
            <a:r>
              <a:rPr lang="en-US" dirty="0">
                <a:solidFill>
                  <a:srgbClr val="545454"/>
                </a:solidFill>
              </a:rPr>
              <a:t> </a:t>
            </a:r>
            <a:r>
              <a:rPr lang="en-US" sz="1600" dirty="0"/>
              <a:t>(no clear association)</a:t>
            </a:r>
          </a:p>
          <a:p>
            <a:pPr marL="742950" lvl="1" indent="-285750">
              <a:buSzPct val="80000"/>
              <a:buFont typeface="Courier New" panose="02070309020205020404" pitchFamily="49" charset="0"/>
              <a:buChar char="o"/>
            </a:pPr>
            <a:r>
              <a:rPr lang="en-US" sz="1600" dirty="0" err="1">
                <a:solidFill>
                  <a:srgbClr val="545454"/>
                </a:solidFill>
                <a:latin typeface="Lucida Console" panose="020B0609040504020204" pitchFamily="49" charset="0"/>
              </a:rPr>
              <a:t>infantmort</a:t>
            </a:r>
            <a:r>
              <a:rPr lang="en-US" sz="1600" dirty="0"/>
              <a:t> and </a:t>
            </a:r>
            <a:r>
              <a:rPr lang="en-US" sz="1600" dirty="0" err="1">
                <a:solidFill>
                  <a:srgbClr val="545454"/>
                </a:solidFill>
                <a:latin typeface="Lucida Console" panose="020B0609040504020204" pitchFamily="49" charset="0"/>
              </a:rPr>
              <a:t>HDI_cat</a:t>
            </a:r>
            <a:r>
              <a:rPr lang="en-US" sz="1600" dirty="0"/>
              <a:t> (clear difference by category)</a:t>
            </a:r>
          </a:p>
          <a:p>
            <a:pPr marL="742950" lvl="1" indent="-285750">
              <a:buSzPct val="80000"/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545454"/>
                </a:solidFill>
                <a:latin typeface="Lucida Console" panose="020B0609040504020204" pitchFamily="49" charset="0"/>
              </a:rPr>
              <a:t>happiness</a:t>
            </a:r>
            <a:r>
              <a:rPr lang="en-US" sz="1600" dirty="0"/>
              <a:t> and </a:t>
            </a:r>
            <a:r>
              <a:rPr lang="en-US" sz="1600" dirty="0" err="1">
                <a:solidFill>
                  <a:srgbClr val="545454"/>
                </a:solidFill>
                <a:latin typeface="Lucida Console" panose="020B0609040504020204" pitchFamily="49" charset="0"/>
              </a:rPr>
              <a:t>HDI_cat</a:t>
            </a:r>
            <a:r>
              <a:rPr lang="en-US" sz="1600" dirty="0"/>
              <a:t> (similar in Medium and High categories)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E09AFC-FEC2-44E6-80E7-39927F1ACCFD}"/>
              </a:ext>
            </a:extLst>
          </p:cNvPr>
          <p:cNvSpPr/>
          <p:nvPr/>
        </p:nvSpPr>
        <p:spPr>
          <a:xfrm>
            <a:off x="5108049" y="2545471"/>
            <a:ext cx="713631" cy="562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577355-8243-447D-90BC-C8B69CF14A70}"/>
              </a:ext>
            </a:extLst>
          </p:cNvPr>
          <p:cNvSpPr txBox="1"/>
          <p:nvPr/>
        </p:nvSpPr>
        <p:spPr>
          <a:xfrm>
            <a:off x="4999382" y="950275"/>
            <a:ext cx="4756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54545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Correlation Matrix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C152D0-A924-47D5-A14C-E78347B074CB}"/>
              </a:ext>
            </a:extLst>
          </p:cNvPr>
          <p:cNvSpPr/>
          <p:nvPr/>
        </p:nvSpPr>
        <p:spPr>
          <a:xfrm>
            <a:off x="7310229" y="4242208"/>
            <a:ext cx="713631" cy="562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6374D7-D288-435E-8912-032F909F37E8}"/>
              </a:ext>
            </a:extLst>
          </p:cNvPr>
          <p:cNvSpPr/>
          <p:nvPr/>
        </p:nvSpPr>
        <p:spPr>
          <a:xfrm>
            <a:off x="9527447" y="1983240"/>
            <a:ext cx="713631" cy="562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A2FF4E-F42F-4856-B628-4E8095A6DB9F}"/>
              </a:ext>
            </a:extLst>
          </p:cNvPr>
          <p:cNvSpPr/>
          <p:nvPr/>
        </p:nvSpPr>
        <p:spPr>
          <a:xfrm>
            <a:off x="8023860" y="1983240"/>
            <a:ext cx="784994" cy="562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0524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Custom 1">
      <a:dk1>
        <a:sysClr val="windowText" lastClr="000000"/>
      </a:dk1>
      <a:lt1>
        <a:sysClr val="window" lastClr="FFFFFF"/>
      </a:lt1>
      <a:dk2>
        <a:srgbClr val="162F33"/>
      </a:dk2>
      <a:lt2>
        <a:srgbClr val="EAEAEA"/>
      </a:lt2>
      <a:accent1>
        <a:srgbClr val="5BBCD6"/>
      </a:accent1>
      <a:accent2>
        <a:srgbClr val="F98400"/>
      </a:accent2>
      <a:accent3>
        <a:srgbClr val="F2AD00"/>
      </a:accent3>
      <a:accent4>
        <a:srgbClr val="00A08A"/>
      </a:accent4>
      <a:accent5>
        <a:srgbClr val="FF0000"/>
      </a:accent5>
      <a:accent6>
        <a:srgbClr val="0BAD35"/>
      </a:accent6>
      <a:hlink>
        <a:srgbClr val="F98400"/>
      </a:hlink>
      <a:folHlink>
        <a:srgbClr val="545454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815</TotalTime>
  <Words>2618</Words>
  <Application>Microsoft Office PowerPoint</Application>
  <PresentationFormat>Widescreen</PresentationFormat>
  <Paragraphs>348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Calibri Light</vt:lpstr>
      <vt:lpstr>CMU Classical Serif</vt:lpstr>
      <vt:lpstr>CMU Serif</vt:lpstr>
      <vt:lpstr>Courier New</vt:lpstr>
      <vt:lpstr>Lucida Console</vt:lpstr>
      <vt:lpstr>Wingdings</vt:lpstr>
      <vt:lpstr>Metropolitan</vt:lpstr>
      <vt:lpstr>Comparing World Quality of Life Measures:  Nonparametric vs. Parametric Approaches</vt:lpstr>
      <vt:lpstr>BACKGROUND</vt:lpstr>
      <vt:lpstr>OBJECTIVE</vt:lpstr>
      <vt:lpstr>METHODS</vt:lpstr>
      <vt:lpstr>THE DATA</vt:lpstr>
      <vt:lpstr>UNIVARIATE ANALYSES</vt:lpstr>
      <vt:lpstr>UNIVARIATE ANALYSES</vt:lpstr>
      <vt:lpstr>UNIVARIATE ANALYSES</vt:lpstr>
      <vt:lpstr>CORRELATION MATRIX</vt:lpstr>
      <vt:lpstr>ANALYSES PERFORMED</vt:lpstr>
      <vt:lpstr>ANALYSIS 1</vt:lpstr>
      <vt:lpstr>ANALYSIS 1</vt:lpstr>
      <vt:lpstr>ANALYSIS 2</vt:lpstr>
      <vt:lpstr>ANALYSIS 3</vt:lpstr>
      <vt:lpstr>ANALYSIS 4</vt:lpstr>
      <vt:lpstr>ANALYSIS 5</vt:lpstr>
      <vt:lpstr>ANALYSIS 5</vt:lpstr>
      <vt:lpstr>ANALYSIS 6</vt:lpstr>
      <vt:lpstr>ANALYSIS 6</vt:lpstr>
      <vt:lpstr>OVERALL FINDINGS</vt:lpstr>
      <vt:lpstr>DISCUSSION</vt:lpstr>
      <vt:lpstr>LIMITATIONS</vt:lpstr>
      <vt:lpstr>LIMITATIONS</vt:lpstr>
      <vt:lpstr>CONCLUSION</vt:lpstr>
      <vt:lpstr>QUESTIONS?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Katherine Prioli</dc:creator>
  <cp:lastModifiedBy>Katherine Prioli</cp:lastModifiedBy>
  <cp:revision>83</cp:revision>
  <dcterms:created xsi:type="dcterms:W3CDTF">2018-12-10T02:03:28Z</dcterms:created>
  <dcterms:modified xsi:type="dcterms:W3CDTF">2018-12-16T15:58:08Z</dcterms:modified>
</cp:coreProperties>
</file>