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3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90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mprioliPROF/MAT_8790_Final_Project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kmprioli.shinyapps.io/MAT_8790_kmea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/>
              <a:t>Quality of Life by Country:</a:t>
            </a:r>
            <a:br>
              <a:rPr lang="en-US" sz="8000" b="1" dirty="0"/>
            </a:br>
            <a:r>
              <a:rPr lang="en-US" sz="8000" b="1" dirty="0"/>
              <a:t>A Clustering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MAT 8790 Final Project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December 19, 2018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5259644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MAT_8790_Final_Project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140682-989A-4D60-B161-602D83327F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4" t="9096" r="9460" b="9861"/>
          <a:stretch/>
        </p:blipFill>
        <p:spPr>
          <a:xfrm>
            <a:off x="2153538" y="3881798"/>
            <a:ext cx="2305879" cy="2315817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F1104C-F5C8-449A-957F-61A66749A236}"/>
              </a:ext>
            </a:extLst>
          </p:cNvPr>
          <p:cNvSpPr txBox="1">
            <a:spLocks/>
          </p:cNvSpPr>
          <p:nvPr/>
        </p:nvSpPr>
        <p:spPr>
          <a:xfrm>
            <a:off x="6255702" y="1998134"/>
            <a:ext cx="5259644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K-means app available on shinyapps.io: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https://kmprioli.shinyapps.io/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MAT_8790_kmeans/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1C93DC9C-3230-4EF8-B78E-7053260DCA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4" t="8595" r="8618" b="9076"/>
          <a:stretch/>
        </p:blipFill>
        <p:spPr>
          <a:xfrm>
            <a:off x="7941365" y="3886200"/>
            <a:ext cx="2313432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report by the Centers for Disease Control and Prevention shows decreasing life expectancy in the United States</a:t>
            </a:r>
          </a:p>
          <a:p>
            <a:pPr lvl="1"/>
            <a:r>
              <a:rPr lang="en-US" dirty="0"/>
              <a:t>Decline largely due to preventable diseases</a:t>
            </a:r>
          </a:p>
          <a:p>
            <a:r>
              <a:rPr lang="en-US" dirty="0"/>
              <a:t>With increasing globalization, it’s important to understand how United States compares to other countries on key Quality of Life (QoL) measures, including:</a:t>
            </a:r>
          </a:p>
          <a:p>
            <a:pPr lvl="1"/>
            <a:r>
              <a:rPr lang="en-US" dirty="0"/>
              <a:t>Life expectancy</a:t>
            </a:r>
          </a:p>
          <a:p>
            <a:pPr lvl="1"/>
            <a:r>
              <a:rPr lang="en-US" dirty="0"/>
              <a:t>Gender equality</a:t>
            </a:r>
          </a:p>
          <a:p>
            <a:pPr lvl="1"/>
            <a:r>
              <a:rPr lang="en-US" dirty="0"/>
              <a:t>Social progress</a:t>
            </a:r>
          </a:p>
          <a:p>
            <a:pPr lvl="1"/>
            <a:r>
              <a:rPr lang="en-US" dirty="0"/>
              <a:t>Happiness</a:t>
            </a:r>
          </a:p>
          <a:p>
            <a:pPr lvl="1"/>
            <a:r>
              <a:rPr lang="en-US" dirty="0"/>
              <a:t>Infant mortality</a:t>
            </a:r>
          </a:p>
          <a:p>
            <a:pPr lvl="1"/>
            <a:r>
              <a:rPr lang="en-US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objective of this study was to explore the relationships between key QoL indicators by country, with particular focus on how the United States ranks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Gather data for QoL measures of interest (various organizations) and create a country-level analytic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Univariate descriptive statistics and visualizations</a:t>
            </a:r>
          </a:p>
          <a:p>
            <a:pPr marL="1371600" lvl="2"/>
            <a:r>
              <a:rPr lang="en-US" dirty="0"/>
              <a:t>Pairwise analysis via correlation matrix</a:t>
            </a:r>
          </a:p>
          <a:p>
            <a:pPr marL="1371600" lvl="2"/>
            <a:r>
              <a:rPr lang="en-US" dirty="0"/>
              <a:t>Country-level ordered bivariate plots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a series of </a:t>
            </a:r>
            <a:r>
              <a:rPr lang="en-US" i="1" dirty="0"/>
              <a:t>k</a:t>
            </a:r>
            <a:r>
              <a:rPr lang="en-US" dirty="0"/>
              <a:t>-means cluster analyses</a:t>
            </a:r>
          </a:p>
          <a:p>
            <a:pPr marL="1371600" lvl="2"/>
            <a:r>
              <a:rPr lang="en-US" dirty="0"/>
              <a:t>Sensitivity analysis via Shiny app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681B-5BC2-4BB9-ACCC-3BB19767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6D68-98E2-4D7D-A23F-B1680319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Unsupervised learning algorithm that classifies datapoints into </a:t>
            </a:r>
            <a:r>
              <a:rPr lang="en-US" i="1" dirty="0"/>
              <a:t>k</a:t>
            </a:r>
            <a:r>
              <a:rPr lang="en-US" dirty="0"/>
              <a:t> groups (or “clusters”) by minimizing total within-cluster variation for all clusters</a:t>
            </a:r>
          </a:p>
          <a:p>
            <a:pPr lvl="1"/>
            <a:r>
              <a:rPr lang="en-US" dirty="0"/>
              <a:t>Uses function </a:t>
            </a:r>
            <a:r>
              <a:rPr lang="en-US" sz="2000" dirty="0" err="1">
                <a:latin typeface="Lucida Console" panose="020B0609040504020204" pitchFamily="49" charset="0"/>
              </a:rPr>
              <a:t>kmeans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, specify desired </a:t>
            </a:r>
            <a:r>
              <a:rPr lang="en-US" i="1" dirty="0"/>
              <a:t>k</a:t>
            </a:r>
          </a:p>
          <a:p>
            <a:r>
              <a:rPr lang="en-US" dirty="0"/>
              <a:t>Useful when looking for some underlying grouping that naturally exists</a:t>
            </a:r>
          </a:p>
          <a:p>
            <a:r>
              <a:rPr lang="en-US" dirty="0"/>
              <a:t>In this study:  bivariate data plotted in the 2D plane, suspect </a:t>
            </a:r>
            <a:r>
              <a:rPr lang="en-US" i="1" dirty="0"/>
              <a:t>k</a:t>
            </a:r>
            <a:r>
              <a:rPr lang="en-US" dirty="0"/>
              <a:t> = 4 groups (HDI categories, more on next slide)</a:t>
            </a:r>
          </a:p>
          <a:p>
            <a:r>
              <a:rPr lang="en-US" dirty="0"/>
              <a:t>Iterative process that works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Establishing </a:t>
            </a:r>
            <a:r>
              <a:rPr lang="en-US" i="1" dirty="0"/>
              <a:t>k</a:t>
            </a:r>
            <a:r>
              <a:rPr lang="en-US" dirty="0"/>
              <a:t>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Classifying each point by which centroid is closest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Moving the centroids to the center of their corresponding clusters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Repeating Steps 1-3 until centroids no longer move (convergence)</a:t>
            </a:r>
          </a:p>
          <a:p>
            <a:pPr lvl="2"/>
            <a:r>
              <a:rPr lang="en-US" dirty="0"/>
              <a:t>Classification established by terminal iteration is the clustering</a:t>
            </a:r>
          </a:p>
          <a:p>
            <a:r>
              <a:rPr lang="en-US" dirty="0"/>
              <a:t>Can perform sensitivity analysis by varying </a:t>
            </a:r>
            <a:r>
              <a:rPr lang="en-US" i="1" dirty="0"/>
              <a:t>k</a:t>
            </a:r>
            <a:r>
              <a:rPr lang="en-US" dirty="0"/>
              <a:t> and observing what/how clusters change</a:t>
            </a:r>
          </a:p>
        </p:txBody>
      </p:sp>
    </p:spTree>
    <p:extLst>
      <p:ext uri="{BB962C8B-B14F-4D97-AF65-F5344CB8AC3E}">
        <p14:creationId xmlns:p14="http://schemas.microsoft.com/office/powerpoint/2010/main" val="381644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281259"/>
              </p:ext>
            </p:extLst>
          </p:nvPr>
        </p:nvGraphicFramePr>
        <p:xfrm>
          <a:off x="476250" y="1358900"/>
          <a:ext cx="1121409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393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5934673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  <a:gridCol w="3738033">
                  <a:extLst>
                    <a:ext uri="{9D8B030D-6E8A-4147-A177-3AD203B41FA5}">
                      <a16:colId xmlns:a16="http://schemas.microsoft.com/office/drawing/2014/main" val="220518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Country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countrycodes</a:t>
                      </a:r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Social Progress Index (compound measure, scale of 0:100)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Social Progress Imperative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Gross Domestic Product, log transform, valued in $US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Human Development Index (compound measure, scale of 0:1)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Human Development Index category (4 levels, from “low” to “very high”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3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Happiness Score (compound measure, scale of 0:10)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World Happiness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4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Gender Equality Index (compound measure, scale of 0:1)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Economic Forum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1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Infant mortality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7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birth_MF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Life expectancy at birth, males and 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1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sixty_MF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Life expectancy at age 60, makes and 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8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EA4A-0D04-4C19-8DA6-CBDA2C98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A0D4-E004-4544-870E-AA68017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17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Wes_Anderson_Darjeeling1">
      <a:dk1>
        <a:sysClr val="windowText" lastClr="000000"/>
      </a:dk1>
      <a:lt1>
        <a:sysClr val="window" lastClr="FFFFFF"/>
      </a:lt1>
      <a:dk2>
        <a:srgbClr val="162F33"/>
      </a:dk2>
      <a:lt2>
        <a:srgbClr val="EAEAEA"/>
      </a:lt2>
      <a:accent1>
        <a:srgbClr val="00A08A"/>
      </a:accent1>
      <a:accent2>
        <a:srgbClr val="F98400"/>
      </a:accent2>
      <a:accent3>
        <a:srgbClr val="F2AD00"/>
      </a:accent3>
      <a:accent4>
        <a:srgbClr val="5BBCD6"/>
      </a:accent4>
      <a:accent5>
        <a:srgbClr val="FF0000"/>
      </a:accent5>
      <a:accent6>
        <a:srgbClr val="0BAD35"/>
      </a:accent6>
      <a:hlink>
        <a:srgbClr val="00A08A"/>
      </a:hlink>
      <a:folHlink>
        <a:srgbClr val="54545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75</TotalTime>
  <Words>816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Courier New</vt:lpstr>
      <vt:lpstr>Lucida Console</vt:lpstr>
      <vt:lpstr>Metropolitan</vt:lpstr>
      <vt:lpstr>Quality of Life by Country: A Clustering Analysis</vt:lpstr>
      <vt:lpstr>BACKGROUND</vt:lpstr>
      <vt:lpstr>OBJECTIVE</vt:lpstr>
      <vt:lpstr>METHODS</vt:lpstr>
      <vt:lpstr>K-MEANS CLUSTERING</vt:lpstr>
      <vt:lpstr>THE DATA</vt:lpstr>
      <vt:lpstr>SELECTED RESULTS</vt:lpstr>
      <vt:lpstr>SENSITIVITY ANALYSIS</vt:lpstr>
      <vt:lpstr>DISCUSSION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13</cp:revision>
  <dcterms:created xsi:type="dcterms:W3CDTF">2018-12-10T02:03:28Z</dcterms:created>
  <dcterms:modified xsi:type="dcterms:W3CDTF">2018-12-10T03:18:42Z</dcterms:modified>
</cp:coreProperties>
</file>