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8" r:id="rId8"/>
    <p:sldId id="266" r:id="rId9"/>
    <p:sldId id="270" r:id="rId10"/>
    <p:sldId id="265" r:id="rId11"/>
    <p:sldId id="267" r:id="rId12"/>
    <p:sldId id="269" r:id="rId13"/>
    <p:sldId id="263" r:id="rId14"/>
    <p:sldId id="264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99" y="403"/>
      </p:cViewPr>
      <p:guideLst>
        <p:guide orient="horz" pos="2160"/>
        <p:guide pos="384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mprioli.shinyapps.io/MAT_8790_kmea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mprioliPROF/MAT_8790_Final_Projec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kmprioli.shinyapps.io/MAT_8790_kmea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/>
              <a:t>Quality of Life by Country:</a:t>
            </a:r>
            <a:br>
              <a:rPr lang="en-US" sz="8000" b="1" dirty="0"/>
            </a:br>
            <a:r>
              <a:rPr lang="en-US" sz="8000" b="1" dirty="0"/>
              <a:t>A Clustering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8790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FF0CA5-42B8-4F2B-95C7-27A95C54C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14"/>
          <a:stretch/>
        </p:blipFill>
        <p:spPr>
          <a:xfrm>
            <a:off x="4578923" y="1213805"/>
            <a:ext cx="7137174" cy="5434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2A85E-B47A-4DD3-B7A0-0EB0310CA3E1}"/>
              </a:ext>
            </a:extLst>
          </p:cNvPr>
          <p:cNvSpPr txBox="1"/>
          <p:nvPr/>
        </p:nvSpPr>
        <p:spPr>
          <a:xfrm>
            <a:off x="475903" y="1288829"/>
            <a:ext cx="410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way of visualizing pairwise relationships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Lower triangle shows scatterplots, upper triangle gives Pearson correlations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Density plots along the diagonal</a:t>
            </a:r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71F8-44C2-4158-95E6-35042D3C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COUNTRY-LEVEL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7EF3-EC8D-4754-825B-99968020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340" cy="4911406"/>
          </a:xfrm>
        </p:spPr>
        <p:txBody>
          <a:bodyPr/>
          <a:lstStyle/>
          <a:p>
            <a:r>
              <a:rPr lang="en-US" dirty="0"/>
              <a:t>US has the world’s largest GDP, yet did not appear within top 20 performing countries for several of the QoL measures, including:</a:t>
            </a:r>
          </a:p>
          <a:p>
            <a:pPr lvl="1"/>
            <a:r>
              <a:rPr lang="en-US" dirty="0"/>
              <a:t>Happiness score</a:t>
            </a:r>
          </a:p>
          <a:p>
            <a:pPr lvl="1"/>
            <a:r>
              <a:rPr lang="en-US" dirty="0"/>
              <a:t>Gender equality index</a:t>
            </a:r>
          </a:p>
          <a:p>
            <a:pPr lvl="1"/>
            <a:r>
              <a:rPr lang="en-US" dirty="0"/>
              <a:t>Infant mortality rate</a:t>
            </a:r>
          </a:p>
          <a:p>
            <a:pPr lvl="1"/>
            <a:r>
              <a:rPr lang="en-US" dirty="0"/>
              <a:t>Total life expectancy at birth and age 60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7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6773-732F-464D-A842-75C116FD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3FAA-2A10-4298-9B8C-1640B3A2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3995068" cy="4911406"/>
          </a:xfrm>
        </p:spPr>
        <p:txBody>
          <a:bodyPr>
            <a:normAutofit/>
          </a:bodyPr>
          <a:lstStyle/>
          <a:p>
            <a:r>
              <a:rPr lang="en-US" sz="2000" dirty="0"/>
              <a:t>10 cluster analyses performed</a:t>
            </a:r>
          </a:p>
          <a:p>
            <a:r>
              <a:rPr lang="en-US" sz="2000" dirty="0"/>
              <a:t>Base case considered </a:t>
            </a:r>
            <a:r>
              <a:rPr lang="en-US" sz="2000" i="1" dirty="0"/>
              <a:t>k</a:t>
            </a:r>
            <a:r>
              <a:rPr lang="en-US" sz="2000" dirty="0"/>
              <a:t> = 4 clusters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3A2A-3D2B-411E-A802-876912277A5B}"/>
              </a:ext>
            </a:extLst>
          </p:cNvPr>
          <p:cNvSpPr txBox="1"/>
          <p:nvPr/>
        </p:nvSpPr>
        <p:spPr>
          <a:xfrm>
            <a:off x="4979283" y="1733393"/>
            <a:ext cx="662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Analysis:  Gender Equality Index vs. Happiness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C3B9A-4B05-4AE8-8276-97039B1C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49" y="2041169"/>
            <a:ext cx="7437214" cy="37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7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EA4A-0D04-4C19-8DA6-CBDA2C98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A0D4-E004-4544-870E-AA68017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analysis on the effect of varying </a:t>
            </a:r>
            <a:r>
              <a:rPr lang="en-US" i="1" dirty="0"/>
              <a:t>k</a:t>
            </a:r>
            <a:r>
              <a:rPr lang="en-US" dirty="0"/>
              <a:t> on the cluster position of the United States (via Shiny app):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https://kmprioli.shinyapps.io/MAT_8790_kmeans/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5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5259644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hlinkClick r:id="rId2"/>
              </a:rPr>
              <a:t>https://github.com/kmprioliPROF/</a:t>
            </a:r>
            <a:br>
              <a:rPr lang="en-US" dirty="0">
                <a:solidFill>
                  <a:schemeClr val="accent4"/>
                </a:solidFill>
                <a:hlinkClick r:id="rId2"/>
              </a:rPr>
            </a:br>
            <a:r>
              <a:rPr lang="en-US" dirty="0">
                <a:solidFill>
                  <a:schemeClr val="accent4"/>
                </a:solidFill>
                <a:hlinkClick r:id="rId2"/>
              </a:rPr>
              <a:t>MAT_8790_Final_Project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140682-989A-4D60-B161-602D83327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84" y="3890286"/>
            <a:ext cx="2305879" cy="2296454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F1104C-F5C8-449A-957F-61A66749A236}"/>
              </a:ext>
            </a:extLst>
          </p:cNvPr>
          <p:cNvSpPr txBox="1">
            <a:spLocks/>
          </p:cNvSpPr>
          <p:nvPr/>
        </p:nvSpPr>
        <p:spPr>
          <a:xfrm>
            <a:off x="6255702" y="1998134"/>
            <a:ext cx="5259644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K-means app available on shinyapps.io: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hlinkClick r:id="rId4"/>
              </a:rPr>
              <a:t>https://kmprioli.shinyapps.io/</a:t>
            </a:r>
            <a:br>
              <a:rPr lang="en-US" dirty="0">
                <a:solidFill>
                  <a:schemeClr val="accent4"/>
                </a:solidFill>
                <a:hlinkClick r:id="rId4"/>
              </a:rPr>
            </a:br>
            <a:r>
              <a:rPr lang="en-US" dirty="0">
                <a:solidFill>
                  <a:schemeClr val="accent4"/>
                </a:solidFill>
                <a:hlinkClick r:id="rId4"/>
              </a:rPr>
              <a:t>MAT_8790_kmeans/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C93DC9C-3230-4EF8-B78E-7053260DC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84" y="3892725"/>
            <a:ext cx="2313432" cy="22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report by the Centers for Disease Control and Prevention shows decreasing life expectancy in the United States</a:t>
            </a:r>
          </a:p>
          <a:p>
            <a:pPr lvl="1"/>
            <a:r>
              <a:rPr lang="en-US" dirty="0"/>
              <a:t>Decline largely due to preventable diseases</a:t>
            </a:r>
          </a:p>
          <a:p>
            <a:r>
              <a:rPr lang="en-US" dirty="0"/>
              <a:t>With increasing globalization, it’s important to understand how United States compares to other countries on key Quality of Life (QoL) measures, including: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Gender equality</a:t>
            </a:r>
          </a:p>
          <a:p>
            <a:pPr lvl="1"/>
            <a:r>
              <a:rPr lang="en-US" dirty="0"/>
              <a:t>Social progress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Infant mortality</a:t>
            </a:r>
          </a:p>
          <a:p>
            <a:pPr lvl="1"/>
            <a:r>
              <a:rPr lang="en-US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of this study was to explore the relationships between key QoL indicators by country, with particular focus on how the United States ranks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E26D9-100C-420B-9ED4-EAC50CF4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140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Gather data for QoL measures of interest (various organizations) and create a country-level analytic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1371600" lvl="2"/>
            <a:r>
              <a:rPr lang="en-US" dirty="0"/>
              <a:t>Country-level ordered bivariate plots</a:t>
            </a:r>
          </a:p>
          <a:p>
            <a:pPr marL="1828800" lvl="3"/>
            <a:r>
              <a:rPr lang="en-US" dirty="0"/>
              <a:t>Top and bottom 20 countries for each QoL measure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a series of </a:t>
            </a:r>
            <a:r>
              <a:rPr lang="en-US" i="1" dirty="0"/>
              <a:t>k</a:t>
            </a:r>
            <a:r>
              <a:rPr lang="en-US" dirty="0"/>
              <a:t>-means cluster analyses</a:t>
            </a:r>
          </a:p>
          <a:p>
            <a:pPr marL="1371600" lvl="2"/>
            <a:r>
              <a:rPr lang="en-US" dirty="0"/>
              <a:t>Pairwise on QoL variables for which the US did not appear among top 20 countries</a:t>
            </a:r>
          </a:p>
          <a:p>
            <a:pPr marL="1371600" lvl="2"/>
            <a:r>
              <a:rPr lang="en-US" dirty="0"/>
              <a:t>Base case </a:t>
            </a:r>
            <a:r>
              <a:rPr lang="en-US" i="1" dirty="0"/>
              <a:t>k</a:t>
            </a:r>
            <a:r>
              <a:rPr lang="en-US" dirty="0"/>
              <a:t> = 4</a:t>
            </a:r>
          </a:p>
          <a:p>
            <a:pPr marL="1371600" lvl="2"/>
            <a:r>
              <a:rPr lang="en-US" dirty="0"/>
              <a:t>Sensitivity analysis via Shiny app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35925"/>
              </p:ext>
            </p:extLst>
          </p:nvPr>
        </p:nvGraphicFramePr>
        <p:xfrm>
          <a:off x="476250" y="1358900"/>
          <a:ext cx="112140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393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5934673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373803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Social Progress Index (compound measure, scale of 0:100)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Gross Domestic Product, log transform, valued in $US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Human Development Index (compound measure, scale of 0:1)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3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Happiness Score (compound measure, scale of 0:10)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Gender Equality Index (compound measure, scale of 0:1)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Infant mortality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Life expectancy at age 60</a:t>
                      </a:r>
                      <a:r>
                        <a:rPr lang="en-US">
                          <a:solidFill>
                            <a:srgbClr val="404040"/>
                          </a:solidFill>
                        </a:rPr>
                        <a:t>, males </a:t>
                      </a:r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and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22F19E-56D5-4F73-A8C9-FAE0B863C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9"/>
          <a:stretch/>
        </p:blipFill>
        <p:spPr>
          <a:xfrm>
            <a:off x="6464039" y="1423447"/>
            <a:ext cx="5225585" cy="476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9C31D-B83C-4498-A2D4-A283A76F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COUNTRY-LEVEL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5A83A-12DE-4FBC-BDA4-0643994E7D3B}"/>
              </a:ext>
            </a:extLst>
          </p:cNvPr>
          <p:cNvSpPr txBox="1"/>
          <p:nvPr/>
        </p:nvSpPr>
        <p:spPr>
          <a:xfrm>
            <a:off x="475903" y="1288829"/>
            <a:ext cx="5891646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alldata_GDP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filter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(!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is.na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GDP_USD_2018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arrange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desc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GDP_USD_2018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)) %&gt;% 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select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GDP_USD_2018, country, US, color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alldata_GDP_top20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alldata_GDP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%&gt;% 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Lucida Console" panose="020B0609040504020204" pitchFamily="49" charset="0"/>
              </a:rPr>
              <a:t>20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alldata_GDP_bot20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alldata_GDP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%&gt;% 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tail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Lucida Console" panose="020B0609040504020204" pitchFamily="49" charset="0"/>
              </a:rPr>
              <a:t>20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alldata_GDP_40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bind_rows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alldata_GDP_top20, alldata_GDP_bot20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colors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alldata_GDP_40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color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[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order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alldata_GDP_40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GDP_USD_2018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)]</a:t>
            </a:r>
          </a:p>
          <a:p>
            <a:endParaRPr lang="en-US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GDP_country_point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ggplot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data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alldata_GDP_40, 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aes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x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log(GDP_USD_2018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y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fct_reorder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country, GDP_USD_2018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color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US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))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+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geom_point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scale_x_continuous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labels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scales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dollar_format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prefix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"$"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scale_color_manual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values = c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"US" = "#FF0000", "Non US" = "#5BBCD6"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theme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axis.text.y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element_text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color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colors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guides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color 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Lucida Console" panose="020B0609040504020204" pitchFamily="49" charset="0"/>
              </a:rPr>
              <a:t>FALSE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 +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xlab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"log(Gross Domestic Product) ($US 2018)"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 +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ylab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"Country"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 +</a:t>
            </a:r>
          </a:p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ggtitle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"Gross Domestic Product by Country, Log Transform"</a:t>
            </a:r>
            <a:r>
              <a:rPr lang="en-US" sz="1000" dirty="0">
                <a:solidFill>
                  <a:schemeClr val="accent4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GDP_country_point</a:t>
            </a:r>
            <a:endParaRPr lang="en-US" sz="10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B0FA8-293B-4FE0-907E-386BA2795B9A}"/>
              </a:ext>
            </a:extLst>
          </p:cNvPr>
          <p:cNvSpPr txBox="1"/>
          <p:nvPr/>
        </p:nvSpPr>
        <p:spPr>
          <a:xfrm>
            <a:off x="8465270" y="1115670"/>
            <a:ext cx="322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Gross Domestic Product by Country, Log 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71E66-8600-4206-BB79-B2F6B1C76F29}"/>
              </a:ext>
            </a:extLst>
          </p:cNvPr>
          <p:cNvSpPr txBox="1"/>
          <p:nvPr/>
        </p:nvSpPr>
        <p:spPr>
          <a:xfrm>
            <a:off x="475903" y="5156462"/>
            <a:ext cx="5896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28600">
              <a:buFont typeface="Arial" panose="020B0604020202020204" pitchFamily="34" charset="0"/>
              <a:buChar char="•"/>
            </a:pPr>
            <a:r>
              <a:rPr lang="en-US" dirty="0"/>
              <a:t>Collected top and bottom 20 countries by QoL variable</a:t>
            </a:r>
          </a:p>
          <a:p>
            <a:pPr marL="230188" indent="-22860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sz="1400" dirty="0">
                <a:solidFill>
                  <a:srgbClr val="545454"/>
                </a:solidFill>
                <a:latin typeface="Lucida Console" panose="020B0609040504020204" pitchFamily="49" charset="0"/>
              </a:rPr>
              <a:t>color</a:t>
            </a:r>
            <a:r>
              <a:rPr lang="en-US" dirty="0"/>
              <a:t> column to color country names</a:t>
            </a:r>
            <a:endParaRPr lang="en-US" sz="14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marL="230188" indent="-22860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sz="1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scale_color_manual</a:t>
            </a:r>
            <a:r>
              <a:rPr lang="en-US" sz="14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(contains hex codes for red for US, blue otherwise) to color </a:t>
            </a:r>
            <a:r>
              <a:rPr lang="en-US" sz="1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geom_point</a:t>
            </a:r>
            <a:r>
              <a:rPr lang="en-US" sz="14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marL="230188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7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681B-5BC2-4BB9-ACCC-3BB19767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6D68-98E2-4D7D-A23F-B1680319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Unsupervised learning algorithm that classifies datapoints into </a:t>
            </a:r>
            <a:r>
              <a:rPr lang="en-US" i="1" dirty="0"/>
              <a:t>k</a:t>
            </a:r>
            <a:r>
              <a:rPr lang="en-US" dirty="0"/>
              <a:t> groups (or “clusters”) by minimizing total within-cluster variation for all clusters</a:t>
            </a:r>
          </a:p>
          <a:p>
            <a:pPr lvl="1"/>
            <a:r>
              <a:rPr lang="en-US" dirty="0"/>
              <a:t>Uses function </a:t>
            </a:r>
            <a:r>
              <a:rPr lang="en-US" sz="2000" dirty="0" err="1">
                <a:latin typeface="Lucida Console" panose="020B0609040504020204" pitchFamily="49" charset="0"/>
              </a:rPr>
              <a:t>kmeans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, specify desired </a:t>
            </a:r>
            <a:r>
              <a:rPr lang="en-US" i="1" dirty="0"/>
              <a:t>k</a:t>
            </a:r>
          </a:p>
          <a:p>
            <a:r>
              <a:rPr lang="en-US" dirty="0"/>
              <a:t>Useful when looking for some underlying grouping that naturally exists</a:t>
            </a:r>
          </a:p>
          <a:p>
            <a:r>
              <a:rPr lang="en-US" dirty="0"/>
              <a:t>In this study:  bivariate data plotted in the 2D plane, suspect </a:t>
            </a:r>
            <a:r>
              <a:rPr lang="en-US" i="1" dirty="0"/>
              <a:t>k</a:t>
            </a:r>
            <a:r>
              <a:rPr lang="en-US" dirty="0"/>
              <a:t> = 4 groups (HDI categories, more on next slide)</a:t>
            </a:r>
          </a:p>
          <a:p>
            <a:r>
              <a:rPr lang="en-US" dirty="0"/>
              <a:t>Iterative process that works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Establishing </a:t>
            </a:r>
            <a:r>
              <a:rPr lang="en-US" i="1" dirty="0"/>
              <a:t>k</a:t>
            </a:r>
            <a:r>
              <a:rPr lang="en-US" dirty="0"/>
              <a:t>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Classifying each point by which centroid is closest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Moving the centroids to the center of their corresponding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Repeating Steps 1-3 until centroids no longer move (convergence)</a:t>
            </a:r>
          </a:p>
          <a:p>
            <a:pPr lvl="2"/>
            <a:r>
              <a:rPr lang="en-US" dirty="0"/>
              <a:t>Classification established by terminal iteration is the clustering</a:t>
            </a:r>
          </a:p>
          <a:p>
            <a:r>
              <a:rPr lang="en-US" dirty="0"/>
              <a:t>Can perform sensitivity analysis by varying </a:t>
            </a:r>
            <a:r>
              <a:rPr lang="en-US" i="1" dirty="0"/>
              <a:t>k</a:t>
            </a:r>
            <a:r>
              <a:rPr lang="en-US" dirty="0"/>
              <a:t> and observing what/how clusters change</a:t>
            </a:r>
          </a:p>
        </p:txBody>
      </p:sp>
    </p:spTree>
    <p:extLst>
      <p:ext uri="{BB962C8B-B14F-4D97-AF65-F5344CB8AC3E}">
        <p14:creationId xmlns:p14="http://schemas.microsoft.com/office/powerpoint/2010/main" val="381644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E26D9-100C-420B-9ED4-EAC50CF4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477797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00A08A"/>
      </a:accent1>
      <a:accent2>
        <a:srgbClr val="F98400"/>
      </a:accent2>
      <a:accent3>
        <a:srgbClr val="F2AD00"/>
      </a:accent3>
      <a:accent4>
        <a:srgbClr val="5BBCD6"/>
      </a:accent4>
      <a:accent5>
        <a:srgbClr val="FF0000"/>
      </a:accent5>
      <a:accent6>
        <a:srgbClr val="0BAD35"/>
      </a:accent6>
      <a:hlink>
        <a:srgbClr val="5BBCD6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192</TotalTime>
  <Words>1308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Lucida Console</vt:lpstr>
      <vt:lpstr>Metropolitan</vt:lpstr>
      <vt:lpstr>Quality of Life by Country: A Clustering Analysis</vt:lpstr>
      <vt:lpstr>BACKGROUND</vt:lpstr>
      <vt:lpstr>OBJECTIVE</vt:lpstr>
      <vt:lpstr>METHODS</vt:lpstr>
      <vt:lpstr>METHODS</vt:lpstr>
      <vt:lpstr>THE DATA</vt:lpstr>
      <vt:lpstr>COUNTRY-LEVEL PLOTS</vt:lpstr>
      <vt:lpstr>K-MEANS CLUSTERING</vt:lpstr>
      <vt:lpstr>RESULTS</vt:lpstr>
      <vt:lpstr>DATA EXPLORATION</vt:lpstr>
      <vt:lpstr>COUNTRY-LEVEL PLOTS</vt:lpstr>
      <vt:lpstr>CLUSTER ANALYSES</vt:lpstr>
      <vt:lpstr>SENSITIVITY ANALYSIS</vt:lpstr>
      <vt:lpstr>DISCUSSION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31</cp:revision>
  <dcterms:created xsi:type="dcterms:W3CDTF">2018-12-10T02:03:28Z</dcterms:created>
  <dcterms:modified xsi:type="dcterms:W3CDTF">2018-12-10T22:52:56Z</dcterms:modified>
</cp:coreProperties>
</file>