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Nunito"/>
      <p:regular r:id="rId31"/>
      <p:bold r:id="rId32"/>
      <p:italic r:id="rId33"/>
      <p:boldItalic r:id="rId34"/>
    </p:embeddedFont>
    <p:embeddedFont>
      <p:font typeface="Maven Pro"/>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uni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Nunito-italic.fntdata"/><Relationship Id="rId10" Type="http://schemas.openxmlformats.org/officeDocument/2006/relationships/slide" Target="slides/slide5.xml"/><Relationship Id="rId32" Type="http://schemas.openxmlformats.org/officeDocument/2006/relationships/font" Target="fonts/Nunito-bold.fntdata"/><Relationship Id="rId13" Type="http://schemas.openxmlformats.org/officeDocument/2006/relationships/slide" Target="slides/slide8.xml"/><Relationship Id="rId35" Type="http://schemas.openxmlformats.org/officeDocument/2006/relationships/font" Target="fonts/MavenPro-regular.fntdata"/><Relationship Id="rId12" Type="http://schemas.openxmlformats.org/officeDocument/2006/relationships/slide" Target="slides/slide7.xml"/><Relationship Id="rId34" Type="http://schemas.openxmlformats.org/officeDocument/2006/relationships/font" Target="fonts/Nunito-boldItalic.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MavenPro-bold.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6fa3c898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6fa3c89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5e5080b9c1_0_2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5e5080b9c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5e5080b9c1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5e5080b9c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5e5080b9c1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5e5080b9c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5e5080b9c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5e5080b9c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35e5080b9c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35e5080b9c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5e5080b9c1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5e5080b9c1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5e5080b9c1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5e5080b9c1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35e5080b9c1_0_8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35e5080b9c1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5e5080b9c1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5e5080b9c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5e5080b9c1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5e5080b9c1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6fa3c898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6fa3c89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35e5080b9c1_0_10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35e5080b9c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5e5080b9c1_0_11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5e5080b9c1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5e5080b9c1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5e5080b9c1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35e5080b9c1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35e5080b9c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35e5080b9c1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35e5080b9c1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35f8fa1f696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35f8fa1f696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c6fa3c898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c6fa3c89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5e4ca09d58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5e4ca09d58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c6fa3c898_0_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c6fa3c89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c6fa3c898_0_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c6fa3c898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5e5080b9c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5e5080b9c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5e5080b9c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5e5080b9c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5e5080b9c1_0_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5e5080b9c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1.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10.png"/><Relationship Id="rId7"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png"/><Relationship Id="rId5" Type="http://schemas.openxmlformats.org/officeDocument/2006/relationships/image" Target="../media/image6.png"/><Relationship Id="rId6"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17.png"/><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267650" y="455675"/>
            <a:ext cx="4912200" cy="1683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840"/>
              <a:t>Weekly Report:</a:t>
            </a:r>
            <a:br>
              <a:rPr lang="en" sz="2840"/>
            </a:br>
            <a:r>
              <a:rPr lang="en" sz="2840"/>
              <a:t>Internship Week 1</a:t>
            </a:r>
            <a:endParaRPr sz="2840"/>
          </a:p>
          <a:p>
            <a:pPr indent="0" lvl="0" marL="0" rtl="0" algn="l">
              <a:spcBef>
                <a:spcPts val="0"/>
              </a:spcBef>
              <a:spcAft>
                <a:spcPts val="0"/>
              </a:spcAft>
              <a:buSzPts val="990"/>
              <a:buNone/>
            </a:pPr>
            <a:r>
              <a:t/>
            </a:r>
            <a:endParaRPr sz="3040"/>
          </a:p>
          <a:p>
            <a:pPr indent="0" lvl="0" marL="0" rtl="0" algn="l">
              <a:spcBef>
                <a:spcPts val="0"/>
              </a:spcBef>
              <a:spcAft>
                <a:spcPts val="0"/>
              </a:spcAft>
              <a:buSzPts val="990"/>
              <a:buNone/>
            </a:pPr>
            <a:r>
              <a:rPr lang="en" sz="2840"/>
              <a:t>Rane Steering systems - R&amp;D division</a:t>
            </a:r>
            <a:endParaRPr sz="2840"/>
          </a:p>
        </p:txBody>
      </p:sp>
      <p:sp>
        <p:nvSpPr>
          <p:cNvPr id="278" name="Google Shape;278;p13"/>
          <p:cNvSpPr txBox="1"/>
          <p:nvPr>
            <p:ph idx="1" type="subTitle"/>
          </p:nvPr>
        </p:nvSpPr>
        <p:spPr>
          <a:xfrm>
            <a:off x="267650" y="3988600"/>
            <a:ext cx="5559300" cy="1341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Presented by: </a:t>
            </a:r>
            <a:r>
              <a:rPr lang="en" sz="2000"/>
              <a:t>Mohnish Raja • 02/06/</a:t>
            </a:r>
            <a:r>
              <a:rPr lang="en" sz="2000"/>
              <a:t>2025</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a:p>
        </p:txBody>
      </p:sp>
      <p:pic>
        <p:nvPicPr>
          <p:cNvPr id="279" name="Google Shape;279;p13"/>
          <p:cNvPicPr preferRelativeResize="0"/>
          <p:nvPr/>
        </p:nvPicPr>
        <p:blipFill rotWithShape="1">
          <a:blip r:embed="rId3">
            <a:alphaModFix/>
          </a:blip>
          <a:srcRect b="0" l="22529" r="25175" t="0"/>
          <a:stretch/>
        </p:blipFill>
        <p:spPr>
          <a:xfrm>
            <a:off x="403875" y="2521613"/>
            <a:ext cx="1188000" cy="1194500"/>
          </a:xfrm>
          <a:prstGeom prst="rect">
            <a:avLst/>
          </a:prstGeom>
          <a:noFill/>
          <a:ln>
            <a:noFill/>
          </a:ln>
        </p:spPr>
      </p:pic>
      <p:pic>
        <p:nvPicPr>
          <p:cNvPr id="280" name="Google Shape;280;p13"/>
          <p:cNvPicPr preferRelativeResize="0"/>
          <p:nvPr/>
        </p:nvPicPr>
        <p:blipFill>
          <a:blip r:embed="rId4">
            <a:alphaModFix/>
          </a:blip>
          <a:stretch>
            <a:fillRect/>
          </a:stretch>
        </p:blipFill>
        <p:spPr>
          <a:xfrm>
            <a:off x="1858375" y="2696688"/>
            <a:ext cx="1250863" cy="844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Problem</a:t>
            </a:r>
            <a:endParaRPr/>
          </a:p>
        </p:txBody>
      </p:sp>
      <p:sp>
        <p:nvSpPr>
          <p:cNvPr id="338" name="Google Shape;338;p22"/>
          <p:cNvSpPr txBox="1"/>
          <p:nvPr>
            <p:ph idx="1" type="body"/>
          </p:nvPr>
        </p:nvSpPr>
        <p:spPr>
          <a:xfrm>
            <a:off x="0" y="1296150"/>
            <a:ext cx="9144000" cy="3904500"/>
          </a:xfrm>
          <a:prstGeom prst="rect">
            <a:avLst/>
          </a:prstGeom>
        </p:spPr>
        <p:txBody>
          <a:bodyPr anchorCtr="0" anchor="t" bIns="91425" lIns="91425" spcFirstLastPara="1" rIns="91425" wrap="square" tIns="91425">
            <a:normAutofit fontScale="70000" lnSpcReduction="20000"/>
          </a:bodyPr>
          <a:lstStyle/>
          <a:p>
            <a:pPr indent="-335280" lvl="0" marL="457200" rtl="0" algn="l">
              <a:spcBef>
                <a:spcPts val="1200"/>
              </a:spcBef>
              <a:spcAft>
                <a:spcPts val="0"/>
              </a:spcAft>
              <a:buClr>
                <a:srgbClr val="000000"/>
              </a:buClr>
              <a:buSzPct val="100000"/>
              <a:buChar char="●"/>
            </a:pPr>
            <a:r>
              <a:rPr lang="en" sz="2400">
                <a:solidFill>
                  <a:srgbClr val="000000"/>
                </a:solidFill>
              </a:rPr>
              <a:t>In a manual steering column, a lever transfers torque to the shaft through a cam mechanism that converts torque into axial force.</a:t>
            </a:r>
            <a:r>
              <a:rPr lang="en" sz="2400">
                <a:solidFill>
                  <a:srgbClr val="000000"/>
                </a:solidFill>
              </a:rPr>
              <a:t> A wave washer is also used to ensure proper engagement and eliminate play. </a:t>
            </a:r>
            <a:endParaRPr sz="2400">
              <a:solidFill>
                <a:srgbClr val="000000"/>
              </a:solidFill>
            </a:endParaRPr>
          </a:p>
          <a:p>
            <a:pPr indent="0" lvl="0" marL="0" rtl="0" algn="l">
              <a:spcBef>
                <a:spcPts val="1200"/>
              </a:spcBef>
              <a:spcAft>
                <a:spcPts val="0"/>
              </a:spcAft>
              <a:buNone/>
            </a:pPr>
            <a:r>
              <a:t/>
            </a:r>
            <a:endParaRPr sz="2400">
              <a:solidFill>
                <a:srgbClr val="000000"/>
              </a:solidFill>
            </a:endParaRPr>
          </a:p>
          <a:p>
            <a:pPr indent="-335280" lvl="0" marL="457200" rtl="0" algn="l">
              <a:spcBef>
                <a:spcPts val="1200"/>
              </a:spcBef>
              <a:spcAft>
                <a:spcPts val="0"/>
              </a:spcAft>
              <a:buClr>
                <a:srgbClr val="000000"/>
              </a:buClr>
              <a:buSzPct val="100000"/>
              <a:buChar char="●"/>
            </a:pPr>
            <a:r>
              <a:rPr lang="en" sz="2400">
                <a:solidFill>
                  <a:srgbClr val="000000"/>
                </a:solidFill>
              </a:rPr>
              <a:t>Selecting a washer that functions across a defined torque range is a challenge— it must </a:t>
            </a:r>
            <a:r>
              <a:rPr lang="en" sz="2400">
                <a:solidFill>
                  <a:srgbClr val="000000"/>
                </a:solidFill>
              </a:rPr>
              <a:t>ensure sufficient preload(no play) at low torque while also surviving the high axial loads generated at peak torque (without yielding or flattening).</a:t>
            </a:r>
            <a:endParaRPr sz="2400">
              <a:solidFill>
                <a:srgbClr val="000000"/>
              </a:solidFill>
            </a:endParaRPr>
          </a:p>
          <a:p>
            <a:pPr indent="0" lvl="0" marL="0" rtl="0" algn="l">
              <a:spcBef>
                <a:spcPts val="1200"/>
              </a:spcBef>
              <a:spcAft>
                <a:spcPts val="0"/>
              </a:spcAft>
              <a:buNone/>
            </a:pPr>
            <a:r>
              <a:t/>
            </a:r>
            <a:endParaRPr sz="2400">
              <a:solidFill>
                <a:srgbClr val="000000"/>
              </a:solidFill>
            </a:endParaRPr>
          </a:p>
          <a:p>
            <a:pPr indent="-335280" lvl="0" marL="457200" rtl="0" algn="l">
              <a:spcBef>
                <a:spcPts val="1200"/>
              </a:spcBef>
              <a:spcAft>
                <a:spcPts val="0"/>
              </a:spcAft>
              <a:buClr>
                <a:srgbClr val="000000"/>
              </a:buClr>
              <a:buSzPct val="100000"/>
              <a:buChar char="●"/>
            </a:pPr>
            <a:r>
              <a:rPr lang="en" sz="2400">
                <a:solidFill>
                  <a:srgbClr val="000000"/>
                </a:solidFill>
              </a:rPr>
              <a:t>The problem is to validate and modify an existing disc spring that meets these force requirements within the constraints of available space, standard part dimensions, and material limits.</a:t>
            </a:r>
            <a:endParaRPr sz="2400">
              <a:solidFill>
                <a:srgbClr val="000000"/>
              </a:solidFill>
            </a:endParaRPr>
          </a:p>
          <a:p>
            <a:pPr indent="0" lvl="0" marL="0" rtl="0" algn="l">
              <a:spcBef>
                <a:spcPts val="1200"/>
              </a:spcBef>
              <a:spcAft>
                <a:spcPts val="1200"/>
              </a:spcAft>
              <a:buNone/>
            </a:pPr>
            <a:r>
              <a:t/>
            </a:r>
            <a:endParaRPr sz="14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23"/>
          <p:cNvSpPr txBox="1"/>
          <p:nvPr>
            <p:ph type="title"/>
          </p:nvPr>
        </p:nvSpPr>
        <p:spPr>
          <a:xfrm>
            <a:off x="1303800" y="64832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Schematics</a:t>
            </a:r>
            <a:endParaRPr/>
          </a:p>
        </p:txBody>
      </p:sp>
      <p:pic>
        <p:nvPicPr>
          <p:cNvPr id="344" name="Google Shape;344;p23"/>
          <p:cNvPicPr preferRelativeResize="0"/>
          <p:nvPr/>
        </p:nvPicPr>
        <p:blipFill>
          <a:blip r:embed="rId3">
            <a:alphaModFix/>
          </a:blip>
          <a:stretch>
            <a:fillRect/>
          </a:stretch>
        </p:blipFill>
        <p:spPr>
          <a:xfrm>
            <a:off x="728775" y="1517100"/>
            <a:ext cx="3843225" cy="3626399"/>
          </a:xfrm>
          <a:prstGeom prst="rect">
            <a:avLst/>
          </a:prstGeom>
          <a:noFill/>
          <a:ln>
            <a:noFill/>
          </a:ln>
        </p:spPr>
      </p:pic>
      <p:pic>
        <p:nvPicPr>
          <p:cNvPr id="345" name="Google Shape;345;p23"/>
          <p:cNvPicPr preferRelativeResize="0"/>
          <p:nvPr/>
        </p:nvPicPr>
        <p:blipFill>
          <a:blip r:embed="rId4">
            <a:alphaModFix/>
          </a:blip>
          <a:stretch>
            <a:fillRect/>
          </a:stretch>
        </p:blipFill>
        <p:spPr>
          <a:xfrm>
            <a:off x="5201000" y="1464538"/>
            <a:ext cx="3444636" cy="3678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&amp; Constraints</a:t>
            </a:r>
            <a:endParaRPr/>
          </a:p>
        </p:txBody>
      </p:sp>
      <p:sp>
        <p:nvSpPr>
          <p:cNvPr id="351" name="Google Shape;351;p24"/>
          <p:cNvSpPr txBox="1"/>
          <p:nvPr>
            <p:ph idx="1" type="body"/>
          </p:nvPr>
        </p:nvSpPr>
        <p:spPr>
          <a:xfrm>
            <a:off x="343475" y="1298925"/>
            <a:ext cx="5130000" cy="3844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2100">
                <a:solidFill>
                  <a:schemeClr val="dk1"/>
                </a:solidFill>
              </a:rPr>
              <a:t>Requirements</a:t>
            </a:r>
            <a:endParaRPr b="1" sz="2100">
              <a:solidFill>
                <a:schemeClr val="dk1"/>
              </a:solidFill>
            </a:endParaRPr>
          </a:p>
          <a:p>
            <a:pPr indent="-330200" lvl="0" marL="457200" rtl="0" algn="l">
              <a:spcBef>
                <a:spcPts val="1200"/>
              </a:spcBef>
              <a:spcAft>
                <a:spcPts val="0"/>
              </a:spcAft>
              <a:buSzPts val="1600"/>
              <a:buChar char="●"/>
            </a:pPr>
            <a:r>
              <a:rPr lang="en" sz="1500">
                <a:solidFill>
                  <a:srgbClr val="000000"/>
                </a:solidFill>
              </a:rPr>
              <a:t>Provide an axial force range of 245 N to 495 N corresponding to the torque range of the cam lever.(since the min locking force on the lever is 4kgf and max force applied is constrained to 8kgf</a:t>
            </a:r>
            <a:r>
              <a:rPr lang="en" sz="1600">
                <a:solidFill>
                  <a:srgbClr val="000000"/>
                </a:solidFill>
              </a:rPr>
              <a:t>)</a:t>
            </a:r>
            <a:endParaRPr sz="1600">
              <a:solidFill>
                <a:srgbClr val="000000"/>
              </a:solidFill>
            </a:endParaRPr>
          </a:p>
          <a:p>
            <a:pPr indent="0" lvl="0" marL="457200" rtl="0" algn="l">
              <a:spcBef>
                <a:spcPts val="1200"/>
              </a:spcBef>
              <a:spcAft>
                <a:spcPts val="0"/>
              </a:spcAft>
              <a:buNone/>
            </a:pPr>
            <a:r>
              <a:t/>
            </a:r>
            <a:endParaRPr sz="1500">
              <a:solidFill>
                <a:srgbClr val="000000"/>
              </a:solidFill>
            </a:endParaRPr>
          </a:p>
          <a:p>
            <a:pPr indent="-323850" lvl="0" marL="457200" rtl="0" algn="l">
              <a:spcBef>
                <a:spcPts val="1200"/>
              </a:spcBef>
              <a:spcAft>
                <a:spcPts val="0"/>
              </a:spcAft>
              <a:buSzPts val="1500"/>
              <a:buChar char="●"/>
            </a:pPr>
            <a:r>
              <a:rPr lang="en" sz="1500">
                <a:solidFill>
                  <a:srgbClr val="000000"/>
                </a:solidFill>
              </a:rPr>
              <a:t>Washer must have almost unlimited fatigue life under repeated loading.</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323850" lvl="0" marL="457200" rtl="0" algn="l">
              <a:spcBef>
                <a:spcPts val="1200"/>
              </a:spcBef>
              <a:spcAft>
                <a:spcPts val="0"/>
              </a:spcAft>
              <a:buSzPts val="1500"/>
              <a:buChar char="●"/>
            </a:pPr>
            <a:r>
              <a:rPr lang="en" sz="1500">
                <a:solidFill>
                  <a:srgbClr val="000000"/>
                </a:solidFill>
              </a:rPr>
              <a:t>Max stress in the washer must be within allowable limits.</a:t>
            </a:r>
            <a:endParaRPr sz="1500"/>
          </a:p>
        </p:txBody>
      </p:sp>
      <p:sp>
        <p:nvSpPr>
          <p:cNvPr id="352" name="Google Shape;352;p24"/>
          <p:cNvSpPr txBox="1"/>
          <p:nvPr>
            <p:ph idx="2" type="body"/>
          </p:nvPr>
        </p:nvSpPr>
        <p:spPr>
          <a:xfrm>
            <a:off x="5553500" y="1298925"/>
            <a:ext cx="3430500" cy="333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Constraints</a:t>
            </a:r>
            <a:endParaRPr b="1" sz="2100">
              <a:solidFill>
                <a:schemeClr val="dk1"/>
              </a:solidFill>
            </a:endParaRPr>
          </a:p>
          <a:p>
            <a:pPr indent="-323850" lvl="0" marL="457200" rtl="0" algn="l">
              <a:spcBef>
                <a:spcPts val="1200"/>
              </a:spcBef>
              <a:spcAft>
                <a:spcPts val="0"/>
              </a:spcAft>
              <a:buSzPts val="1500"/>
              <a:buChar char="●"/>
            </a:pPr>
            <a:r>
              <a:rPr lang="en" sz="1500">
                <a:solidFill>
                  <a:srgbClr val="000000"/>
                </a:solidFill>
              </a:rPr>
              <a:t>The ID, thickness of the washer is fixed since it was already decided according to several packaging constraints.</a:t>
            </a:r>
            <a:endParaRPr sz="1500">
              <a:solidFill>
                <a:srgbClr val="000000"/>
              </a:solidFill>
            </a:endParaRPr>
          </a:p>
          <a:p>
            <a:pPr indent="0" lvl="0" marL="457200" rtl="0" algn="l">
              <a:spcBef>
                <a:spcPts val="1200"/>
              </a:spcBef>
              <a:spcAft>
                <a:spcPts val="0"/>
              </a:spcAft>
              <a:buNone/>
            </a:pPr>
            <a:r>
              <a:t/>
            </a:r>
            <a:endParaRPr sz="1500">
              <a:solidFill>
                <a:srgbClr val="000000"/>
              </a:solidFill>
            </a:endParaRPr>
          </a:p>
          <a:p>
            <a:pPr indent="-323850" lvl="0" marL="457200" rtl="0" algn="l">
              <a:spcBef>
                <a:spcPts val="1200"/>
              </a:spcBef>
              <a:spcAft>
                <a:spcPts val="0"/>
              </a:spcAft>
              <a:buSzPts val="1500"/>
              <a:buChar char="●"/>
            </a:pPr>
            <a:r>
              <a:rPr lang="en" sz="1500">
                <a:solidFill>
                  <a:srgbClr val="000000"/>
                </a:solidFill>
              </a:rPr>
              <a:t>Availability and cost of the material</a:t>
            </a:r>
            <a:endParaRPr sz="1500">
              <a:solidFill>
                <a:srgbClr val="000000"/>
              </a:solidFill>
            </a:endParaRPr>
          </a:p>
          <a:p>
            <a:pPr indent="0" lvl="0" marL="0" rtl="0" algn="l">
              <a:spcBef>
                <a:spcPts val="1200"/>
              </a:spcBef>
              <a:spcAft>
                <a:spcPts val="1200"/>
              </a:spcAft>
              <a:buNone/>
            </a:pPr>
            <a:r>
              <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Approach</a:t>
            </a:r>
            <a:endParaRPr/>
          </a:p>
        </p:txBody>
      </p:sp>
      <p:sp>
        <p:nvSpPr>
          <p:cNvPr id="358" name="Google Shape;358;p25"/>
          <p:cNvSpPr txBox="1"/>
          <p:nvPr>
            <p:ph idx="1" type="body"/>
          </p:nvPr>
        </p:nvSpPr>
        <p:spPr>
          <a:xfrm>
            <a:off x="0" y="1378425"/>
            <a:ext cx="9144000" cy="37650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Clr>
                <a:srgbClr val="000000"/>
              </a:buClr>
              <a:buSzPts val="1700"/>
              <a:buChar char="●"/>
            </a:pPr>
            <a:r>
              <a:rPr lang="en" sz="1700">
                <a:solidFill>
                  <a:srgbClr val="000000"/>
                </a:solidFill>
              </a:rPr>
              <a:t>Analysed the current washer dimensions and calculated the spring rate, max,min stress induced and the max,min stress of fatigue limits and corresponding no of life cycles referring to ISO, DIN standards</a:t>
            </a:r>
            <a:endParaRPr sz="1700">
              <a:solidFill>
                <a:srgbClr val="000000"/>
              </a:solidFill>
            </a:endParaRPr>
          </a:p>
          <a:p>
            <a:pPr indent="-336550" lvl="0" marL="457200" rtl="0" algn="l">
              <a:spcBef>
                <a:spcPts val="0"/>
              </a:spcBef>
              <a:spcAft>
                <a:spcPts val="0"/>
              </a:spcAft>
              <a:buSzPts val="1700"/>
              <a:buChar char="●"/>
            </a:pPr>
            <a:r>
              <a:rPr lang="en" sz="1700">
                <a:solidFill>
                  <a:srgbClr val="000000"/>
                </a:solidFill>
              </a:rPr>
              <a:t>Calculated </a:t>
            </a:r>
            <a:r>
              <a:rPr lang="en" sz="1700">
                <a:solidFill>
                  <a:srgbClr val="000000"/>
                </a:solidFill>
              </a:rPr>
              <a:t>max induced stress, deflections (min, max) by c</a:t>
            </a:r>
            <a:r>
              <a:rPr lang="en" sz="1700">
                <a:solidFill>
                  <a:srgbClr val="000000"/>
                </a:solidFill>
              </a:rPr>
              <a:t>hanging parameters like OD, no. of waves </a:t>
            </a:r>
            <a:r>
              <a:rPr lang="en" sz="1700">
                <a:solidFill>
                  <a:srgbClr val="000000"/>
                </a:solidFill>
              </a:rPr>
              <a:t>since the initial dimensions gave very minimal deflections and high stiffness, which was not favourable.</a:t>
            </a:r>
            <a:endParaRPr sz="1700">
              <a:solidFill>
                <a:srgbClr val="000000"/>
              </a:solidFill>
            </a:endParaRPr>
          </a:p>
          <a:p>
            <a:pPr indent="-336550" lvl="0" marL="457200" rtl="0" algn="l">
              <a:spcBef>
                <a:spcPts val="0"/>
              </a:spcBef>
              <a:spcAft>
                <a:spcPts val="0"/>
              </a:spcAft>
              <a:buClr>
                <a:srgbClr val="434343"/>
              </a:buClr>
              <a:buSzPts val="1700"/>
              <a:buChar char="●"/>
            </a:pPr>
            <a:r>
              <a:rPr lang="en" sz="1700">
                <a:solidFill>
                  <a:srgbClr val="434343"/>
                </a:solidFill>
                <a:latin typeface="Arial"/>
                <a:ea typeface="Arial"/>
                <a:cs typeface="Arial"/>
                <a:sym typeface="Arial"/>
              </a:rPr>
              <a:t>Calculated </a:t>
            </a:r>
            <a:r>
              <a:rPr lang="en" sz="1700">
                <a:solidFill>
                  <a:srgbClr val="434343"/>
                </a:solidFill>
                <a:latin typeface="Arial"/>
                <a:ea typeface="Arial"/>
                <a:cs typeface="Arial"/>
                <a:sym typeface="Arial"/>
              </a:rPr>
              <a:t>the above parameters again when the wave washers were kept in series and parallel.</a:t>
            </a:r>
            <a:endParaRPr sz="1700">
              <a:solidFill>
                <a:srgbClr val="434343"/>
              </a:solidFill>
              <a:latin typeface="Arial"/>
              <a:ea typeface="Arial"/>
              <a:cs typeface="Arial"/>
              <a:sym typeface="Arial"/>
            </a:endParaRPr>
          </a:p>
          <a:p>
            <a:pPr indent="-336550" lvl="0" marL="457200" rtl="0" algn="l">
              <a:spcBef>
                <a:spcPts val="0"/>
              </a:spcBef>
              <a:spcAft>
                <a:spcPts val="0"/>
              </a:spcAft>
              <a:buClr>
                <a:srgbClr val="434343"/>
              </a:buClr>
              <a:buSzPts val="1700"/>
              <a:buFont typeface="Arial"/>
              <a:buChar char="●"/>
            </a:pPr>
            <a:r>
              <a:t/>
            </a:r>
            <a:endParaRPr sz="1700">
              <a:solidFill>
                <a:srgbClr val="434343"/>
              </a:solidFill>
              <a:latin typeface="Arial"/>
              <a:ea typeface="Arial"/>
              <a:cs typeface="Arial"/>
              <a:sym typeface="Arial"/>
            </a:endParaRPr>
          </a:p>
          <a:p>
            <a:pPr indent="0" lvl="0" marL="0" rtl="0" algn="l">
              <a:spcBef>
                <a:spcPts val="1200"/>
              </a:spcBef>
              <a:spcAft>
                <a:spcPts val="1200"/>
              </a:spcAft>
              <a:buNone/>
            </a:pPr>
            <a:r>
              <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Governing Formulae</a:t>
            </a:r>
            <a:endParaRPr/>
          </a:p>
        </p:txBody>
      </p:sp>
      <p:pic>
        <p:nvPicPr>
          <p:cNvPr id="364" name="Google Shape;364;p26"/>
          <p:cNvPicPr preferRelativeResize="0"/>
          <p:nvPr/>
        </p:nvPicPr>
        <p:blipFill>
          <a:blip r:embed="rId3">
            <a:alphaModFix/>
          </a:blip>
          <a:stretch>
            <a:fillRect/>
          </a:stretch>
        </p:blipFill>
        <p:spPr>
          <a:xfrm>
            <a:off x="0" y="1956025"/>
            <a:ext cx="4707650" cy="2345475"/>
          </a:xfrm>
          <a:prstGeom prst="rect">
            <a:avLst/>
          </a:prstGeom>
          <a:noFill/>
          <a:ln>
            <a:noFill/>
          </a:ln>
        </p:spPr>
      </p:pic>
      <p:pic>
        <p:nvPicPr>
          <p:cNvPr id="365" name="Google Shape;365;p26"/>
          <p:cNvPicPr preferRelativeResize="0"/>
          <p:nvPr/>
        </p:nvPicPr>
        <p:blipFill>
          <a:blip r:embed="rId4">
            <a:alphaModFix/>
          </a:blip>
          <a:stretch>
            <a:fillRect/>
          </a:stretch>
        </p:blipFill>
        <p:spPr>
          <a:xfrm>
            <a:off x="4307175" y="1597875"/>
            <a:ext cx="2518825" cy="883225"/>
          </a:xfrm>
          <a:prstGeom prst="rect">
            <a:avLst/>
          </a:prstGeom>
          <a:noFill/>
          <a:ln>
            <a:noFill/>
          </a:ln>
        </p:spPr>
      </p:pic>
      <p:pic>
        <p:nvPicPr>
          <p:cNvPr id="366" name="Google Shape;366;p26"/>
          <p:cNvPicPr preferRelativeResize="0"/>
          <p:nvPr/>
        </p:nvPicPr>
        <p:blipFill>
          <a:blip r:embed="rId5">
            <a:alphaModFix/>
          </a:blip>
          <a:stretch>
            <a:fillRect/>
          </a:stretch>
        </p:blipFill>
        <p:spPr>
          <a:xfrm>
            <a:off x="6826000" y="1481800"/>
            <a:ext cx="2216975" cy="999300"/>
          </a:xfrm>
          <a:prstGeom prst="rect">
            <a:avLst/>
          </a:prstGeom>
          <a:noFill/>
          <a:ln>
            <a:noFill/>
          </a:ln>
        </p:spPr>
      </p:pic>
      <p:pic>
        <p:nvPicPr>
          <p:cNvPr id="367" name="Google Shape;367;p26"/>
          <p:cNvPicPr preferRelativeResize="0"/>
          <p:nvPr/>
        </p:nvPicPr>
        <p:blipFill>
          <a:blip r:embed="rId6">
            <a:alphaModFix/>
          </a:blip>
          <a:stretch>
            <a:fillRect/>
          </a:stretch>
        </p:blipFill>
        <p:spPr>
          <a:xfrm>
            <a:off x="5612400" y="2648700"/>
            <a:ext cx="2295525" cy="762000"/>
          </a:xfrm>
          <a:prstGeom prst="rect">
            <a:avLst/>
          </a:prstGeom>
          <a:noFill/>
          <a:ln>
            <a:noFill/>
          </a:ln>
        </p:spPr>
      </p:pic>
      <p:pic>
        <p:nvPicPr>
          <p:cNvPr id="368" name="Google Shape;368;p26"/>
          <p:cNvPicPr preferRelativeResize="0"/>
          <p:nvPr/>
        </p:nvPicPr>
        <p:blipFill>
          <a:blip r:embed="rId7">
            <a:alphaModFix/>
          </a:blip>
          <a:stretch>
            <a:fillRect/>
          </a:stretch>
        </p:blipFill>
        <p:spPr>
          <a:xfrm>
            <a:off x="5286425" y="3837400"/>
            <a:ext cx="3047874" cy="999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7"/>
          <p:cNvSpPr txBox="1"/>
          <p:nvPr>
            <p:ph type="title"/>
          </p:nvPr>
        </p:nvSpPr>
        <p:spPr>
          <a:xfrm>
            <a:off x="1303800" y="564275"/>
            <a:ext cx="7030500" cy="69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Output</a:t>
            </a:r>
            <a:endParaRPr/>
          </a:p>
        </p:txBody>
      </p:sp>
      <p:sp>
        <p:nvSpPr>
          <p:cNvPr id="374" name="Google Shape;374;p27"/>
          <p:cNvSpPr txBox="1"/>
          <p:nvPr>
            <p:ph idx="1" type="body"/>
          </p:nvPr>
        </p:nvSpPr>
        <p:spPr>
          <a:xfrm>
            <a:off x="0" y="1469700"/>
            <a:ext cx="9144000" cy="36738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rgbClr val="000000"/>
              </a:buClr>
              <a:buSzPts val="1700"/>
              <a:buChar char="●"/>
            </a:pPr>
            <a:r>
              <a:rPr lang="en" sz="1700">
                <a:solidFill>
                  <a:srgbClr val="000000"/>
                </a:solidFill>
              </a:rPr>
              <a:t>The stiffness (Spring Rate) of the washers turned out to be very high even in parallel combination, where the same force is required to cause more deflection. The corresponding deflections were also very low, which isn’t favourable.</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The maximum induced stress and the max fatigue stress also exceeded the permissible stress limits.</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Hence </a:t>
            </a:r>
            <a:r>
              <a:rPr lang="en" sz="1700">
                <a:solidFill>
                  <a:srgbClr val="000000"/>
                </a:solidFill>
              </a:rPr>
              <a:t>recommended</a:t>
            </a:r>
            <a:r>
              <a:rPr lang="en" sz="1700">
                <a:solidFill>
                  <a:srgbClr val="000000"/>
                </a:solidFill>
              </a:rPr>
              <a:t> not to use the wave </a:t>
            </a:r>
            <a:r>
              <a:rPr lang="en" sz="1700">
                <a:solidFill>
                  <a:srgbClr val="000000"/>
                </a:solidFill>
              </a:rPr>
              <a:t>washer</a:t>
            </a:r>
            <a:r>
              <a:rPr lang="en" sz="1700">
                <a:solidFill>
                  <a:srgbClr val="000000"/>
                </a:solidFill>
              </a:rPr>
              <a:t> for the purpose.</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1200"/>
              </a:spcAft>
              <a:buNone/>
            </a:pPr>
            <a:r>
              <a:t/>
            </a:r>
            <a:endParaRPr sz="1517"/>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Iterations</a:t>
            </a:r>
            <a:endParaRPr/>
          </a:p>
        </p:txBody>
      </p:sp>
      <p:pic>
        <p:nvPicPr>
          <p:cNvPr id="380" name="Google Shape;380;p28"/>
          <p:cNvPicPr preferRelativeResize="0"/>
          <p:nvPr/>
        </p:nvPicPr>
        <p:blipFill>
          <a:blip r:embed="rId3">
            <a:alphaModFix/>
          </a:blip>
          <a:stretch>
            <a:fillRect/>
          </a:stretch>
        </p:blipFill>
        <p:spPr>
          <a:xfrm>
            <a:off x="0" y="1597874"/>
            <a:ext cx="9143999" cy="30732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9"/>
          <p:cNvSpPr txBox="1"/>
          <p:nvPr>
            <p:ph type="title"/>
          </p:nvPr>
        </p:nvSpPr>
        <p:spPr>
          <a:xfrm>
            <a:off x="1276025" y="219175"/>
            <a:ext cx="74463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Task 3 - Sleeve Design for Column</a:t>
            </a:r>
            <a:endParaRPr/>
          </a:p>
        </p:txBody>
      </p:sp>
      <p:sp>
        <p:nvSpPr>
          <p:cNvPr id="386" name="Google Shape;386;p29"/>
          <p:cNvSpPr txBox="1"/>
          <p:nvPr>
            <p:ph idx="2" type="body"/>
          </p:nvPr>
        </p:nvSpPr>
        <p:spPr>
          <a:xfrm flipH="1">
            <a:off x="183600" y="1261875"/>
            <a:ext cx="8776800" cy="348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b="1" sz="1800"/>
          </a:p>
          <a:p>
            <a:pPr indent="0" lvl="0" marL="0" rtl="0" algn="l">
              <a:spcBef>
                <a:spcPts val="1200"/>
              </a:spcBef>
              <a:spcAft>
                <a:spcPts val="0"/>
              </a:spcAft>
              <a:buNone/>
            </a:pPr>
            <a:r>
              <a:rPr lang="en" sz="2235">
                <a:solidFill>
                  <a:srgbClr val="000000"/>
                </a:solidFill>
              </a:rPr>
              <a:t>Objective:</a:t>
            </a:r>
            <a:endParaRPr sz="2235">
              <a:solidFill>
                <a:srgbClr val="000000"/>
              </a:solidFill>
            </a:endParaRPr>
          </a:p>
          <a:p>
            <a:pPr indent="0" lvl="0" marL="0" rtl="0" algn="l">
              <a:spcBef>
                <a:spcPts val="1200"/>
              </a:spcBef>
              <a:spcAft>
                <a:spcPts val="0"/>
              </a:spcAft>
              <a:buNone/>
            </a:pPr>
            <a:r>
              <a:t/>
            </a:r>
            <a:endParaRPr sz="2235">
              <a:solidFill>
                <a:srgbClr val="000000"/>
              </a:solidFill>
            </a:endParaRPr>
          </a:p>
          <a:p>
            <a:pPr indent="-334327" lvl="0" marL="457200" rtl="0" algn="l">
              <a:spcBef>
                <a:spcPts val="1200"/>
              </a:spcBef>
              <a:spcAft>
                <a:spcPts val="0"/>
              </a:spcAft>
              <a:buClr>
                <a:srgbClr val="000000"/>
              </a:buClr>
              <a:buSzPct val="100000"/>
              <a:buChar char="●"/>
            </a:pPr>
            <a:r>
              <a:rPr lang="en" sz="1800">
                <a:solidFill>
                  <a:srgbClr val="000000"/>
                </a:solidFill>
              </a:rPr>
              <a:t>To design a cost-effective, manufacturable, and functional sleeve for the serration</a:t>
            </a:r>
            <a:r>
              <a:rPr i="1" lang="en" sz="1800">
                <a:solidFill>
                  <a:srgbClr val="000000"/>
                </a:solidFill>
              </a:rPr>
              <a:t> </a:t>
            </a:r>
            <a:r>
              <a:rPr lang="en" sz="1800">
                <a:solidFill>
                  <a:srgbClr val="000000"/>
                </a:solidFill>
              </a:rPr>
              <a:t>shaft of a manual steering column that meets OEM requirements.</a:t>
            </a:r>
            <a:endParaRPr sz="18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Problem</a:t>
            </a:r>
            <a:endParaRPr/>
          </a:p>
        </p:txBody>
      </p:sp>
      <p:sp>
        <p:nvSpPr>
          <p:cNvPr id="392" name="Google Shape;392;p30"/>
          <p:cNvSpPr txBox="1"/>
          <p:nvPr>
            <p:ph idx="1" type="body"/>
          </p:nvPr>
        </p:nvSpPr>
        <p:spPr>
          <a:xfrm>
            <a:off x="81750" y="1412475"/>
            <a:ext cx="8936100" cy="35655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lang="en" sz="1700">
                <a:solidFill>
                  <a:srgbClr val="000000"/>
                </a:solidFill>
              </a:rPr>
              <a:t>In manual steering columns, the serration shaft (exposed between connector and tube) is prone to rust. Since it is raw and exposed, a sleeve must be designed to:</a:t>
            </a:r>
            <a:endParaRPr sz="1700">
              <a:solidFill>
                <a:srgbClr val="000000"/>
              </a:solidFill>
            </a:endParaRPr>
          </a:p>
          <a:p>
            <a:pPr indent="-298450" lvl="0" marL="457200" rtl="0" algn="l">
              <a:spcBef>
                <a:spcPts val="1200"/>
              </a:spcBef>
              <a:spcAft>
                <a:spcPts val="0"/>
              </a:spcAft>
              <a:buClr>
                <a:srgbClr val="000000"/>
              </a:buClr>
              <a:buSzPts val="1100"/>
              <a:buFont typeface="Arial"/>
              <a:buChar char="●"/>
            </a:pPr>
            <a:r>
              <a:rPr lang="en" sz="1700">
                <a:solidFill>
                  <a:srgbClr val="000000"/>
                </a:solidFill>
              </a:rPr>
              <a:t>Conceal shaft rust during normal operation and even if the bonnet is open, hide it from the driver.</a:t>
            </a:r>
            <a:endParaRPr sz="1700">
              <a:solidFill>
                <a:srgbClr val="000000"/>
              </a:solidFill>
            </a:endParaRPr>
          </a:p>
          <a:p>
            <a:pPr indent="-298450" lvl="0" marL="457200" rtl="0" algn="l">
              <a:spcBef>
                <a:spcPts val="0"/>
              </a:spcBef>
              <a:spcAft>
                <a:spcPts val="0"/>
              </a:spcAft>
              <a:buClr>
                <a:srgbClr val="000000"/>
              </a:buClr>
              <a:buSzPts val="1100"/>
              <a:buFont typeface="Arial"/>
              <a:buChar char="●"/>
            </a:pPr>
            <a:r>
              <a:rPr lang="en" sz="1700">
                <a:solidFill>
                  <a:srgbClr val="000000"/>
                </a:solidFill>
              </a:rPr>
              <a:t>Compress and expand along with column length changes without resisting collapse.</a:t>
            </a:r>
            <a:endParaRPr sz="1700">
              <a:solidFill>
                <a:srgbClr val="000000"/>
              </a:solidFill>
            </a:endParaRPr>
          </a:p>
          <a:p>
            <a:pPr indent="-298450" lvl="0" marL="457200" rtl="0" algn="l">
              <a:spcBef>
                <a:spcPts val="0"/>
              </a:spcBef>
              <a:spcAft>
                <a:spcPts val="0"/>
              </a:spcAft>
              <a:buClr>
                <a:srgbClr val="000000"/>
              </a:buClr>
              <a:buSzPts val="1100"/>
              <a:buFont typeface="Arial"/>
              <a:buChar char="●"/>
            </a:pPr>
            <a:r>
              <a:rPr lang="en" sz="1700">
                <a:solidFill>
                  <a:srgbClr val="000000"/>
                </a:solidFill>
              </a:rPr>
              <a:t>Survive a radiated temperature of 90° - 100°C without material deformation.</a:t>
            </a:r>
            <a:endParaRPr sz="1700">
              <a:solidFill>
                <a:srgbClr val="000000"/>
              </a:solidFill>
            </a:endParaRPr>
          </a:p>
          <a:p>
            <a:pPr indent="-298450" lvl="0" marL="457200" rtl="0" algn="l">
              <a:spcBef>
                <a:spcPts val="0"/>
              </a:spcBef>
              <a:spcAft>
                <a:spcPts val="0"/>
              </a:spcAft>
              <a:buClr>
                <a:srgbClr val="000000"/>
              </a:buClr>
              <a:buSzPts val="1100"/>
              <a:buFont typeface="Arial"/>
              <a:buChar char="●"/>
            </a:pPr>
            <a:r>
              <a:rPr lang="en" sz="1700">
                <a:solidFill>
                  <a:srgbClr val="000000"/>
                </a:solidFill>
              </a:rPr>
              <a:t>Be compatible with existing column design, vehicle packaging, and OEM assembly processes.</a:t>
            </a:r>
            <a:endParaRPr sz="1700">
              <a:solidFill>
                <a:srgbClr val="000000"/>
              </a:solidFill>
            </a:endParaRPr>
          </a:p>
          <a:p>
            <a:pPr indent="0" lvl="0" marL="914400" rtl="0" algn="l">
              <a:spcBef>
                <a:spcPts val="1200"/>
              </a:spcBef>
              <a:spcAft>
                <a:spcPts val="0"/>
              </a:spcAft>
              <a:buNone/>
            </a:pPr>
            <a:r>
              <a:t/>
            </a:r>
            <a:endParaRPr sz="1700">
              <a:solidFill>
                <a:srgbClr val="000000"/>
              </a:solidFill>
            </a:endParaRPr>
          </a:p>
          <a:p>
            <a:pPr indent="0" lvl="0" marL="0" rtl="0" algn="l">
              <a:spcBef>
                <a:spcPts val="1200"/>
              </a:spcBef>
              <a:spcAft>
                <a:spcPts val="1200"/>
              </a:spcAft>
              <a:buNone/>
            </a:pPr>
            <a:r>
              <a:t/>
            </a:r>
            <a:endParaRPr sz="14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3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Design Concepts Sketched</a:t>
            </a:r>
            <a:endParaRPr/>
          </a:p>
          <a:p>
            <a:pPr indent="0" lvl="0" marL="0" rtl="0" algn="l">
              <a:spcBef>
                <a:spcPts val="0"/>
              </a:spcBef>
              <a:spcAft>
                <a:spcPts val="0"/>
              </a:spcAft>
              <a:buNone/>
            </a:pPr>
            <a:r>
              <a:t/>
            </a:r>
            <a:endParaRPr/>
          </a:p>
        </p:txBody>
      </p:sp>
      <p:pic>
        <p:nvPicPr>
          <p:cNvPr id="398" name="Google Shape;398;p31"/>
          <p:cNvPicPr preferRelativeResize="0"/>
          <p:nvPr/>
        </p:nvPicPr>
        <p:blipFill>
          <a:blip r:embed="rId3">
            <a:alphaModFix/>
          </a:blip>
          <a:stretch>
            <a:fillRect/>
          </a:stretch>
        </p:blipFill>
        <p:spPr>
          <a:xfrm>
            <a:off x="1205400" y="1461625"/>
            <a:ext cx="2314575" cy="1190625"/>
          </a:xfrm>
          <a:prstGeom prst="rect">
            <a:avLst/>
          </a:prstGeom>
          <a:noFill/>
          <a:ln>
            <a:noFill/>
          </a:ln>
        </p:spPr>
      </p:pic>
      <p:pic>
        <p:nvPicPr>
          <p:cNvPr id="399" name="Google Shape;399;p31"/>
          <p:cNvPicPr preferRelativeResize="0"/>
          <p:nvPr/>
        </p:nvPicPr>
        <p:blipFill>
          <a:blip r:embed="rId4">
            <a:alphaModFix/>
          </a:blip>
          <a:stretch>
            <a:fillRect/>
          </a:stretch>
        </p:blipFill>
        <p:spPr>
          <a:xfrm>
            <a:off x="5695950" y="1461625"/>
            <a:ext cx="2181225" cy="1190625"/>
          </a:xfrm>
          <a:prstGeom prst="rect">
            <a:avLst/>
          </a:prstGeom>
          <a:noFill/>
          <a:ln>
            <a:noFill/>
          </a:ln>
        </p:spPr>
      </p:pic>
      <p:pic>
        <p:nvPicPr>
          <p:cNvPr id="400" name="Google Shape;400;p31"/>
          <p:cNvPicPr preferRelativeResize="0"/>
          <p:nvPr/>
        </p:nvPicPr>
        <p:blipFill>
          <a:blip r:embed="rId5">
            <a:alphaModFix/>
          </a:blip>
          <a:stretch>
            <a:fillRect/>
          </a:stretch>
        </p:blipFill>
        <p:spPr>
          <a:xfrm>
            <a:off x="1073474" y="3456725"/>
            <a:ext cx="2653000" cy="1049450"/>
          </a:xfrm>
          <a:prstGeom prst="rect">
            <a:avLst/>
          </a:prstGeom>
          <a:noFill/>
          <a:ln>
            <a:noFill/>
          </a:ln>
        </p:spPr>
      </p:pic>
      <p:pic>
        <p:nvPicPr>
          <p:cNvPr id="401" name="Google Shape;401;p31"/>
          <p:cNvPicPr preferRelativeResize="0"/>
          <p:nvPr/>
        </p:nvPicPr>
        <p:blipFill>
          <a:blip r:embed="rId6">
            <a:alphaModFix/>
          </a:blip>
          <a:stretch>
            <a:fillRect/>
          </a:stretch>
        </p:blipFill>
        <p:spPr>
          <a:xfrm>
            <a:off x="5629275" y="3462663"/>
            <a:ext cx="2314575" cy="1037568"/>
          </a:xfrm>
          <a:prstGeom prst="rect">
            <a:avLst/>
          </a:prstGeom>
          <a:noFill/>
          <a:ln>
            <a:noFill/>
          </a:ln>
        </p:spPr>
      </p:pic>
      <p:sp>
        <p:nvSpPr>
          <p:cNvPr id="402" name="Google Shape;402;p31"/>
          <p:cNvSpPr txBox="1"/>
          <p:nvPr/>
        </p:nvSpPr>
        <p:spPr>
          <a:xfrm>
            <a:off x="1162089" y="2731725"/>
            <a:ext cx="24012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Nunito"/>
                <a:ea typeface="Nunito"/>
                <a:cs typeface="Nunito"/>
                <a:sym typeface="Nunito"/>
              </a:rPr>
              <a:t>Concept 1 - Telescopic sleeve</a:t>
            </a:r>
            <a:endParaRPr b="1">
              <a:latin typeface="Nunito"/>
              <a:ea typeface="Nunito"/>
              <a:cs typeface="Nunito"/>
              <a:sym typeface="Nunito"/>
            </a:endParaRPr>
          </a:p>
        </p:txBody>
      </p:sp>
      <p:sp>
        <p:nvSpPr>
          <p:cNvPr id="403" name="Google Shape;403;p31"/>
          <p:cNvSpPr txBox="1"/>
          <p:nvPr/>
        </p:nvSpPr>
        <p:spPr>
          <a:xfrm>
            <a:off x="5746763" y="2731725"/>
            <a:ext cx="207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Nunito"/>
                <a:ea typeface="Nunito"/>
                <a:cs typeface="Nunito"/>
                <a:sym typeface="Nunito"/>
              </a:rPr>
              <a:t>Concept 2 - Bellow sleeve</a:t>
            </a:r>
            <a:endParaRPr b="1">
              <a:latin typeface="Nunito"/>
              <a:ea typeface="Nunito"/>
              <a:cs typeface="Nunito"/>
              <a:sym typeface="Nunito"/>
            </a:endParaRPr>
          </a:p>
        </p:txBody>
      </p:sp>
      <p:sp>
        <p:nvSpPr>
          <p:cNvPr id="404" name="Google Shape;404;p31"/>
          <p:cNvSpPr txBox="1"/>
          <p:nvPr/>
        </p:nvSpPr>
        <p:spPr>
          <a:xfrm>
            <a:off x="1205450" y="4659175"/>
            <a:ext cx="2314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Nunito"/>
                <a:ea typeface="Nunito"/>
                <a:cs typeface="Nunito"/>
                <a:sym typeface="Nunito"/>
              </a:rPr>
              <a:t>Concept 3 - Cylindrical sleeve</a:t>
            </a:r>
            <a:endParaRPr b="1" sz="1200">
              <a:latin typeface="Nunito"/>
              <a:ea typeface="Nunito"/>
              <a:cs typeface="Nunito"/>
              <a:sym typeface="Nunito"/>
            </a:endParaRPr>
          </a:p>
        </p:txBody>
      </p:sp>
      <p:sp>
        <p:nvSpPr>
          <p:cNvPr id="405" name="Google Shape;405;p31"/>
          <p:cNvSpPr txBox="1"/>
          <p:nvPr/>
        </p:nvSpPr>
        <p:spPr>
          <a:xfrm>
            <a:off x="5417825" y="4659175"/>
            <a:ext cx="27375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200">
                <a:latin typeface="Nunito"/>
                <a:ea typeface="Nunito"/>
                <a:cs typeface="Nunito"/>
                <a:sym typeface="Nunito"/>
              </a:rPr>
              <a:t>Concept 4 - Step Cylindrical sleeve</a:t>
            </a:r>
            <a:endParaRPr b="1" sz="1200">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4"/>
          <p:cNvSpPr txBox="1"/>
          <p:nvPr>
            <p:ph type="title"/>
          </p:nvPr>
        </p:nvSpPr>
        <p:spPr>
          <a:xfrm>
            <a:off x="1276025" y="219175"/>
            <a:ext cx="74463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Task 1 - Disc Spring Washer</a:t>
            </a:r>
            <a:endParaRPr/>
          </a:p>
        </p:txBody>
      </p:sp>
      <p:sp>
        <p:nvSpPr>
          <p:cNvPr id="286" name="Google Shape;286;p14"/>
          <p:cNvSpPr txBox="1"/>
          <p:nvPr>
            <p:ph idx="2" type="body"/>
          </p:nvPr>
        </p:nvSpPr>
        <p:spPr>
          <a:xfrm flipH="1">
            <a:off x="183600" y="1208100"/>
            <a:ext cx="8776800" cy="35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800"/>
          </a:p>
          <a:p>
            <a:pPr indent="0" lvl="0" marL="0" rtl="0" algn="l">
              <a:spcBef>
                <a:spcPts val="1200"/>
              </a:spcBef>
              <a:spcAft>
                <a:spcPts val="0"/>
              </a:spcAft>
              <a:buNone/>
            </a:pPr>
            <a:r>
              <a:rPr lang="en" sz="2235">
                <a:solidFill>
                  <a:srgbClr val="000000"/>
                </a:solidFill>
              </a:rPr>
              <a:t>Objective:</a:t>
            </a:r>
            <a:endParaRPr sz="2235">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To design and validate a disc spring washer configuration in a manual steering column’s lever system.</a:t>
            </a:r>
            <a:endParaRPr sz="17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&amp; Constraints</a:t>
            </a:r>
            <a:endParaRPr/>
          </a:p>
        </p:txBody>
      </p:sp>
      <p:sp>
        <p:nvSpPr>
          <p:cNvPr id="411" name="Google Shape;411;p32"/>
          <p:cNvSpPr txBox="1"/>
          <p:nvPr>
            <p:ph idx="1" type="body"/>
          </p:nvPr>
        </p:nvSpPr>
        <p:spPr>
          <a:xfrm>
            <a:off x="0" y="1744700"/>
            <a:ext cx="9144000" cy="2466000"/>
          </a:xfrm>
          <a:prstGeom prst="rect">
            <a:avLst/>
          </a:prstGeom>
        </p:spPr>
        <p:txBody>
          <a:bodyPr anchorCtr="0" anchor="t" bIns="91425" lIns="91425" spcFirstLastPara="1" rIns="91425" wrap="square" tIns="91425">
            <a:noAutofit/>
          </a:bodyPr>
          <a:lstStyle/>
          <a:p>
            <a:pPr indent="-349250" lvl="0" marL="457200" rtl="0" algn="l">
              <a:spcBef>
                <a:spcPts val="1200"/>
              </a:spcBef>
              <a:spcAft>
                <a:spcPts val="0"/>
              </a:spcAft>
              <a:buSzPts val="1900"/>
              <a:buChar char="●"/>
            </a:pPr>
            <a:r>
              <a:rPr b="1" lang="en" sz="1700">
                <a:solidFill>
                  <a:srgbClr val="000000"/>
                </a:solidFill>
              </a:rPr>
              <a:t>Rust Concealment</a:t>
            </a:r>
            <a:r>
              <a:rPr lang="en" sz="1700">
                <a:solidFill>
                  <a:srgbClr val="000000"/>
                </a:solidFill>
              </a:rPr>
              <a:t>: Sleeve must cover shaft completely to hide corrosion.</a:t>
            </a:r>
            <a:endParaRPr sz="1700">
              <a:solidFill>
                <a:srgbClr val="000000"/>
              </a:solidFill>
            </a:endParaRPr>
          </a:p>
          <a:p>
            <a:pPr indent="-349250" lvl="0" marL="457200" rtl="0" algn="l">
              <a:spcBef>
                <a:spcPts val="0"/>
              </a:spcBef>
              <a:spcAft>
                <a:spcPts val="0"/>
              </a:spcAft>
              <a:buSzPts val="1900"/>
              <a:buChar char="●"/>
            </a:pPr>
            <a:r>
              <a:rPr b="1" lang="en" sz="1700">
                <a:solidFill>
                  <a:srgbClr val="000000"/>
                </a:solidFill>
              </a:rPr>
              <a:t>Co</a:t>
            </a:r>
            <a:r>
              <a:rPr b="1" lang="en" sz="1700">
                <a:solidFill>
                  <a:srgbClr val="000000"/>
                </a:solidFill>
              </a:rPr>
              <a:t>mpression Compliance</a:t>
            </a:r>
            <a:r>
              <a:rPr lang="en" sz="1700">
                <a:solidFill>
                  <a:srgbClr val="000000"/>
                </a:solidFill>
              </a:rPr>
              <a:t>: Should compress as the column shortens and expand back without any resistance.</a:t>
            </a:r>
            <a:endParaRPr sz="1700">
              <a:solidFill>
                <a:srgbClr val="000000"/>
              </a:solidFill>
            </a:endParaRPr>
          </a:p>
          <a:p>
            <a:pPr indent="-349250" lvl="0" marL="457200" rtl="0" algn="l">
              <a:spcBef>
                <a:spcPts val="0"/>
              </a:spcBef>
              <a:spcAft>
                <a:spcPts val="0"/>
              </a:spcAft>
              <a:buSzPts val="1900"/>
              <a:buChar char="●"/>
            </a:pPr>
            <a:r>
              <a:rPr b="1" lang="en" sz="1700">
                <a:solidFill>
                  <a:srgbClr val="000000"/>
                </a:solidFill>
              </a:rPr>
              <a:t>Crash Safety</a:t>
            </a:r>
            <a:r>
              <a:rPr lang="en" sz="1700">
                <a:solidFill>
                  <a:srgbClr val="000000"/>
                </a:solidFill>
              </a:rPr>
              <a:t>: Sleeve must tear or compress easily, not oppose column collapse.</a:t>
            </a:r>
            <a:endParaRPr sz="1700">
              <a:solidFill>
                <a:srgbClr val="000000"/>
              </a:solidFill>
            </a:endParaRPr>
          </a:p>
          <a:p>
            <a:pPr indent="-349250" lvl="0" marL="457200" rtl="0" algn="l">
              <a:spcBef>
                <a:spcPts val="0"/>
              </a:spcBef>
              <a:spcAft>
                <a:spcPts val="0"/>
              </a:spcAft>
              <a:buSzPts val="1900"/>
              <a:buChar char="●"/>
            </a:pPr>
            <a:r>
              <a:rPr b="1" lang="en" sz="1700">
                <a:solidFill>
                  <a:srgbClr val="000000"/>
                </a:solidFill>
              </a:rPr>
              <a:t>Thermal Resistance</a:t>
            </a:r>
            <a:r>
              <a:rPr lang="en" sz="1700">
                <a:solidFill>
                  <a:srgbClr val="000000"/>
                </a:solidFill>
              </a:rPr>
              <a:t>: No deformation up to 90° to 100°C radiated temperature.</a:t>
            </a:r>
            <a:endParaRPr sz="1700">
              <a:solidFill>
                <a:srgbClr val="000000"/>
              </a:solidFill>
            </a:endParaRPr>
          </a:p>
          <a:p>
            <a:pPr indent="-349250" lvl="0" marL="457200" rtl="0" algn="l">
              <a:spcBef>
                <a:spcPts val="0"/>
              </a:spcBef>
              <a:spcAft>
                <a:spcPts val="0"/>
              </a:spcAft>
              <a:buSzPts val="1900"/>
              <a:buChar char="●"/>
            </a:pPr>
            <a:r>
              <a:rPr b="1" lang="en" sz="1700">
                <a:solidFill>
                  <a:srgbClr val="000000"/>
                </a:solidFill>
              </a:rPr>
              <a:t>Durability</a:t>
            </a:r>
            <a:r>
              <a:rPr lang="en" sz="1700">
                <a:solidFill>
                  <a:srgbClr val="000000"/>
                </a:solidFill>
              </a:rPr>
              <a:t>: Should withstand real world vibration and repeated compression.</a:t>
            </a:r>
            <a:endParaRPr sz="1700">
              <a:solidFill>
                <a:srgbClr val="000000"/>
              </a:solidFill>
            </a:endParaRPr>
          </a:p>
          <a:p>
            <a:pPr indent="0" lvl="0" marL="0" rtl="0" algn="l">
              <a:spcBef>
                <a:spcPts val="1200"/>
              </a:spcBef>
              <a:spcAft>
                <a:spcPts val="1200"/>
              </a:spcAft>
              <a:buNone/>
            </a:pPr>
            <a:r>
              <a:t/>
            </a:r>
            <a:endParaRPr b="1" sz="21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&amp; Constraints</a:t>
            </a:r>
            <a:endParaRPr/>
          </a:p>
        </p:txBody>
      </p:sp>
      <p:sp>
        <p:nvSpPr>
          <p:cNvPr id="417" name="Google Shape;417;p33"/>
          <p:cNvSpPr txBox="1"/>
          <p:nvPr>
            <p:ph idx="1" type="body"/>
          </p:nvPr>
        </p:nvSpPr>
        <p:spPr>
          <a:xfrm>
            <a:off x="0" y="1597875"/>
            <a:ext cx="9144000" cy="2683200"/>
          </a:xfrm>
          <a:prstGeom prst="rect">
            <a:avLst/>
          </a:prstGeom>
        </p:spPr>
        <p:txBody>
          <a:bodyPr anchorCtr="0" anchor="t" bIns="91425" lIns="91425" spcFirstLastPara="1" rIns="91425" wrap="square" tIns="91425">
            <a:noAutofit/>
          </a:bodyPr>
          <a:lstStyle/>
          <a:p>
            <a:pPr indent="-336550" lvl="0" marL="457200" rtl="0" algn="l">
              <a:spcBef>
                <a:spcPts val="1200"/>
              </a:spcBef>
              <a:spcAft>
                <a:spcPts val="0"/>
              </a:spcAft>
              <a:buClr>
                <a:srgbClr val="000000"/>
              </a:buClr>
              <a:buSzPts val="1700"/>
              <a:buChar char="●"/>
            </a:pPr>
            <a:r>
              <a:rPr b="1" lang="en" sz="1700">
                <a:solidFill>
                  <a:srgbClr val="000000"/>
                </a:solidFill>
              </a:rPr>
              <a:t>Serviceability</a:t>
            </a:r>
            <a:r>
              <a:rPr lang="en" sz="1700">
                <a:solidFill>
                  <a:srgbClr val="000000"/>
                </a:solidFill>
              </a:rPr>
              <a:t>: Should be easily removable and reinstallable by mechanics.</a:t>
            </a:r>
            <a:endParaRPr sz="1700">
              <a:solidFill>
                <a:srgbClr val="000000"/>
              </a:solidFill>
            </a:endParaRPr>
          </a:p>
          <a:p>
            <a:pPr indent="-349250" lvl="0" marL="457200" rtl="0" algn="l">
              <a:spcBef>
                <a:spcPts val="0"/>
              </a:spcBef>
              <a:spcAft>
                <a:spcPts val="0"/>
              </a:spcAft>
              <a:buSzPts val="1900"/>
              <a:buChar char="●"/>
            </a:pPr>
            <a:r>
              <a:rPr b="1" lang="en" sz="1700">
                <a:solidFill>
                  <a:srgbClr val="000000"/>
                </a:solidFill>
              </a:rPr>
              <a:t>Ease of Assembly</a:t>
            </a:r>
            <a:r>
              <a:rPr lang="en" sz="1700">
                <a:solidFill>
                  <a:srgbClr val="000000"/>
                </a:solidFill>
              </a:rPr>
              <a:t>: Both by sleeve supplier and car OEM.</a:t>
            </a:r>
            <a:endParaRPr sz="1700">
              <a:solidFill>
                <a:srgbClr val="000000"/>
              </a:solidFill>
            </a:endParaRPr>
          </a:p>
          <a:p>
            <a:pPr indent="-349250" lvl="0" marL="457200" rtl="0" algn="l">
              <a:spcBef>
                <a:spcPts val="0"/>
              </a:spcBef>
              <a:spcAft>
                <a:spcPts val="0"/>
              </a:spcAft>
              <a:buSzPts val="1900"/>
              <a:buChar char="●"/>
            </a:pPr>
            <a:r>
              <a:rPr b="1" lang="en" sz="1700">
                <a:solidFill>
                  <a:srgbClr val="000000"/>
                </a:solidFill>
              </a:rPr>
              <a:t>Cost and Procurement</a:t>
            </a:r>
            <a:r>
              <a:rPr lang="en" sz="1700">
                <a:solidFill>
                  <a:srgbClr val="000000"/>
                </a:solidFill>
              </a:rPr>
              <a:t>: Should be economical and feasible to source.</a:t>
            </a:r>
            <a:endParaRPr sz="1700">
              <a:solidFill>
                <a:srgbClr val="000000"/>
              </a:solidFill>
            </a:endParaRPr>
          </a:p>
          <a:p>
            <a:pPr indent="-349250" lvl="0" marL="457200" rtl="0" algn="l">
              <a:spcBef>
                <a:spcPts val="0"/>
              </a:spcBef>
              <a:spcAft>
                <a:spcPts val="0"/>
              </a:spcAft>
              <a:buSzPts val="1900"/>
              <a:buChar char="●"/>
            </a:pPr>
            <a:r>
              <a:rPr b="1" lang="en" sz="1700">
                <a:solidFill>
                  <a:srgbClr val="000000"/>
                </a:solidFill>
              </a:rPr>
              <a:t>Manufacturability</a:t>
            </a:r>
            <a:r>
              <a:rPr lang="en" sz="1700">
                <a:solidFill>
                  <a:srgbClr val="000000"/>
                </a:solidFill>
              </a:rPr>
              <a:t>: Should be easy to manufacture and feasible as well.</a:t>
            </a:r>
            <a:endParaRPr sz="1700">
              <a:solidFill>
                <a:srgbClr val="000000"/>
              </a:solidFill>
            </a:endParaRPr>
          </a:p>
          <a:p>
            <a:pPr indent="-349250" lvl="0" marL="457200" rtl="0" algn="l">
              <a:spcBef>
                <a:spcPts val="0"/>
              </a:spcBef>
              <a:spcAft>
                <a:spcPts val="0"/>
              </a:spcAft>
              <a:buSzPts val="1900"/>
              <a:buChar char="●"/>
            </a:pPr>
            <a:r>
              <a:rPr b="1" lang="en" sz="1700">
                <a:solidFill>
                  <a:srgbClr val="000000"/>
                </a:solidFill>
              </a:rPr>
              <a:t>Environmental considerations</a:t>
            </a:r>
            <a:r>
              <a:rPr lang="en" sz="1700">
                <a:solidFill>
                  <a:srgbClr val="000000"/>
                </a:solidFill>
              </a:rPr>
              <a:t>: Low NVH, recyclable materials, no toxic emissions.</a:t>
            </a:r>
            <a:endParaRPr sz="1700">
              <a:solidFill>
                <a:srgbClr val="000000"/>
              </a:solidFill>
            </a:endParaRPr>
          </a:p>
          <a:p>
            <a:pPr indent="-349250" lvl="0" marL="457200" rtl="0" algn="l">
              <a:spcBef>
                <a:spcPts val="0"/>
              </a:spcBef>
              <a:spcAft>
                <a:spcPts val="0"/>
              </a:spcAft>
              <a:buSzPts val="1900"/>
              <a:buChar char="●"/>
            </a:pPr>
            <a:r>
              <a:rPr b="1" lang="en" sz="1700">
                <a:solidFill>
                  <a:srgbClr val="000000"/>
                </a:solidFill>
              </a:rPr>
              <a:t>Development time</a:t>
            </a:r>
            <a:r>
              <a:rPr lang="en" sz="1700">
                <a:solidFill>
                  <a:srgbClr val="000000"/>
                </a:solidFill>
              </a:rPr>
              <a:t> shouldn’t be very high.</a:t>
            </a:r>
            <a:endParaRPr sz="1700">
              <a:solidFill>
                <a:srgbClr val="000000"/>
              </a:solidFill>
            </a:endParaRPr>
          </a:p>
          <a:p>
            <a:pPr indent="0" lvl="0" marL="0" rtl="0" algn="l">
              <a:spcBef>
                <a:spcPts val="1200"/>
              </a:spcBef>
              <a:spcAft>
                <a:spcPts val="1200"/>
              </a:spcAft>
              <a:buNone/>
            </a:pPr>
            <a:r>
              <a:t/>
            </a:r>
            <a:endParaRPr b="1" sz="2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423" name="Google Shape;423;p34"/>
          <p:cNvSpPr txBox="1"/>
          <p:nvPr>
            <p:ph idx="1" type="body"/>
          </p:nvPr>
        </p:nvSpPr>
        <p:spPr>
          <a:xfrm>
            <a:off x="0" y="1597875"/>
            <a:ext cx="9144000" cy="3765000"/>
          </a:xfrm>
          <a:prstGeom prst="rect">
            <a:avLst/>
          </a:prstGeom>
        </p:spPr>
        <p:txBody>
          <a:bodyPr anchorCtr="0" anchor="t" bIns="91425" lIns="91425" spcFirstLastPara="1" rIns="91425" wrap="square" tIns="91425">
            <a:normAutofit/>
          </a:bodyPr>
          <a:lstStyle/>
          <a:p>
            <a:pPr indent="-336550" lvl="0" marL="457200" rtl="0" algn="l">
              <a:spcBef>
                <a:spcPts val="1200"/>
              </a:spcBef>
              <a:spcAft>
                <a:spcPts val="0"/>
              </a:spcAft>
              <a:buClr>
                <a:srgbClr val="000000"/>
              </a:buClr>
              <a:buSzPts val="1700"/>
              <a:buChar char="●"/>
            </a:pPr>
            <a:r>
              <a:rPr lang="en" sz="1700">
                <a:solidFill>
                  <a:srgbClr val="000000"/>
                </a:solidFill>
              </a:rPr>
              <a:t>Brainstormed four sleeve concepts — telescopic, bellows, cylindrical with flanges, and step cylindrical. Sketched them initially keeping in mind the requirements and feas</a:t>
            </a:r>
            <a:r>
              <a:rPr lang="en" sz="1700">
                <a:solidFill>
                  <a:srgbClr val="000000"/>
                </a:solidFill>
              </a:rPr>
              <a:t>ibility.</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b="1" lang="en" sz="1700">
                <a:solidFill>
                  <a:srgbClr val="000000"/>
                </a:solidFill>
              </a:rPr>
              <a:t>Sketching</a:t>
            </a:r>
            <a:r>
              <a:rPr lang="en" sz="1700">
                <a:solidFill>
                  <a:srgbClr val="000000"/>
                </a:solidFill>
              </a:rPr>
              <a:t>: Created hand-drawn technical sketches to visualize form and movement.</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Font typeface="Arial"/>
              <a:buChar char="●"/>
            </a:pPr>
            <a:r>
              <a:rPr b="1" lang="en" sz="1700">
                <a:solidFill>
                  <a:srgbClr val="000000"/>
                </a:solidFill>
              </a:rPr>
              <a:t>Material Selection</a:t>
            </a:r>
            <a:r>
              <a:rPr lang="en" sz="1700">
                <a:solidFill>
                  <a:srgbClr val="000000"/>
                </a:solidFill>
              </a:rPr>
              <a:t>: Shortlisted Nylon 6/6, TPE, ABS, and Silicone based on thermal, mechanical, and environmental criteria.</a:t>
            </a:r>
            <a:endParaRPr sz="1700">
              <a:solidFill>
                <a:srgbClr val="000000"/>
              </a:solidFill>
            </a:endParaRPr>
          </a:p>
          <a:p>
            <a:pPr indent="0" lvl="0" marL="0" rtl="0" algn="l">
              <a:spcBef>
                <a:spcPts val="1200"/>
              </a:spcBef>
              <a:spcAft>
                <a:spcPts val="1200"/>
              </a:spcAft>
              <a:buNone/>
            </a:pPr>
            <a:r>
              <a:t/>
            </a:r>
            <a:endParaRPr sz="17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Approach</a:t>
            </a:r>
            <a:endParaRPr/>
          </a:p>
        </p:txBody>
      </p:sp>
      <p:sp>
        <p:nvSpPr>
          <p:cNvPr id="429" name="Google Shape;429;p35"/>
          <p:cNvSpPr txBox="1"/>
          <p:nvPr>
            <p:ph idx="1" type="body"/>
          </p:nvPr>
        </p:nvSpPr>
        <p:spPr>
          <a:xfrm>
            <a:off x="0" y="1444750"/>
            <a:ext cx="9144000" cy="3589200"/>
          </a:xfrm>
          <a:prstGeom prst="rect">
            <a:avLst/>
          </a:prstGeom>
        </p:spPr>
        <p:txBody>
          <a:bodyPr anchorCtr="0" anchor="t" bIns="91425" lIns="91425" spcFirstLastPara="1" rIns="91425" wrap="square" tIns="91425">
            <a:normAutofit lnSpcReduction="20000"/>
          </a:bodyPr>
          <a:lstStyle/>
          <a:p>
            <a:pPr indent="-336550" lvl="0" marL="457200" rtl="0" algn="l">
              <a:spcBef>
                <a:spcPts val="1200"/>
              </a:spcBef>
              <a:spcAft>
                <a:spcPts val="0"/>
              </a:spcAft>
              <a:buClr>
                <a:srgbClr val="000000"/>
              </a:buClr>
              <a:buSzPts val="1700"/>
              <a:buFont typeface="Arial"/>
              <a:buChar char="●"/>
            </a:pPr>
            <a:r>
              <a:rPr b="1" lang="en" sz="1700">
                <a:solidFill>
                  <a:srgbClr val="000000"/>
                </a:solidFill>
              </a:rPr>
              <a:t>Sleeve Matrix</a:t>
            </a:r>
            <a:r>
              <a:rPr lang="en" sz="1700">
                <a:solidFill>
                  <a:srgbClr val="000000"/>
                </a:solidFill>
              </a:rPr>
              <a:t>: Built a detailed comparison table covering 13 aspects relevant to steering column sleeves in car and pickup applications.</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Font typeface="Arial"/>
              <a:buChar char="●"/>
            </a:pPr>
            <a:r>
              <a:rPr b="1" lang="en" sz="1700">
                <a:solidFill>
                  <a:srgbClr val="000000"/>
                </a:solidFill>
              </a:rPr>
              <a:t>Refinement</a:t>
            </a:r>
            <a:r>
              <a:rPr lang="en" sz="1700">
                <a:solidFill>
                  <a:srgbClr val="000000"/>
                </a:solidFill>
              </a:rPr>
              <a:t>: Updated evaluation criteria based on field usage, supplier feedback, and engineering constraints.</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Font typeface="Arial"/>
              <a:buChar char="●"/>
            </a:pPr>
            <a:r>
              <a:rPr b="1" lang="en" sz="1700">
                <a:solidFill>
                  <a:srgbClr val="000000"/>
                </a:solidFill>
              </a:rPr>
              <a:t>Next Steps</a:t>
            </a:r>
            <a:r>
              <a:rPr lang="en" sz="1700">
                <a:solidFill>
                  <a:srgbClr val="000000"/>
                </a:solidFill>
              </a:rPr>
              <a:t>: Present top concepts to team, validate via FEA, and finalize one for initial sampling.</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0" lvl="0" marL="0" rtl="0" algn="l">
              <a:spcBef>
                <a:spcPts val="1200"/>
              </a:spcBef>
              <a:spcAft>
                <a:spcPts val="1200"/>
              </a:spcAft>
              <a:buNone/>
            </a:pPr>
            <a:r>
              <a:t/>
            </a:r>
            <a:endParaRPr sz="17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Output</a:t>
            </a:r>
            <a:endParaRPr/>
          </a:p>
        </p:txBody>
      </p:sp>
      <p:sp>
        <p:nvSpPr>
          <p:cNvPr id="435" name="Google Shape;435;p36"/>
          <p:cNvSpPr txBox="1"/>
          <p:nvPr>
            <p:ph idx="1" type="body"/>
          </p:nvPr>
        </p:nvSpPr>
        <p:spPr>
          <a:xfrm>
            <a:off x="242325" y="1516125"/>
            <a:ext cx="8823900" cy="1631700"/>
          </a:xfrm>
          <a:prstGeom prst="rect">
            <a:avLst/>
          </a:prstGeom>
        </p:spPr>
        <p:txBody>
          <a:bodyPr anchorCtr="0" anchor="t" bIns="91425" lIns="91425" spcFirstLastPara="1" rIns="91425" wrap="square" tIns="91425">
            <a:normAutofit lnSpcReduction="10000"/>
          </a:bodyPr>
          <a:lstStyle/>
          <a:p>
            <a:pPr indent="-336550" lvl="0" marL="457200" rtl="0" algn="l">
              <a:spcBef>
                <a:spcPts val="0"/>
              </a:spcBef>
              <a:spcAft>
                <a:spcPts val="0"/>
              </a:spcAft>
              <a:buClr>
                <a:srgbClr val="000000"/>
              </a:buClr>
              <a:buSzPts val="1700"/>
              <a:buChar char="●"/>
            </a:pPr>
            <a:r>
              <a:rPr lang="en" sz="1700">
                <a:solidFill>
                  <a:srgbClr val="000000"/>
                </a:solidFill>
              </a:rPr>
              <a:t>Concluded to use the cylindrical and step cylindrical sleeve concepts after evaluating the sleeve matrix due to the design simplicity, manufacturing aspect and procurement, etc.</a:t>
            </a:r>
            <a:endParaRPr sz="1700">
              <a:solidFill>
                <a:srgbClr val="000000"/>
              </a:solidFill>
            </a:endParaRPr>
          </a:p>
          <a:p>
            <a:pPr indent="-336550" lvl="0" marL="457200" rtl="0" algn="l">
              <a:spcBef>
                <a:spcPts val="0"/>
              </a:spcBef>
              <a:spcAft>
                <a:spcPts val="0"/>
              </a:spcAft>
              <a:buClr>
                <a:srgbClr val="000000"/>
              </a:buClr>
              <a:buSzPts val="1700"/>
              <a:buChar char="●"/>
            </a:pPr>
            <a:r>
              <a:rPr lang="en" sz="1700">
                <a:solidFill>
                  <a:srgbClr val="000000"/>
                </a:solidFill>
              </a:rPr>
              <a:t>These concepts will now be taken forward for detailed CAD modeling, material validation and alignment.</a:t>
            </a:r>
            <a:endParaRPr sz="2300">
              <a:solidFill>
                <a:srgbClr val="000000"/>
              </a:solidFill>
            </a:endParaRPr>
          </a:p>
        </p:txBody>
      </p:sp>
      <p:pic>
        <p:nvPicPr>
          <p:cNvPr id="436" name="Google Shape;436;p36"/>
          <p:cNvPicPr preferRelativeResize="0"/>
          <p:nvPr/>
        </p:nvPicPr>
        <p:blipFill>
          <a:blip r:embed="rId3">
            <a:alphaModFix/>
          </a:blip>
          <a:stretch>
            <a:fillRect/>
          </a:stretch>
        </p:blipFill>
        <p:spPr>
          <a:xfrm>
            <a:off x="5139250" y="3296388"/>
            <a:ext cx="3424150" cy="1534950"/>
          </a:xfrm>
          <a:prstGeom prst="rect">
            <a:avLst/>
          </a:prstGeom>
          <a:noFill/>
          <a:ln>
            <a:noFill/>
          </a:ln>
        </p:spPr>
      </p:pic>
      <p:pic>
        <p:nvPicPr>
          <p:cNvPr id="437" name="Google Shape;437;p36"/>
          <p:cNvPicPr preferRelativeResize="0"/>
          <p:nvPr/>
        </p:nvPicPr>
        <p:blipFill>
          <a:blip r:embed="rId4">
            <a:alphaModFix/>
          </a:blip>
          <a:stretch>
            <a:fillRect/>
          </a:stretch>
        </p:blipFill>
        <p:spPr>
          <a:xfrm>
            <a:off x="514825" y="3372512"/>
            <a:ext cx="3495500" cy="13827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37"/>
          <p:cNvSpPr txBox="1"/>
          <p:nvPr>
            <p:ph type="title"/>
          </p:nvPr>
        </p:nvSpPr>
        <p:spPr>
          <a:xfrm>
            <a:off x="3076950" y="1635300"/>
            <a:ext cx="29901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000"/>
              <a:t>Thank You!</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5"/>
          <p:cNvSpPr txBox="1"/>
          <p:nvPr>
            <p:ph type="title"/>
          </p:nvPr>
        </p:nvSpPr>
        <p:spPr>
          <a:xfrm>
            <a:off x="1235225" y="598100"/>
            <a:ext cx="7030500" cy="70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Design Problem - Existing</a:t>
            </a:r>
            <a:endParaRPr/>
          </a:p>
        </p:txBody>
      </p:sp>
      <p:sp>
        <p:nvSpPr>
          <p:cNvPr id="292" name="Google Shape;292;p15"/>
          <p:cNvSpPr txBox="1"/>
          <p:nvPr>
            <p:ph idx="1" type="body"/>
          </p:nvPr>
        </p:nvSpPr>
        <p:spPr>
          <a:xfrm>
            <a:off x="0" y="1298300"/>
            <a:ext cx="9144000" cy="3845100"/>
          </a:xfrm>
          <a:prstGeom prst="rect">
            <a:avLst/>
          </a:prstGeom>
        </p:spPr>
        <p:txBody>
          <a:bodyPr anchorCtr="0" anchor="t" bIns="91425" lIns="91425" spcFirstLastPara="1" rIns="91425" wrap="square" tIns="91425">
            <a:normAutofit lnSpcReduction="10000"/>
          </a:bodyPr>
          <a:lstStyle/>
          <a:p>
            <a:pPr indent="-336550" lvl="0" marL="457200" rtl="0" algn="l">
              <a:spcBef>
                <a:spcPts val="1200"/>
              </a:spcBef>
              <a:spcAft>
                <a:spcPts val="0"/>
              </a:spcAft>
              <a:buClr>
                <a:srgbClr val="000000"/>
              </a:buClr>
              <a:buSzPts val="1700"/>
              <a:buChar char="●"/>
            </a:pPr>
            <a:r>
              <a:rPr lang="en" sz="1700">
                <a:solidFill>
                  <a:srgbClr val="000000"/>
                </a:solidFill>
              </a:rPr>
              <a:t>In a manual steering column, a lever transfers torque to the shaft through a cam mechanism that converts torque into axial force. </a:t>
            </a:r>
            <a:r>
              <a:rPr lang="en" sz="1700">
                <a:solidFill>
                  <a:srgbClr val="000000"/>
                </a:solidFill>
              </a:rPr>
              <a:t> A disc spring is used to ensure proper engagement and eliminate play. </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However, selecting or designing a disc spring that ensures sufficient preload(no play) at low torque while also surviving the high axial loads generated at peak torque (without yielding or flattening) is a critical challenge.</a:t>
            </a:r>
            <a:endParaRPr sz="1700">
              <a:solidFill>
                <a:srgbClr val="000000"/>
              </a:solidFill>
            </a:endParaRPr>
          </a:p>
          <a:p>
            <a:pPr indent="0" lvl="0" marL="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The problem is to validate and modify an existing disc spring that meets these force requirements within the constraints of available space, standard part dimensions, and material limits.</a:t>
            </a:r>
            <a:endParaRPr sz="17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Schematics</a:t>
            </a:r>
            <a:endParaRPr/>
          </a:p>
        </p:txBody>
      </p:sp>
      <p:pic>
        <p:nvPicPr>
          <p:cNvPr id="298" name="Google Shape;298;p16"/>
          <p:cNvPicPr preferRelativeResize="0"/>
          <p:nvPr/>
        </p:nvPicPr>
        <p:blipFill>
          <a:blip r:embed="rId3">
            <a:alphaModFix/>
          </a:blip>
          <a:stretch>
            <a:fillRect/>
          </a:stretch>
        </p:blipFill>
        <p:spPr>
          <a:xfrm>
            <a:off x="91450" y="1475950"/>
            <a:ext cx="4997174" cy="2800350"/>
          </a:xfrm>
          <a:prstGeom prst="rect">
            <a:avLst/>
          </a:prstGeom>
          <a:noFill/>
          <a:ln>
            <a:noFill/>
          </a:ln>
        </p:spPr>
      </p:pic>
      <p:pic>
        <p:nvPicPr>
          <p:cNvPr id="299" name="Google Shape;299;p16"/>
          <p:cNvPicPr preferRelativeResize="0"/>
          <p:nvPr/>
        </p:nvPicPr>
        <p:blipFill>
          <a:blip r:embed="rId4">
            <a:alphaModFix/>
          </a:blip>
          <a:stretch>
            <a:fillRect/>
          </a:stretch>
        </p:blipFill>
        <p:spPr>
          <a:xfrm>
            <a:off x="5088625" y="1475950"/>
            <a:ext cx="4055374" cy="2800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Requirements &amp; Constraints</a:t>
            </a:r>
            <a:endParaRPr/>
          </a:p>
        </p:txBody>
      </p:sp>
      <p:sp>
        <p:nvSpPr>
          <p:cNvPr id="305" name="Google Shape;305;p17"/>
          <p:cNvSpPr txBox="1"/>
          <p:nvPr>
            <p:ph idx="1" type="body"/>
          </p:nvPr>
        </p:nvSpPr>
        <p:spPr>
          <a:xfrm>
            <a:off x="697275" y="1441800"/>
            <a:ext cx="4629300" cy="3701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2100">
                <a:solidFill>
                  <a:schemeClr val="dk1"/>
                </a:solidFill>
              </a:rPr>
              <a:t>Requirements</a:t>
            </a:r>
            <a:endParaRPr b="1" sz="2100">
              <a:solidFill>
                <a:schemeClr val="dk1"/>
              </a:solidFill>
            </a:endParaRPr>
          </a:p>
          <a:p>
            <a:pPr indent="-323850" lvl="0" marL="457200" rtl="0" algn="l">
              <a:spcBef>
                <a:spcPts val="1200"/>
              </a:spcBef>
              <a:spcAft>
                <a:spcPts val="0"/>
              </a:spcAft>
              <a:buSzPts val="1500"/>
              <a:buChar char="●"/>
            </a:pPr>
            <a:r>
              <a:rPr lang="en" sz="1500">
                <a:solidFill>
                  <a:srgbClr val="000000"/>
                </a:solidFill>
              </a:rPr>
              <a:t>Provide an axial force range of 245 N to 495 N corresponding to the torque range of the cam lever.(since the min locking force on the lever is 4kgf and max force applied is constrained to 8kgf</a:t>
            </a:r>
            <a:r>
              <a:rPr lang="en" sz="1400">
                <a:solidFill>
                  <a:srgbClr val="000000"/>
                </a:solidFill>
              </a:rPr>
              <a:t>)</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323850" lvl="0" marL="457200" rtl="0" algn="l">
              <a:spcBef>
                <a:spcPts val="1200"/>
              </a:spcBef>
              <a:spcAft>
                <a:spcPts val="0"/>
              </a:spcAft>
              <a:buSzPts val="1500"/>
              <a:buChar char="●"/>
            </a:pPr>
            <a:r>
              <a:rPr lang="en" sz="1500">
                <a:solidFill>
                  <a:srgbClr val="000000"/>
                </a:solidFill>
              </a:rPr>
              <a:t>Washer must have almost unlimited fatigue life under repeated loading.</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323850" lvl="0" marL="457200" rtl="0" algn="l">
              <a:spcBef>
                <a:spcPts val="1200"/>
              </a:spcBef>
              <a:spcAft>
                <a:spcPts val="0"/>
              </a:spcAft>
              <a:buSzPts val="1500"/>
              <a:buChar char="●"/>
            </a:pPr>
            <a:r>
              <a:rPr lang="en" sz="1500">
                <a:solidFill>
                  <a:srgbClr val="000000"/>
                </a:solidFill>
              </a:rPr>
              <a:t>Max stress in the washer must be within allowable limits.</a:t>
            </a:r>
            <a:endParaRPr sz="1500"/>
          </a:p>
        </p:txBody>
      </p:sp>
      <p:sp>
        <p:nvSpPr>
          <p:cNvPr id="306" name="Google Shape;306;p17"/>
          <p:cNvSpPr txBox="1"/>
          <p:nvPr>
            <p:ph idx="2" type="body"/>
          </p:nvPr>
        </p:nvSpPr>
        <p:spPr>
          <a:xfrm>
            <a:off x="5635200" y="1441800"/>
            <a:ext cx="3430500" cy="3276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a:solidFill>
                  <a:schemeClr val="dk1"/>
                </a:solidFill>
              </a:rPr>
              <a:t>Constraints</a:t>
            </a:r>
            <a:endParaRPr b="1" sz="2100">
              <a:solidFill>
                <a:schemeClr val="dk1"/>
              </a:solidFill>
            </a:endParaRPr>
          </a:p>
          <a:p>
            <a:pPr indent="-323850" lvl="0" marL="457200" rtl="0" algn="l">
              <a:spcBef>
                <a:spcPts val="1200"/>
              </a:spcBef>
              <a:spcAft>
                <a:spcPts val="0"/>
              </a:spcAft>
              <a:buSzPts val="1500"/>
              <a:buChar char="●"/>
            </a:pPr>
            <a:r>
              <a:rPr lang="en" sz="1500">
                <a:solidFill>
                  <a:srgbClr val="000000"/>
                </a:solidFill>
              </a:rPr>
              <a:t>The ID, thickness of the washer is fixed since it was already decided according to several packaging constraints.</a:t>
            </a:r>
            <a:endParaRPr sz="1500">
              <a:solidFill>
                <a:srgbClr val="000000"/>
              </a:solidFill>
            </a:endParaRPr>
          </a:p>
          <a:p>
            <a:pPr indent="0" lvl="0" marL="0" rtl="0" algn="l">
              <a:spcBef>
                <a:spcPts val="1200"/>
              </a:spcBef>
              <a:spcAft>
                <a:spcPts val="0"/>
              </a:spcAft>
              <a:buNone/>
            </a:pPr>
            <a:r>
              <a:t/>
            </a:r>
            <a:endParaRPr sz="1500">
              <a:solidFill>
                <a:srgbClr val="000000"/>
              </a:solidFill>
            </a:endParaRPr>
          </a:p>
          <a:p>
            <a:pPr indent="-323850" lvl="0" marL="457200" rtl="0" algn="l">
              <a:spcBef>
                <a:spcPts val="1200"/>
              </a:spcBef>
              <a:spcAft>
                <a:spcPts val="0"/>
              </a:spcAft>
              <a:buSzPts val="1500"/>
              <a:buChar char="●"/>
            </a:pPr>
            <a:r>
              <a:rPr lang="en" sz="1500">
                <a:solidFill>
                  <a:srgbClr val="000000"/>
                </a:solidFill>
              </a:rPr>
              <a:t>Availability and cost of the material</a:t>
            </a:r>
            <a:endParaRPr sz="1500">
              <a:solidFill>
                <a:srgbClr val="000000"/>
              </a:solidFill>
            </a:endParaRPr>
          </a:p>
          <a:p>
            <a:pPr indent="0" lvl="0" marL="0" rtl="0" algn="l">
              <a:spcBef>
                <a:spcPts val="1200"/>
              </a:spcBef>
              <a:spcAft>
                <a:spcPts val="1200"/>
              </a:spcAft>
              <a:buNone/>
            </a:pPr>
            <a:r>
              <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Solution Approach</a:t>
            </a:r>
            <a:endParaRPr/>
          </a:p>
        </p:txBody>
      </p:sp>
      <p:sp>
        <p:nvSpPr>
          <p:cNvPr id="312" name="Google Shape;312;p18"/>
          <p:cNvSpPr txBox="1"/>
          <p:nvPr>
            <p:ph idx="1" type="body"/>
          </p:nvPr>
        </p:nvSpPr>
        <p:spPr>
          <a:xfrm>
            <a:off x="0" y="1378425"/>
            <a:ext cx="9144000" cy="3765000"/>
          </a:xfrm>
          <a:prstGeom prst="rect">
            <a:avLst/>
          </a:prstGeom>
        </p:spPr>
        <p:txBody>
          <a:bodyPr anchorCtr="0" anchor="t" bIns="91425" lIns="91425" spcFirstLastPara="1" rIns="91425" wrap="square" tIns="91425">
            <a:normAutofit lnSpcReduction="10000"/>
          </a:bodyPr>
          <a:lstStyle/>
          <a:p>
            <a:pPr indent="-336550" lvl="0" marL="457200" rtl="0" algn="l">
              <a:spcBef>
                <a:spcPts val="1200"/>
              </a:spcBef>
              <a:spcAft>
                <a:spcPts val="0"/>
              </a:spcAft>
              <a:buClr>
                <a:srgbClr val="000000"/>
              </a:buClr>
              <a:buSzPts val="1700"/>
              <a:buChar char="●"/>
            </a:pPr>
            <a:r>
              <a:rPr lang="en" sz="1700">
                <a:solidFill>
                  <a:srgbClr val="000000"/>
                </a:solidFill>
              </a:rPr>
              <a:t>Analysed the current spring washer dimensions and calculated the spring force, stiffness, max stress induced and the max, min stress of fatigue limits according to ISO standards(IS 12511: 2004).</a:t>
            </a:r>
            <a:endParaRPr sz="1700">
              <a:solidFill>
                <a:srgbClr val="000000"/>
              </a:solidFill>
            </a:endParaRPr>
          </a:p>
          <a:p>
            <a:pPr indent="0" lvl="0" marL="457200" rtl="0" algn="l">
              <a:spcBef>
                <a:spcPts val="1200"/>
              </a:spcBef>
              <a:spcAft>
                <a:spcPts val="0"/>
              </a:spcAft>
              <a:buNone/>
            </a:pPr>
            <a:r>
              <a:t/>
            </a:r>
            <a:endParaRPr sz="1700">
              <a:solidFill>
                <a:srgbClr val="000000"/>
              </a:solidFill>
            </a:endParaRPr>
          </a:p>
          <a:p>
            <a:pPr indent="-336550" lvl="0" marL="457200" rtl="0" algn="l">
              <a:spcBef>
                <a:spcPts val="1200"/>
              </a:spcBef>
              <a:spcAft>
                <a:spcPts val="0"/>
              </a:spcAft>
              <a:buSzPts val="1700"/>
              <a:buChar char="●"/>
            </a:pPr>
            <a:r>
              <a:rPr lang="en" sz="1700">
                <a:solidFill>
                  <a:srgbClr val="000000"/>
                </a:solidFill>
              </a:rPr>
              <a:t>Proposed arranging both washers in column fashion, i.e. in opposite directions. This will require the same force to compress them but provides more thickness and spring travel</a:t>
            </a:r>
            <a:r>
              <a:rPr lang="en" sz="1700"/>
              <a:t>.</a:t>
            </a:r>
            <a:endParaRPr sz="1700"/>
          </a:p>
          <a:p>
            <a:pPr indent="0" lvl="0" marL="457200" rtl="0" algn="l">
              <a:spcBef>
                <a:spcPts val="1200"/>
              </a:spcBef>
              <a:spcAft>
                <a:spcPts val="0"/>
              </a:spcAft>
              <a:buNone/>
            </a:pPr>
            <a:r>
              <a:t/>
            </a:r>
            <a:endParaRPr sz="1700"/>
          </a:p>
          <a:p>
            <a:pPr indent="-336550" lvl="0" marL="457200" rtl="0" algn="l">
              <a:spcBef>
                <a:spcPts val="1200"/>
              </a:spcBef>
              <a:spcAft>
                <a:spcPts val="0"/>
              </a:spcAft>
              <a:buClr>
                <a:srgbClr val="000000"/>
              </a:buClr>
              <a:buSzPts val="1700"/>
              <a:buChar char="●"/>
            </a:pPr>
            <a:r>
              <a:rPr lang="en" sz="1700">
                <a:solidFill>
                  <a:srgbClr val="000000"/>
                </a:solidFill>
              </a:rPr>
              <a:t>Modified max spring travel, outer diameter and made sure that it satisfies all the stress limits and given constraints, which was not the case before.</a:t>
            </a:r>
            <a:endParaRPr sz="1700">
              <a:solidFill>
                <a:srgbClr val="000000"/>
              </a:solidFill>
            </a:endParaRPr>
          </a:p>
          <a:p>
            <a:pPr indent="0" lvl="0" marL="0" rtl="0" algn="l">
              <a:spcBef>
                <a:spcPts val="1200"/>
              </a:spcBef>
              <a:spcAft>
                <a:spcPts val="120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Governing Formulae</a:t>
            </a:r>
            <a:endParaRPr/>
          </a:p>
        </p:txBody>
      </p:sp>
      <p:pic>
        <p:nvPicPr>
          <p:cNvPr id="318" name="Google Shape;318;p19"/>
          <p:cNvPicPr preferRelativeResize="0"/>
          <p:nvPr/>
        </p:nvPicPr>
        <p:blipFill rotWithShape="1">
          <a:blip r:embed="rId3">
            <a:alphaModFix/>
          </a:blip>
          <a:srcRect b="0" l="0" r="0" t="23200"/>
          <a:stretch/>
        </p:blipFill>
        <p:spPr>
          <a:xfrm>
            <a:off x="5031075" y="1193300"/>
            <a:ext cx="4112924" cy="3950201"/>
          </a:xfrm>
          <a:prstGeom prst="rect">
            <a:avLst/>
          </a:prstGeom>
          <a:noFill/>
          <a:ln>
            <a:noFill/>
          </a:ln>
        </p:spPr>
      </p:pic>
      <p:pic>
        <p:nvPicPr>
          <p:cNvPr id="319" name="Google Shape;319;p19"/>
          <p:cNvPicPr preferRelativeResize="0"/>
          <p:nvPr/>
        </p:nvPicPr>
        <p:blipFill>
          <a:blip r:embed="rId4">
            <a:alphaModFix/>
          </a:blip>
          <a:stretch>
            <a:fillRect/>
          </a:stretch>
        </p:blipFill>
        <p:spPr>
          <a:xfrm>
            <a:off x="64775" y="1910300"/>
            <a:ext cx="4966297" cy="19450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0"/>
          <p:cNvSpPr txBox="1"/>
          <p:nvPr>
            <p:ph type="title"/>
          </p:nvPr>
        </p:nvSpPr>
        <p:spPr>
          <a:xfrm>
            <a:off x="1303800" y="564275"/>
            <a:ext cx="7030500" cy="694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Final Output</a:t>
            </a:r>
            <a:endParaRPr/>
          </a:p>
        </p:txBody>
      </p:sp>
      <p:sp>
        <p:nvSpPr>
          <p:cNvPr id="325" name="Google Shape;325;p20"/>
          <p:cNvSpPr txBox="1"/>
          <p:nvPr>
            <p:ph idx="1" type="body"/>
          </p:nvPr>
        </p:nvSpPr>
        <p:spPr>
          <a:xfrm>
            <a:off x="0" y="1441675"/>
            <a:ext cx="3773400" cy="3161700"/>
          </a:xfrm>
          <a:prstGeom prst="rect">
            <a:avLst/>
          </a:prstGeom>
        </p:spPr>
        <p:txBody>
          <a:bodyPr anchorCtr="0" anchor="t" bIns="91425" lIns="91425" spcFirstLastPara="1" rIns="91425" wrap="square" tIns="91425">
            <a:noAutofit/>
          </a:bodyPr>
          <a:lstStyle/>
          <a:p>
            <a:pPr indent="-324961" lvl="0" marL="457200" rtl="0" algn="l">
              <a:spcBef>
                <a:spcPts val="0"/>
              </a:spcBef>
              <a:spcAft>
                <a:spcPts val="0"/>
              </a:spcAft>
              <a:buSzPts val="1518"/>
              <a:buChar char="●"/>
            </a:pPr>
            <a:r>
              <a:rPr lang="en" sz="1517"/>
              <a:t>I</a:t>
            </a:r>
            <a:r>
              <a:rPr lang="en" sz="1517"/>
              <a:t>ncreased OD and decreased max spring travel (h0) reduced the max stress in the washer.</a:t>
            </a:r>
            <a:endParaRPr sz="1517"/>
          </a:p>
          <a:p>
            <a:pPr indent="0" lvl="0" marL="457200" rtl="0" algn="l">
              <a:spcBef>
                <a:spcPts val="1200"/>
              </a:spcBef>
              <a:spcAft>
                <a:spcPts val="0"/>
              </a:spcAft>
              <a:buNone/>
            </a:pPr>
            <a:r>
              <a:t/>
            </a:r>
            <a:endParaRPr sz="1517"/>
          </a:p>
          <a:p>
            <a:pPr indent="-324961" lvl="0" marL="457200" rtl="0" algn="l">
              <a:spcBef>
                <a:spcPts val="1200"/>
              </a:spcBef>
              <a:spcAft>
                <a:spcPts val="0"/>
              </a:spcAft>
              <a:buSzPts val="1518"/>
              <a:buChar char="●"/>
            </a:pPr>
            <a:r>
              <a:rPr lang="en" sz="1517"/>
              <a:t>The spring force (F) has increased in the second iteration. Hence iteration 2 is the recommended approach.</a:t>
            </a:r>
            <a:endParaRPr sz="1517"/>
          </a:p>
        </p:txBody>
      </p:sp>
      <p:pic>
        <p:nvPicPr>
          <p:cNvPr id="326" name="Google Shape;326;p20"/>
          <p:cNvPicPr preferRelativeResize="0"/>
          <p:nvPr/>
        </p:nvPicPr>
        <p:blipFill>
          <a:blip r:embed="rId3">
            <a:alphaModFix/>
          </a:blip>
          <a:stretch>
            <a:fillRect/>
          </a:stretch>
        </p:blipFill>
        <p:spPr>
          <a:xfrm>
            <a:off x="3773400" y="1212800"/>
            <a:ext cx="5370599" cy="28597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1"/>
          <p:cNvSpPr txBox="1"/>
          <p:nvPr>
            <p:ph type="title"/>
          </p:nvPr>
        </p:nvSpPr>
        <p:spPr>
          <a:xfrm>
            <a:off x="1276025" y="219175"/>
            <a:ext cx="7446300" cy="13182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Task 2 - Wave Spring Washer</a:t>
            </a:r>
            <a:endParaRPr/>
          </a:p>
        </p:txBody>
      </p:sp>
      <p:sp>
        <p:nvSpPr>
          <p:cNvPr id="332" name="Google Shape;332;p21"/>
          <p:cNvSpPr txBox="1"/>
          <p:nvPr>
            <p:ph idx="2" type="body"/>
          </p:nvPr>
        </p:nvSpPr>
        <p:spPr>
          <a:xfrm flipH="1">
            <a:off x="183600" y="1208100"/>
            <a:ext cx="8776800" cy="354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800"/>
          </a:p>
          <a:p>
            <a:pPr indent="0" lvl="0" marL="0" rtl="0" algn="l">
              <a:spcBef>
                <a:spcPts val="1200"/>
              </a:spcBef>
              <a:spcAft>
                <a:spcPts val="0"/>
              </a:spcAft>
              <a:buNone/>
            </a:pPr>
            <a:r>
              <a:rPr lang="en" sz="2235">
                <a:solidFill>
                  <a:srgbClr val="000000"/>
                </a:solidFill>
              </a:rPr>
              <a:t>Objective:</a:t>
            </a:r>
            <a:endParaRPr sz="2235">
              <a:solidFill>
                <a:srgbClr val="000000"/>
              </a:solidFill>
            </a:endParaRPr>
          </a:p>
          <a:p>
            <a:pPr indent="-336550" lvl="0" marL="457200" rtl="0" algn="l">
              <a:spcBef>
                <a:spcPts val="1200"/>
              </a:spcBef>
              <a:spcAft>
                <a:spcPts val="0"/>
              </a:spcAft>
              <a:buClr>
                <a:srgbClr val="000000"/>
              </a:buClr>
              <a:buSzPts val="1700"/>
              <a:buChar char="●"/>
            </a:pPr>
            <a:r>
              <a:rPr lang="en" sz="1700">
                <a:solidFill>
                  <a:srgbClr val="000000"/>
                </a:solidFill>
              </a:rPr>
              <a:t>To design and validate a wave spring washer configuration in a manual steering column’s lever system.</a:t>
            </a:r>
            <a:endParaRPr sz="17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400">
              <a:solidFill>
                <a:srgbClr val="000000"/>
              </a:solidFill>
            </a:endParaRPr>
          </a:p>
          <a:p>
            <a:pPr indent="0" lvl="0" marL="0" rtl="0" algn="l">
              <a:spcBef>
                <a:spcPts val="1200"/>
              </a:spcBef>
              <a:spcAft>
                <a:spcPts val="0"/>
              </a:spcAft>
              <a:buNone/>
            </a:pPr>
            <a:r>
              <a:t/>
            </a:r>
            <a:endParaRPr sz="1700"/>
          </a:p>
          <a:p>
            <a:pPr indent="0" lvl="0" marL="0" rtl="0" algn="l">
              <a:spcBef>
                <a:spcPts val="1200"/>
              </a:spcBef>
              <a:spcAft>
                <a:spcPts val="1200"/>
              </a:spcAft>
              <a:buNone/>
            </a:pPr>
            <a:r>
              <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