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6047781c8e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6047781c8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6064f5f764_0_1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6064f5f764_0_1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6064f5f764_0_1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6064f5f764_0_1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620c46590b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620c46590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6047781c8e_1_2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6047781c8e_1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6047781c8e_1_5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6047781c8e_1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6047781c8e_1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6047781c8e_1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6047781c8e_1_10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6047781c8e_1_10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6064f5f764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6064f5f764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6064f5f764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6064f5f764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6064f5f76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6064f5f7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6064f5f764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6064f5f764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267650" y="455675"/>
            <a:ext cx="4912200" cy="168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40"/>
              <a:t>Weekly Report:</a:t>
            </a:r>
            <a:br>
              <a:rPr lang="en" sz="2840"/>
            </a:br>
            <a:r>
              <a:rPr lang="en" sz="2840"/>
              <a:t>Internship Week 2</a:t>
            </a:r>
            <a:endParaRPr sz="2840"/>
          </a:p>
          <a:p>
            <a:pPr indent="0" lvl="0" marL="0" rtl="0" algn="l">
              <a:spcBef>
                <a:spcPts val="0"/>
              </a:spcBef>
              <a:spcAft>
                <a:spcPts val="0"/>
              </a:spcAft>
              <a:buSzPts val="990"/>
              <a:buNone/>
            </a:pPr>
            <a:r>
              <a:t/>
            </a:r>
            <a:endParaRPr sz="3040"/>
          </a:p>
          <a:p>
            <a:pPr indent="0" lvl="0" marL="0" rtl="0" algn="l">
              <a:spcBef>
                <a:spcPts val="0"/>
              </a:spcBef>
              <a:spcAft>
                <a:spcPts val="0"/>
              </a:spcAft>
              <a:buSzPts val="990"/>
              <a:buNone/>
            </a:pPr>
            <a:r>
              <a:rPr lang="en" sz="2840"/>
              <a:t>Rane Steering systems - R&amp;D division</a:t>
            </a:r>
            <a:endParaRPr sz="2840"/>
          </a:p>
        </p:txBody>
      </p:sp>
      <p:sp>
        <p:nvSpPr>
          <p:cNvPr id="278" name="Google Shape;278;p13"/>
          <p:cNvSpPr txBox="1"/>
          <p:nvPr>
            <p:ph idx="1" type="subTitle"/>
          </p:nvPr>
        </p:nvSpPr>
        <p:spPr>
          <a:xfrm>
            <a:off x="267650" y="3988600"/>
            <a:ext cx="5559300" cy="13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Presented by: Mohnish Raja • 06/06/2025</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a:p>
        </p:txBody>
      </p:sp>
      <p:pic>
        <p:nvPicPr>
          <p:cNvPr id="279" name="Google Shape;279;p13"/>
          <p:cNvPicPr preferRelativeResize="0"/>
          <p:nvPr/>
        </p:nvPicPr>
        <p:blipFill rotWithShape="1">
          <a:blip r:embed="rId3">
            <a:alphaModFix/>
          </a:blip>
          <a:srcRect b="0" l="22529" r="25175" t="0"/>
          <a:stretch/>
        </p:blipFill>
        <p:spPr>
          <a:xfrm>
            <a:off x="403875" y="2521613"/>
            <a:ext cx="1188000" cy="1194500"/>
          </a:xfrm>
          <a:prstGeom prst="rect">
            <a:avLst/>
          </a:prstGeom>
          <a:noFill/>
          <a:ln>
            <a:noFill/>
          </a:ln>
        </p:spPr>
      </p:pic>
      <p:pic>
        <p:nvPicPr>
          <p:cNvPr id="280" name="Google Shape;280;p13"/>
          <p:cNvPicPr preferRelativeResize="0"/>
          <p:nvPr/>
        </p:nvPicPr>
        <p:blipFill>
          <a:blip r:embed="rId4">
            <a:alphaModFix/>
          </a:blip>
          <a:stretch>
            <a:fillRect/>
          </a:stretch>
        </p:blipFill>
        <p:spPr>
          <a:xfrm>
            <a:off x="1858375" y="2696688"/>
            <a:ext cx="1250863" cy="8443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1266050" y="432000"/>
            <a:ext cx="7446300" cy="895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Task 2  - Study of Design Workflow in R&amp;D</a:t>
            </a:r>
            <a:endParaRPr/>
          </a:p>
        </p:txBody>
      </p:sp>
      <p:sp>
        <p:nvSpPr>
          <p:cNvPr id="340" name="Google Shape;340;p22"/>
          <p:cNvSpPr txBox="1"/>
          <p:nvPr>
            <p:ph idx="2" type="body"/>
          </p:nvPr>
        </p:nvSpPr>
        <p:spPr>
          <a:xfrm flipH="1">
            <a:off x="108600" y="1124100"/>
            <a:ext cx="9035400" cy="40194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t/>
            </a:r>
            <a:endParaRPr b="1" sz="1800"/>
          </a:p>
          <a:p>
            <a:pPr indent="0" lvl="0" marL="0" rtl="0" algn="l">
              <a:spcBef>
                <a:spcPts val="1200"/>
              </a:spcBef>
              <a:spcAft>
                <a:spcPts val="0"/>
              </a:spcAft>
              <a:buNone/>
            </a:pPr>
            <a:r>
              <a:rPr lang="en" sz="7600">
                <a:solidFill>
                  <a:srgbClr val="000000"/>
                </a:solidFill>
              </a:rPr>
              <a:t>Objective:</a:t>
            </a:r>
            <a:endParaRPr sz="7600">
              <a:solidFill>
                <a:srgbClr val="000000"/>
              </a:solidFill>
            </a:endParaRPr>
          </a:p>
          <a:p>
            <a:pPr indent="-336550" lvl="0" marL="457200" rtl="0" algn="l">
              <a:spcBef>
                <a:spcPts val="1200"/>
              </a:spcBef>
              <a:spcAft>
                <a:spcPts val="0"/>
              </a:spcAft>
              <a:buClr>
                <a:srgbClr val="000000"/>
              </a:buClr>
              <a:buSzPct val="100000"/>
              <a:buChar char="●"/>
            </a:pPr>
            <a:r>
              <a:rPr lang="en" sz="6800">
                <a:solidFill>
                  <a:srgbClr val="000000"/>
                </a:solidFill>
              </a:rPr>
              <a:t>To understand the overall Research and Development (R&amp;D) workflow followed in the design and development of steering columns at Rane Steering Systems.</a:t>
            </a:r>
            <a:endParaRPr sz="6800">
              <a:solidFill>
                <a:srgbClr val="000000"/>
              </a:solidFill>
            </a:endParaRPr>
          </a:p>
          <a:p>
            <a:pPr indent="0" lvl="0" marL="0" rtl="0" algn="l">
              <a:spcBef>
                <a:spcPts val="1200"/>
              </a:spcBef>
              <a:spcAft>
                <a:spcPts val="0"/>
              </a:spcAft>
              <a:buNone/>
            </a:pPr>
            <a:r>
              <a:t/>
            </a:r>
            <a:endParaRPr sz="6800">
              <a:solidFill>
                <a:srgbClr val="000000"/>
              </a:solidFill>
            </a:endParaRPr>
          </a:p>
          <a:p>
            <a:pPr indent="0" lvl="0" marL="0" rtl="0" algn="l">
              <a:spcBef>
                <a:spcPts val="1200"/>
              </a:spcBef>
              <a:spcAft>
                <a:spcPts val="0"/>
              </a:spcAft>
              <a:buNone/>
            </a:pPr>
            <a:r>
              <a:rPr lang="en" sz="7600">
                <a:solidFill>
                  <a:srgbClr val="000000"/>
                </a:solidFill>
              </a:rPr>
              <a:t>Method:</a:t>
            </a:r>
            <a:endParaRPr sz="7600">
              <a:solidFill>
                <a:srgbClr val="000000"/>
              </a:solidFill>
            </a:endParaRPr>
          </a:p>
          <a:p>
            <a:pPr indent="-336550" lvl="0" marL="457200" rtl="0" algn="l">
              <a:spcBef>
                <a:spcPts val="1200"/>
              </a:spcBef>
              <a:spcAft>
                <a:spcPts val="0"/>
              </a:spcAft>
              <a:buClr>
                <a:srgbClr val="000000"/>
              </a:buClr>
              <a:buSzPct val="100000"/>
              <a:buChar char="●"/>
            </a:pPr>
            <a:r>
              <a:rPr lang="en" sz="6800">
                <a:solidFill>
                  <a:srgbClr val="000000"/>
                </a:solidFill>
              </a:rPr>
              <a:t>Studied </a:t>
            </a:r>
            <a:r>
              <a:rPr lang="en" sz="6800">
                <a:solidFill>
                  <a:srgbClr val="000000"/>
                </a:solidFill>
              </a:rPr>
              <a:t>the company’s Quality Assurance System(QAS) chart and used it as a reference to create process flow diagrams in the Quality System Procedure(QSP) Chart.</a:t>
            </a:r>
            <a:endParaRPr sz="6800">
              <a:solidFill>
                <a:srgbClr val="000000"/>
              </a:solidFill>
            </a:endParaRPr>
          </a:p>
          <a:p>
            <a:pPr indent="0" lvl="0" marL="0" rtl="0" algn="l">
              <a:spcBef>
                <a:spcPts val="1200"/>
              </a:spcBef>
              <a:spcAft>
                <a:spcPts val="0"/>
              </a:spcAft>
              <a:buNone/>
            </a:pPr>
            <a:r>
              <a:t/>
            </a:r>
            <a:endParaRPr sz="6800">
              <a:solidFill>
                <a:srgbClr val="000000"/>
              </a:solidFill>
            </a:endParaRPr>
          </a:p>
          <a:p>
            <a:pPr indent="-336550" lvl="0" marL="457200" rtl="0" algn="l">
              <a:spcBef>
                <a:spcPts val="1200"/>
              </a:spcBef>
              <a:spcAft>
                <a:spcPts val="0"/>
              </a:spcAft>
              <a:buClr>
                <a:srgbClr val="000000"/>
              </a:buClr>
              <a:buSzPct val="100000"/>
              <a:buChar char="●"/>
            </a:pPr>
            <a:r>
              <a:rPr lang="en" sz="6800">
                <a:solidFill>
                  <a:srgbClr val="000000"/>
                </a:solidFill>
              </a:rPr>
              <a:t>Interacted with mentors to understand the flow between stages of the QAS chart.</a:t>
            </a:r>
            <a:endParaRPr sz="6800">
              <a:solidFill>
                <a:srgbClr val="000000"/>
              </a:solidFill>
            </a:endParaRPr>
          </a:p>
          <a:p>
            <a:pPr indent="0" lvl="0" marL="0" rtl="0" algn="l">
              <a:spcBef>
                <a:spcPts val="1200"/>
              </a:spcBef>
              <a:spcAft>
                <a:spcPts val="0"/>
              </a:spcAft>
              <a:buNone/>
            </a:pPr>
            <a:r>
              <a:t/>
            </a:r>
            <a:endParaRPr sz="6800">
              <a:solidFill>
                <a:srgbClr val="000000"/>
              </a:solidFill>
            </a:endParaRPr>
          </a:p>
          <a:p>
            <a:pPr indent="0" lvl="0" marL="0" rtl="0" algn="l">
              <a:spcBef>
                <a:spcPts val="1200"/>
              </a:spcBef>
              <a:spcAft>
                <a:spcPts val="0"/>
              </a:spcAft>
              <a:buNone/>
            </a:pPr>
            <a:r>
              <a:t/>
            </a:r>
            <a:endParaRPr sz="6800">
              <a:solidFill>
                <a:srgbClr val="000000"/>
              </a:solidFill>
            </a:endParaRPr>
          </a:p>
          <a:p>
            <a:pPr indent="0" lvl="0" marL="0" rtl="0" algn="l">
              <a:spcBef>
                <a:spcPts val="1200"/>
              </a:spcBef>
              <a:spcAft>
                <a:spcPts val="0"/>
              </a:spcAft>
              <a:buNone/>
            </a:pPr>
            <a:r>
              <a:t/>
            </a:r>
            <a:endParaRPr sz="1700">
              <a:solidFill>
                <a:srgbClr val="000000"/>
              </a:solidFill>
            </a:endParaRPr>
          </a:p>
          <a:p>
            <a:pPr indent="0" lvl="0" marL="0" rtl="0" algn="l">
              <a:spcBef>
                <a:spcPts val="1200"/>
              </a:spcBef>
              <a:spcAft>
                <a:spcPts val="0"/>
              </a:spcAft>
              <a:buNone/>
            </a:pPr>
            <a:r>
              <a:t/>
            </a:r>
            <a:endParaRPr sz="17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3"/>
          <p:cNvSpPr txBox="1"/>
          <p:nvPr>
            <p:ph type="title"/>
          </p:nvPr>
        </p:nvSpPr>
        <p:spPr>
          <a:xfrm>
            <a:off x="1235225" y="598100"/>
            <a:ext cx="7030500" cy="7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Observations from the Workflow</a:t>
            </a:r>
            <a:endParaRPr/>
          </a:p>
        </p:txBody>
      </p:sp>
      <p:sp>
        <p:nvSpPr>
          <p:cNvPr id="346" name="Google Shape;346;p23"/>
          <p:cNvSpPr txBox="1"/>
          <p:nvPr>
            <p:ph idx="1" type="body"/>
          </p:nvPr>
        </p:nvSpPr>
        <p:spPr>
          <a:xfrm>
            <a:off x="0" y="1495150"/>
            <a:ext cx="9144000" cy="35925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The process is divided into clear stages:</a:t>
            </a:r>
            <a:endParaRPr sz="1700">
              <a:solidFill>
                <a:srgbClr val="000000"/>
              </a:solidFill>
            </a:endParaRPr>
          </a:p>
          <a:p>
            <a:pPr indent="0" lvl="0" marL="457200" rtl="0" algn="l">
              <a:spcBef>
                <a:spcPts val="1200"/>
              </a:spcBef>
              <a:spcAft>
                <a:spcPts val="0"/>
              </a:spcAft>
              <a:buNone/>
            </a:pPr>
            <a:r>
              <a:rPr lang="en" sz="1700">
                <a:solidFill>
                  <a:srgbClr val="000000"/>
                </a:solidFill>
              </a:rPr>
              <a:t>Concept Design → Drawing Release → Prototyping → Testing &amp; Validation → Release for Production.</a:t>
            </a:r>
            <a:endParaRPr sz="1700">
              <a:solidFill>
                <a:srgbClr val="000000"/>
              </a:solidFill>
            </a:endParaRPr>
          </a:p>
          <a:p>
            <a:pPr indent="-336550" lvl="0" marL="457200" rtl="0" algn="l">
              <a:spcBef>
                <a:spcPts val="1200"/>
              </a:spcBef>
              <a:spcAft>
                <a:spcPts val="0"/>
              </a:spcAft>
              <a:buClr>
                <a:srgbClr val="000000"/>
              </a:buClr>
              <a:buSzPts val="1700"/>
              <a:buChar char="●"/>
            </a:pPr>
            <a:r>
              <a:rPr lang="en" sz="1700">
                <a:solidFill>
                  <a:srgbClr val="000000"/>
                </a:solidFill>
              </a:rPr>
              <a:t>Design iterations are validated through regular input from testing, manufacturing, and quality teams.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Decision / Feedback gates are placed at multiple points to ensure alignment with performance and customer requirements. Several Reviews are conducted to ensure that process flow is followed properly.</a:t>
            </a:r>
            <a:endParaRPr sz="17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4"/>
          <p:cNvSpPr txBox="1"/>
          <p:nvPr>
            <p:ph type="title"/>
          </p:nvPr>
        </p:nvSpPr>
        <p:spPr>
          <a:xfrm>
            <a:off x="1354625" y="598100"/>
            <a:ext cx="7030500" cy="7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Learnings &amp; Application</a:t>
            </a:r>
            <a:endParaRPr/>
          </a:p>
        </p:txBody>
      </p:sp>
      <p:sp>
        <p:nvSpPr>
          <p:cNvPr id="352" name="Google Shape;352;p24"/>
          <p:cNvSpPr txBox="1"/>
          <p:nvPr>
            <p:ph idx="1" type="body"/>
          </p:nvPr>
        </p:nvSpPr>
        <p:spPr>
          <a:xfrm>
            <a:off x="39800" y="1497275"/>
            <a:ext cx="9144000" cy="348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rgbClr val="000000"/>
                </a:solidFill>
              </a:rPr>
              <a:t>Learnings:</a:t>
            </a:r>
            <a:endParaRPr sz="1900">
              <a:solidFill>
                <a:srgbClr val="000000"/>
              </a:solidFill>
            </a:endParaRPr>
          </a:p>
          <a:p>
            <a:pPr indent="-336550" lvl="0" marL="457200" rtl="0" algn="l">
              <a:spcBef>
                <a:spcPts val="1200"/>
              </a:spcBef>
              <a:spcAft>
                <a:spcPts val="0"/>
              </a:spcAft>
              <a:buClr>
                <a:srgbClr val="000000"/>
              </a:buClr>
              <a:buSzPts val="1700"/>
              <a:buChar char="●"/>
            </a:pPr>
            <a:r>
              <a:rPr lang="en" sz="1700">
                <a:solidFill>
                  <a:srgbClr val="000000"/>
                </a:solidFill>
              </a:rPr>
              <a:t>Understood how structured documentation and gated reviews reduce rework.</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Learned how R&amp;D decisions are aligned with timelines, testing feedback, feedback from different departments and customer expectations.</a:t>
            </a:r>
            <a:endParaRPr sz="1700">
              <a:solidFill>
                <a:srgbClr val="000000"/>
              </a:solidFill>
            </a:endParaRPr>
          </a:p>
          <a:p>
            <a:pPr indent="0" lvl="0" marL="0" rtl="0" algn="l">
              <a:spcBef>
                <a:spcPts val="1200"/>
              </a:spcBef>
              <a:spcAft>
                <a:spcPts val="0"/>
              </a:spcAft>
              <a:buNone/>
            </a:pPr>
            <a:r>
              <a:rPr lang="en" sz="1900">
                <a:solidFill>
                  <a:srgbClr val="000000"/>
                </a:solidFill>
              </a:rPr>
              <a:t>Application:</a:t>
            </a:r>
            <a:endParaRPr sz="1900">
              <a:solidFill>
                <a:srgbClr val="000000"/>
              </a:solidFill>
            </a:endParaRPr>
          </a:p>
          <a:p>
            <a:pPr indent="-336550" lvl="0" marL="457200" rtl="0" algn="l">
              <a:spcBef>
                <a:spcPts val="1200"/>
              </a:spcBef>
              <a:spcAft>
                <a:spcPts val="0"/>
              </a:spcAft>
              <a:buClr>
                <a:srgbClr val="000000"/>
              </a:buClr>
              <a:buSzPts val="1700"/>
              <a:buChar char="●"/>
            </a:pPr>
            <a:r>
              <a:rPr lang="en" sz="1700">
                <a:solidFill>
                  <a:srgbClr val="000000"/>
                </a:solidFill>
              </a:rPr>
              <a:t>This understanding will guide how I structure my own tasks, document learnings, and seek feedback. It also helps in seeing how my work fits into the larger development pipeline.</a:t>
            </a:r>
            <a:endParaRPr sz="17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5"/>
          <p:cNvSpPr txBox="1"/>
          <p:nvPr>
            <p:ph type="title"/>
          </p:nvPr>
        </p:nvSpPr>
        <p:spPr>
          <a:xfrm>
            <a:off x="2698050" y="1635300"/>
            <a:ext cx="37479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5000"/>
              <a:t>Thank You!</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276025" y="219175"/>
            <a:ext cx="7446300" cy="1318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Task 1  - Extension Spring Design</a:t>
            </a:r>
            <a:endParaRPr/>
          </a:p>
        </p:txBody>
      </p:sp>
      <p:sp>
        <p:nvSpPr>
          <p:cNvPr id="286" name="Google Shape;286;p14"/>
          <p:cNvSpPr txBox="1"/>
          <p:nvPr>
            <p:ph idx="2" type="body"/>
          </p:nvPr>
        </p:nvSpPr>
        <p:spPr>
          <a:xfrm flipH="1">
            <a:off x="183600" y="1208100"/>
            <a:ext cx="8776800" cy="354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800"/>
          </a:p>
          <a:p>
            <a:pPr indent="0" lvl="0" marL="0" rtl="0" algn="l">
              <a:spcBef>
                <a:spcPts val="1200"/>
              </a:spcBef>
              <a:spcAft>
                <a:spcPts val="0"/>
              </a:spcAft>
              <a:buNone/>
            </a:pPr>
            <a:r>
              <a:rPr lang="en" sz="2235">
                <a:solidFill>
                  <a:srgbClr val="000000"/>
                </a:solidFill>
              </a:rPr>
              <a:t>Objective:</a:t>
            </a:r>
            <a:endParaRPr sz="2235">
              <a:solidFill>
                <a:srgbClr val="000000"/>
              </a:solidFill>
            </a:endParaRPr>
          </a:p>
          <a:p>
            <a:pPr indent="-336550" lvl="0" marL="457200" rtl="0" algn="l">
              <a:spcBef>
                <a:spcPts val="1200"/>
              </a:spcBef>
              <a:spcAft>
                <a:spcPts val="0"/>
              </a:spcAft>
              <a:buClr>
                <a:srgbClr val="000000"/>
              </a:buClr>
              <a:buSzPts val="1700"/>
              <a:buChar char="●"/>
            </a:pPr>
            <a:r>
              <a:rPr lang="en" sz="1700">
                <a:solidFill>
                  <a:srgbClr val="000000"/>
                </a:solidFill>
              </a:rPr>
              <a:t>To design and validate an extension spring configuration used in the tilt mechanism of a manual steering column.</a:t>
            </a:r>
            <a:endParaRPr sz="17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235225" y="598100"/>
            <a:ext cx="7030500" cy="7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Problem - Existing</a:t>
            </a:r>
            <a:endParaRPr/>
          </a:p>
        </p:txBody>
      </p:sp>
      <p:sp>
        <p:nvSpPr>
          <p:cNvPr id="292" name="Google Shape;292;p15"/>
          <p:cNvSpPr txBox="1"/>
          <p:nvPr>
            <p:ph idx="1" type="body"/>
          </p:nvPr>
        </p:nvSpPr>
        <p:spPr>
          <a:xfrm>
            <a:off x="0" y="1495150"/>
            <a:ext cx="9144000" cy="2871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The extension spring is used to constraint the tilt movement of the </a:t>
            </a:r>
            <a:r>
              <a:rPr lang="en" sz="1700">
                <a:solidFill>
                  <a:srgbClr val="000000"/>
                </a:solidFill>
              </a:rPr>
              <a:t>steering</a:t>
            </a:r>
            <a:r>
              <a:rPr lang="en" sz="1700">
                <a:solidFill>
                  <a:srgbClr val="000000"/>
                </a:solidFill>
              </a:rPr>
              <a:t> column as the user intends.</a:t>
            </a:r>
            <a:endParaRPr sz="1700">
              <a:solidFill>
                <a:srgbClr val="000000"/>
              </a:solidFill>
            </a:endParaRPr>
          </a:p>
          <a:p>
            <a:pPr indent="0" lvl="0" marL="0" rtl="0" algn="l">
              <a:spcBef>
                <a:spcPts val="1200"/>
              </a:spcBef>
              <a:spcAft>
                <a:spcPts val="0"/>
              </a:spcAft>
              <a:buNone/>
            </a:pPr>
            <a:r>
              <a:t/>
            </a:r>
            <a:endParaRPr sz="1700">
              <a:solidFill>
                <a:srgbClr val="000000"/>
              </a:solidFill>
            </a:endParaRPr>
          </a:p>
          <a:p>
            <a:pPr indent="-336550" lvl="0" marL="457200" rtl="0" algn="l">
              <a:spcBef>
                <a:spcPts val="1200"/>
              </a:spcBef>
              <a:spcAft>
                <a:spcPts val="0"/>
              </a:spcAft>
              <a:buClr>
                <a:srgbClr val="000000"/>
              </a:buClr>
              <a:buSzPts val="1700"/>
              <a:buChar char="●"/>
            </a:pPr>
            <a:r>
              <a:rPr lang="en" sz="1700">
                <a:solidFill>
                  <a:srgbClr val="000000"/>
                </a:solidFill>
              </a:rPr>
              <a:t>Currently, when the driver unlocks the steering column in the tilt-down position, the column bounces up unintentionally. Analysis showed that the spring generates a significantly higher force </a:t>
            </a:r>
            <a:r>
              <a:rPr b="1" lang="en" sz="1700">
                <a:solidFill>
                  <a:srgbClr val="000000"/>
                </a:solidFill>
              </a:rPr>
              <a:t>(~65 N)</a:t>
            </a:r>
            <a:r>
              <a:rPr lang="en" sz="1700">
                <a:solidFill>
                  <a:srgbClr val="000000"/>
                </a:solidFill>
              </a:rPr>
              <a:t> than what is required </a:t>
            </a:r>
            <a:r>
              <a:rPr b="1" lang="en" sz="1700">
                <a:solidFill>
                  <a:srgbClr val="000000"/>
                </a:solidFill>
              </a:rPr>
              <a:t>(~8 N)</a:t>
            </a:r>
            <a:r>
              <a:rPr lang="en" sz="1700">
                <a:solidFill>
                  <a:srgbClr val="000000"/>
                </a:solidFill>
              </a:rPr>
              <a:t> at this position, causing this undesired motion.</a:t>
            </a:r>
            <a:endParaRPr sz="17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Schematics</a:t>
            </a:r>
            <a:endParaRPr/>
          </a:p>
        </p:txBody>
      </p:sp>
      <p:pic>
        <p:nvPicPr>
          <p:cNvPr id="298" name="Google Shape;298;p16"/>
          <p:cNvPicPr preferRelativeResize="0"/>
          <p:nvPr/>
        </p:nvPicPr>
        <p:blipFill>
          <a:blip r:embed="rId3">
            <a:alphaModFix/>
          </a:blip>
          <a:stretch>
            <a:fillRect/>
          </a:stretch>
        </p:blipFill>
        <p:spPr>
          <a:xfrm>
            <a:off x="0" y="1413125"/>
            <a:ext cx="4906675" cy="3525425"/>
          </a:xfrm>
          <a:prstGeom prst="rect">
            <a:avLst/>
          </a:prstGeom>
          <a:noFill/>
          <a:ln>
            <a:noFill/>
          </a:ln>
        </p:spPr>
      </p:pic>
      <p:pic>
        <p:nvPicPr>
          <p:cNvPr id="299" name="Google Shape;299;p16"/>
          <p:cNvPicPr preferRelativeResize="0"/>
          <p:nvPr/>
        </p:nvPicPr>
        <p:blipFill rotWithShape="1">
          <a:blip r:embed="rId4">
            <a:alphaModFix/>
          </a:blip>
          <a:srcRect b="12233" l="0" r="0" t="1611"/>
          <a:stretch/>
        </p:blipFill>
        <p:spPr>
          <a:xfrm>
            <a:off x="4876800" y="1038650"/>
            <a:ext cx="4267200" cy="4104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Requirements &amp; Constraints</a:t>
            </a:r>
            <a:endParaRPr/>
          </a:p>
        </p:txBody>
      </p:sp>
      <p:sp>
        <p:nvSpPr>
          <p:cNvPr id="305" name="Google Shape;305;p17"/>
          <p:cNvSpPr txBox="1"/>
          <p:nvPr>
            <p:ph idx="1" type="body"/>
          </p:nvPr>
        </p:nvSpPr>
        <p:spPr>
          <a:xfrm>
            <a:off x="407075" y="1441800"/>
            <a:ext cx="4378200" cy="370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chemeClr val="dk1"/>
                </a:solidFill>
              </a:rPr>
              <a:t>Requirements</a:t>
            </a:r>
            <a:endParaRPr b="1" sz="2100">
              <a:solidFill>
                <a:schemeClr val="dk1"/>
              </a:solidFill>
            </a:endParaRPr>
          </a:p>
          <a:p>
            <a:pPr indent="-336550" lvl="0" marL="457200" rtl="0" algn="l">
              <a:spcBef>
                <a:spcPts val="1200"/>
              </a:spcBef>
              <a:spcAft>
                <a:spcPts val="0"/>
              </a:spcAft>
              <a:buClr>
                <a:srgbClr val="000000"/>
              </a:buClr>
              <a:buSzPts val="1700"/>
              <a:buChar char="●"/>
            </a:pPr>
            <a:r>
              <a:rPr lang="en" sz="1700">
                <a:solidFill>
                  <a:srgbClr val="000000"/>
                </a:solidFill>
              </a:rPr>
              <a:t>Spring force must be just greater than or equal to 8N in the tilt-down position.</a:t>
            </a:r>
            <a:endParaRPr sz="1700">
              <a:solidFill>
                <a:srgbClr val="000000"/>
              </a:solidFill>
            </a:endParaRPr>
          </a:p>
          <a:p>
            <a:pPr indent="0" lvl="0" marL="0" rtl="0" algn="l">
              <a:spcBef>
                <a:spcPts val="1200"/>
              </a:spcBef>
              <a:spcAft>
                <a:spcPts val="0"/>
              </a:spcAft>
              <a:buNone/>
            </a:pPr>
            <a:r>
              <a:t/>
            </a:r>
            <a:endParaRPr sz="1500">
              <a:solidFill>
                <a:srgbClr val="000000"/>
              </a:solidFill>
            </a:endParaRPr>
          </a:p>
          <a:p>
            <a:pPr indent="-336550" lvl="0" marL="457200" rtl="0" algn="l">
              <a:spcBef>
                <a:spcPts val="1200"/>
              </a:spcBef>
              <a:spcAft>
                <a:spcPts val="0"/>
              </a:spcAft>
              <a:buClr>
                <a:srgbClr val="000000"/>
              </a:buClr>
              <a:buSzPts val="1700"/>
              <a:buChar char="●"/>
            </a:pPr>
            <a:r>
              <a:rPr lang="en" sz="1700">
                <a:solidFill>
                  <a:srgbClr val="000000"/>
                </a:solidFill>
              </a:rPr>
              <a:t>The washer must have a life of 20,000 endurance cycles.</a:t>
            </a:r>
            <a:endParaRPr sz="1700">
              <a:solidFill>
                <a:srgbClr val="000000"/>
              </a:solidFill>
            </a:endParaRPr>
          </a:p>
        </p:txBody>
      </p:sp>
      <p:sp>
        <p:nvSpPr>
          <p:cNvPr id="306" name="Google Shape;306;p17"/>
          <p:cNvSpPr txBox="1"/>
          <p:nvPr>
            <p:ph idx="2" type="body"/>
          </p:nvPr>
        </p:nvSpPr>
        <p:spPr>
          <a:xfrm>
            <a:off x="5036375" y="1441800"/>
            <a:ext cx="4107600" cy="3276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100">
                <a:solidFill>
                  <a:schemeClr val="dk1"/>
                </a:solidFill>
              </a:rPr>
              <a:t>Constraints</a:t>
            </a:r>
            <a:endParaRPr b="1" sz="2100">
              <a:solidFill>
                <a:schemeClr val="dk1"/>
              </a:solidFill>
            </a:endParaRPr>
          </a:p>
          <a:p>
            <a:pPr indent="-336550" lvl="0" marL="457200" rtl="0" algn="l">
              <a:spcBef>
                <a:spcPts val="1200"/>
              </a:spcBef>
              <a:spcAft>
                <a:spcPts val="0"/>
              </a:spcAft>
              <a:buSzPts val="1700"/>
              <a:buChar char="●"/>
            </a:pPr>
            <a:r>
              <a:rPr lang="en" sz="1700">
                <a:solidFill>
                  <a:srgbClr val="000000"/>
                </a:solidFill>
              </a:rPr>
              <a:t>The deflection and force by the spring in the tilt-down &amp; tilt-up position must be less than the safe deflection and force.</a:t>
            </a:r>
            <a:endParaRPr sz="1700">
              <a:solidFill>
                <a:srgbClr val="000000"/>
              </a:solidFill>
            </a:endParaRPr>
          </a:p>
          <a:p>
            <a:pPr indent="0" lvl="0" marL="0" rtl="0" algn="l">
              <a:spcBef>
                <a:spcPts val="1200"/>
              </a:spcBef>
              <a:spcAft>
                <a:spcPts val="0"/>
              </a:spcAft>
              <a:buNone/>
            </a:pPr>
            <a:r>
              <a:t/>
            </a:r>
            <a:endParaRPr sz="1700">
              <a:solidFill>
                <a:srgbClr val="000000"/>
              </a:solidFill>
            </a:endParaRPr>
          </a:p>
          <a:p>
            <a:pPr indent="-336550" lvl="0" marL="457200" rtl="0" algn="l">
              <a:spcBef>
                <a:spcPts val="1200"/>
              </a:spcBef>
              <a:spcAft>
                <a:spcPts val="0"/>
              </a:spcAft>
              <a:buClr>
                <a:srgbClr val="000000"/>
              </a:buClr>
              <a:buSzPts val="1700"/>
              <a:buChar char="●"/>
            </a:pPr>
            <a:r>
              <a:rPr lang="en" sz="1700">
                <a:solidFill>
                  <a:srgbClr val="000000"/>
                </a:solidFill>
              </a:rPr>
              <a:t>Spring dimensions must be within packaging constraints of the tilt bracket assembly.</a:t>
            </a:r>
            <a:endParaRPr sz="17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63475" y="618450"/>
            <a:ext cx="4448700" cy="80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Governing Formulae</a:t>
            </a:r>
            <a:endParaRPr/>
          </a:p>
        </p:txBody>
      </p:sp>
      <p:pic>
        <p:nvPicPr>
          <p:cNvPr id="312" name="Google Shape;312;p18"/>
          <p:cNvPicPr preferRelativeResize="0"/>
          <p:nvPr/>
        </p:nvPicPr>
        <p:blipFill>
          <a:blip r:embed="rId3">
            <a:alphaModFix/>
          </a:blip>
          <a:stretch>
            <a:fillRect/>
          </a:stretch>
        </p:blipFill>
        <p:spPr>
          <a:xfrm>
            <a:off x="6040875" y="0"/>
            <a:ext cx="3103125" cy="5143500"/>
          </a:xfrm>
          <a:prstGeom prst="rect">
            <a:avLst/>
          </a:prstGeom>
          <a:noFill/>
          <a:ln>
            <a:noFill/>
          </a:ln>
        </p:spPr>
      </p:pic>
      <p:pic>
        <p:nvPicPr>
          <p:cNvPr id="313" name="Google Shape;313;p18"/>
          <p:cNvPicPr preferRelativeResize="0"/>
          <p:nvPr/>
        </p:nvPicPr>
        <p:blipFill>
          <a:blip r:embed="rId4">
            <a:alphaModFix/>
          </a:blip>
          <a:stretch>
            <a:fillRect/>
          </a:stretch>
        </p:blipFill>
        <p:spPr>
          <a:xfrm>
            <a:off x="249599" y="2833150"/>
            <a:ext cx="5642050" cy="2066075"/>
          </a:xfrm>
          <a:prstGeom prst="rect">
            <a:avLst/>
          </a:prstGeom>
          <a:noFill/>
          <a:ln>
            <a:noFill/>
          </a:ln>
        </p:spPr>
      </p:pic>
      <p:pic>
        <p:nvPicPr>
          <p:cNvPr id="314" name="Google Shape;314;p18"/>
          <p:cNvPicPr preferRelativeResize="0"/>
          <p:nvPr/>
        </p:nvPicPr>
        <p:blipFill rotWithShape="1">
          <a:blip r:embed="rId5">
            <a:alphaModFix/>
          </a:blip>
          <a:srcRect b="-10" l="0" r="0" t="-9674"/>
          <a:stretch/>
        </p:blipFill>
        <p:spPr>
          <a:xfrm>
            <a:off x="424425" y="1307900"/>
            <a:ext cx="5551925" cy="1351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228800" y="618475"/>
            <a:ext cx="3990900" cy="75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Governing Formulae</a:t>
            </a:r>
            <a:endParaRPr/>
          </a:p>
        </p:txBody>
      </p:sp>
      <p:pic>
        <p:nvPicPr>
          <p:cNvPr id="320" name="Google Shape;320;p19"/>
          <p:cNvPicPr preferRelativeResize="0"/>
          <p:nvPr/>
        </p:nvPicPr>
        <p:blipFill>
          <a:blip r:embed="rId3">
            <a:alphaModFix/>
          </a:blip>
          <a:stretch>
            <a:fillRect/>
          </a:stretch>
        </p:blipFill>
        <p:spPr>
          <a:xfrm>
            <a:off x="5260061" y="52900"/>
            <a:ext cx="3883939" cy="5090600"/>
          </a:xfrm>
          <a:prstGeom prst="rect">
            <a:avLst/>
          </a:prstGeom>
          <a:noFill/>
          <a:ln>
            <a:noFill/>
          </a:ln>
        </p:spPr>
      </p:pic>
      <p:pic>
        <p:nvPicPr>
          <p:cNvPr id="321" name="Google Shape;321;p19"/>
          <p:cNvPicPr preferRelativeResize="0"/>
          <p:nvPr/>
        </p:nvPicPr>
        <p:blipFill>
          <a:blip r:embed="rId4">
            <a:alphaModFix/>
          </a:blip>
          <a:stretch>
            <a:fillRect/>
          </a:stretch>
        </p:blipFill>
        <p:spPr>
          <a:xfrm>
            <a:off x="407850" y="1989250"/>
            <a:ext cx="4757500" cy="2305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Solution Approach</a:t>
            </a:r>
            <a:endParaRPr/>
          </a:p>
        </p:txBody>
      </p:sp>
      <p:sp>
        <p:nvSpPr>
          <p:cNvPr id="327" name="Google Shape;327;p20"/>
          <p:cNvSpPr txBox="1"/>
          <p:nvPr>
            <p:ph idx="1" type="body"/>
          </p:nvPr>
        </p:nvSpPr>
        <p:spPr>
          <a:xfrm>
            <a:off x="0" y="1378425"/>
            <a:ext cx="9144000" cy="3765000"/>
          </a:xfrm>
          <a:prstGeom prst="rect">
            <a:avLst/>
          </a:prstGeom>
        </p:spPr>
        <p:txBody>
          <a:bodyPr anchorCtr="0" anchor="t" bIns="91425" lIns="91425" spcFirstLastPara="1" rIns="91425" wrap="square" tIns="91425">
            <a:normAutofit lnSpcReduction="10000"/>
          </a:bodyPr>
          <a:lstStyle/>
          <a:p>
            <a:pPr indent="-336550" lvl="0" marL="457200" rtl="0" algn="l">
              <a:spcBef>
                <a:spcPts val="1200"/>
              </a:spcBef>
              <a:spcAft>
                <a:spcPts val="0"/>
              </a:spcAft>
              <a:buClr>
                <a:srgbClr val="000000"/>
              </a:buClr>
              <a:buSzPts val="1700"/>
              <a:buChar char="●"/>
            </a:pPr>
            <a:r>
              <a:rPr lang="en" sz="1700">
                <a:solidFill>
                  <a:srgbClr val="000000"/>
                </a:solidFill>
              </a:rPr>
              <a:t>Used customer-specified tilt actuation force and tilt force equations to back-calculate the required spring force.</a:t>
            </a:r>
            <a:endParaRPr sz="2300">
              <a:solidFill>
                <a:srgbClr val="000000"/>
              </a:solidFill>
            </a:endParaRPr>
          </a:p>
          <a:p>
            <a:pPr indent="0" lvl="0" marL="457200" rtl="0" algn="l">
              <a:spcBef>
                <a:spcPts val="1200"/>
              </a:spcBef>
              <a:spcAft>
                <a:spcPts val="0"/>
              </a:spcAft>
              <a:buNone/>
            </a:pPr>
            <a:r>
              <a:t/>
            </a:r>
            <a:endParaRPr sz="1700">
              <a:solidFill>
                <a:srgbClr val="000000"/>
              </a:solidFill>
            </a:endParaRPr>
          </a:p>
          <a:p>
            <a:pPr indent="-336550" lvl="0" marL="457200" rtl="0" algn="l">
              <a:spcBef>
                <a:spcPts val="1200"/>
              </a:spcBef>
              <a:spcAft>
                <a:spcPts val="0"/>
              </a:spcAft>
              <a:buClr>
                <a:srgbClr val="000000"/>
              </a:buClr>
              <a:buSzPts val="1700"/>
              <a:buChar char="●"/>
            </a:pPr>
            <a:r>
              <a:rPr lang="en" sz="1700">
                <a:solidFill>
                  <a:srgbClr val="000000"/>
                </a:solidFill>
              </a:rPr>
              <a:t>Estimated the generated spring force using the known extension and calculated spring rate(stiffness). Since this force was observed to be much greater than the required force, the spring rate had to be reduced.</a:t>
            </a:r>
            <a:endParaRPr sz="2300"/>
          </a:p>
          <a:p>
            <a:pPr indent="0" lvl="0" marL="457200" rtl="0" algn="l">
              <a:spcBef>
                <a:spcPts val="1200"/>
              </a:spcBef>
              <a:spcAft>
                <a:spcPts val="0"/>
              </a:spcAft>
              <a:buNone/>
            </a:pPr>
            <a:r>
              <a:t/>
            </a:r>
            <a:endParaRPr sz="1700"/>
          </a:p>
          <a:p>
            <a:pPr indent="-336550" lvl="0" marL="457200" rtl="0" algn="l">
              <a:spcBef>
                <a:spcPts val="1200"/>
              </a:spcBef>
              <a:spcAft>
                <a:spcPts val="0"/>
              </a:spcAft>
              <a:buClr>
                <a:srgbClr val="000000"/>
              </a:buClr>
              <a:buSzPts val="1700"/>
              <a:buChar char="●"/>
            </a:pPr>
            <a:r>
              <a:rPr lang="en" sz="1700">
                <a:solidFill>
                  <a:srgbClr val="000000"/>
                </a:solidFill>
              </a:rPr>
              <a:t>Modified material diameter, outer diameter by performing 8 iterations to reduce the spring rate and thereby the spring force. </a:t>
            </a:r>
            <a:endParaRPr sz="1700">
              <a:solidFill>
                <a:srgbClr val="000000"/>
              </a:solidFill>
            </a:endParaRPr>
          </a:p>
          <a:p>
            <a:pPr indent="0" lvl="0" marL="0" rtl="0" algn="l">
              <a:spcBef>
                <a:spcPts val="1200"/>
              </a:spcBef>
              <a:spcAft>
                <a:spcPts val="1200"/>
              </a:spcAft>
              <a:buNone/>
            </a:pPr>
            <a:r>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type="title"/>
          </p:nvPr>
        </p:nvSpPr>
        <p:spPr>
          <a:xfrm>
            <a:off x="1353525" y="604075"/>
            <a:ext cx="2976300" cy="66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Output</a:t>
            </a:r>
            <a:endParaRPr/>
          </a:p>
        </p:txBody>
      </p:sp>
      <p:sp>
        <p:nvSpPr>
          <p:cNvPr id="333" name="Google Shape;333;p21"/>
          <p:cNvSpPr txBox="1"/>
          <p:nvPr>
            <p:ph idx="1" type="body"/>
          </p:nvPr>
        </p:nvSpPr>
        <p:spPr>
          <a:xfrm>
            <a:off x="0" y="1441675"/>
            <a:ext cx="3344700" cy="3566400"/>
          </a:xfrm>
          <a:prstGeom prst="rect">
            <a:avLst/>
          </a:prstGeom>
        </p:spPr>
        <p:txBody>
          <a:bodyPr anchorCtr="0" anchor="t" bIns="91425" lIns="91425" spcFirstLastPara="1" rIns="91425" wrap="square" tIns="91425">
            <a:noAutofit/>
          </a:bodyPr>
          <a:lstStyle/>
          <a:p>
            <a:pPr indent="-337661" lvl="0" marL="457200" rtl="0" algn="l">
              <a:spcBef>
                <a:spcPts val="0"/>
              </a:spcBef>
              <a:spcAft>
                <a:spcPts val="0"/>
              </a:spcAft>
              <a:buSzPts val="1717"/>
              <a:buChar char="●"/>
            </a:pPr>
            <a:r>
              <a:rPr lang="en" sz="1717"/>
              <a:t>Decreased Outer Diameter and increased Material Diameter to decrease the </a:t>
            </a:r>
            <a:r>
              <a:rPr lang="en" sz="1717"/>
              <a:t>spring</a:t>
            </a:r>
            <a:r>
              <a:rPr lang="en" sz="1717"/>
              <a:t> rate(stiffness).</a:t>
            </a:r>
            <a:endParaRPr sz="1717"/>
          </a:p>
          <a:p>
            <a:pPr indent="0" lvl="0" marL="0" rtl="0" algn="l">
              <a:spcBef>
                <a:spcPts val="1200"/>
              </a:spcBef>
              <a:spcAft>
                <a:spcPts val="0"/>
              </a:spcAft>
              <a:buNone/>
            </a:pPr>
            <a:r>
              <a:t/>
            </a:r>
            <a:endParaRPr sz="1717"/>
          </a:p>
          <a:p>
            <a:pPr indent="-337661" lvl="0" marL="457200" rtl="0" algn="l">
              <a:spcBef>
                <a:spcPts val="1200"/>
              </a:spcBef>
              <a:spcAft>
                <a:spcPts val="0"/>
              </a:spcAft>
              <a:buSzPts val="1717"/>
              <a:buChar char="●"/>
            </a:pPr>
            <a:r>
              <a:rPr lang="en" sz="1717"/>
              <a:t>Hence the </a:t>
            </a:r>
            <a:r>
              <a:rPr lang="en" sz="1717"/>
              <a:t>spring force decreased for the same deflection.</a:t>
            </a:r>
            <a:endParaRPr sz="1717"/>
          </a:p>
        </p:txBody>
      </p:sp>
      <p:pic>
        <p:nvPicPr>
          <p:cNvPr id="334" name="Google Shape;334;p21"/>
          <p:cNvPicPr preferRelativeResize="0"/>
          <p:nvPr/>
        </p:nvPicPr>
        <p:blipFill>
          <a:blip r:embed="rId3">
            <a:alphaModFix/>
          </a:blip>
          <a:stretch>
            <a:fillRect/>
          </a:stretch>
        </p:blipFill>
        <p:spPr>
          <a:xfrm>
            <a:off x="3265175" y="1390925"/>
            <a:ext cx="5878825" cy="3752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