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Nunito"/>
      <p:regular r:id="rId28"/>
      <p:bold r:id="rId29"/>
      <p:italic r:id="rId30"/>
      <p:boldItalic r:id="rId31"/>
    </p:embeddedFont>
    <p:embeddedFont>
      <p:font typeface="Maven Pr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5.xml"/><Relationship Id="rId33" Type="http://schemas.openxmlformats.org/officeDocument/2006/relationships/font" Target="fonts/MavenPro-bold.fntdata"/><Relationship Id="rId10" Type="http://schemas.openxmlformats.org/officeDocument/2006/relationships/slide" Target="slides/slide4.xml"/><Relationship Id="rId32" Type="http://schemas.openxmlformats.org/officeDocument/2006/relationships/font" Target="fonts/MavenPro-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65fd0acb55_0_2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65fd0acb55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65fd0acb55_0_24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65fd0acb55_0_2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65fd0acb55_0_24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65fd0acb55_0_2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68628e898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68628e89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68628e8985_0_2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68628e898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68628e8985_0_2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68628e898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68628e8985_0_2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68628e898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68628e8985_0_2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68628e898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68628e8985_0_2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68628e8985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68628e8985_0_3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68628e8985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68628e8985_0_3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68628e8985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65fd0acb55_0_5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65fd0acb55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68628e8985_0_3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68628e8985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68628e8985_0_3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68628e8985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65fd0acb55_0_8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65fd0acb55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65fd0acb55_0_1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65fd0acb55_0_1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65fd0acb55_0_1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65fd0acb55_0_1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65fd0acb55_0_16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65fd0acb55_0_1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65fd0acb55_0_19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65fd0acb55_0_1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65fd0acb55_0_22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65fd0acb55_0_2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65fd0acb55_0_24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65fd0acb55_0_2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54" name="Shape 54"/>
        <p:cNvGrpSpPr/>
        <p:nvPr/>
      </p:nvGrpSpPr>
      <p:grpSpPr>
        <a:xfrm>
          <a:off x="0" y="0"/>
          <a:ext cx="0" cy="0"/>
          <a:chOff x="0" y="0"/>
          <a:chExt cx="0" cy="0"/>
        </a:xfrm>
      </p:grpSpPr>
      <p:grpSp>
        <p:nvGrpSpPr>
          <p:cNvPr id="55" name="Google Shape;55;p14"/>
          <p:cNvGrpSpPr/>
          <p:nvPr/>
        </p:nvGrpSpPr>
        <p:grpSpPr>
          <a:xfrm>
            <a:off x="7343003" y="3409675"/>
            <a:ext cx="1691422" cy="1732548"/>
            <a:chOff x="7343003" y="3409675"/>
            <a:chExt cx="1691422" cy="1732548"/>
          </a:xfrm>
        </p:grpSpPr>
        <p:grpSp>
          <p:nvGrpSpPr>
            <p:cNvPr id="56" name="Google Shape;56;p14"/>
            <p:cNvGrpSpPr/>
            <p:nvPr/>
          </p:nvGrpSpPr>
          <p:grpSpPr>
            <a:xfrm>
              <a:off x="7343003" y="4453711"/>
              <a:ext cx="316800" cy="688513"/>
              <a:chOff x="7343003" y="4453711"/>
              <a:chExt cx="316800" cy="688513"/>
            </a:xfrm>
          </p:grpSpPr>
          <p:sp>
            <p:nvSpPr>
              <p:cNvPr id="57" name="Google Shape;57;p14"/>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 name="Google Shape;59;p14"/>
            <p:cNvGrpSpPr/>
            <p:nvPr/>
          </p:nvGrpSpPr>
          <p:grpSpPr>
            <a:xfrm>
              <a:off x="7801210" y="4105700"/>
              <a:ext cx="316800" cy="1036523"/>
              <a:chOff x="7801210" y="4105700"/>
              <a:chExt cx="316800" cy="1036523"/>
            </a:xfrm>
          </p:grpSpPr>
          <p:sp>
            <p:nvSpPr>
              <p:cNvPr id="60" name="Google Shape;60;p14"/>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14"/>
            <p:cNvGrpSpPr/>
            <p:nvPr/>
          </p:nvGrpSpPr>
          <p:grpSpPr>
            <a:xfrm>
              <a:off x="8259418" y="3757688"/>
              <a:ext cx="316800" cy="1384535"/>
              <a:chOff x="8259418" y="3757688"/>
              <a:chExt cx="316800" cy="1384535"/>
            </a:xfrm>
          </p:grpSpPr>
          <p:sp>
            <p:nvSpPr>
              <p:cNvPr id="64" name="Google Shape;64;p14"/>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14"/>
            <p:cNvGrpSpPr/>
            <p:nvPr/>
          </p:nvGrpSpPr>
          <p:grpSpPr>
            <a:xfrm>
              <a:off x="8717625" y="3409675"/>
              <a:ext cx="316800" cy="1732548"/>
              <a:chOff x="8717625" y="3409675"/>
              <a:chExt cx="316800" cy="1732548"/>
            </a:xfrm>
          </p:grpSpPr>
          <p:sp>
            <p:nvSpPr>
              <p:cNvPr id="69" name="Google Shape;69;p14"/>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 name="Google Shape;74;p14"/>
          <p:cNvGrpSpPr/>
          <p:nvPr/>
        </p:nvGrpSpPr>
        <p:grpSpPr>
          <a:xfrm>
            <a:off x="5043503" y="0"/>
            <a:ext cx="3814072" cy="3839102"/>
            <a:chOff x="5043503" y="0"/>
            <a:chExt cx="3814072" cy="3839102"/>
          </a:xfrm>
        </p:grpSpPr>
        <p:sp>
          <p:nvSpPr>
            <p:cNvPr id="75" name="Google Shape;75;p14"/>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4"/>
            <p:cNvGrpSpPr/>
            <p:nvPr/>
          </p:nvGrpSpPr>
          <p:grpSpPr>
            <a:xfrm>
              <a:off x="7647812" y="2704283"/>
              <a:ext cx="635219" cy="635219"/>
              <a:chOff x="6725724" y="2701260"/>
              <a:chExt cx="1208101" cy="1208100"/>
            </a:xfrm>
          </p:grpSpPr>
          <p:sp>
            <p:nvSpPr>
              <p:cNvPr id="78" name="Google Shape;78;p14"/>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4"/>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4"/>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4"/>
            <p:cNvGrpSpPr/>
            <p:nvPr/>
          </p:nvGrpSpPr>
          <p:grpSpPr>
            <a:xfrm>
              <a:off x="7952720" y="179238"/>
              <a:ext cx="873165" cy="873003"/>
              <a:chOff x="7754428" y="208725"/>
              <a:chExt cx="541800" cy="541800"/>
            </a:xfrm>
          </p:grpSpPr>
          <p:sp>
            <p:nvSpPr>
              <p:cNvPr id="83" name="Google Shape;83;p14"/>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4"/>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4"/>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92" name="Google Shape;92;p1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93" name="Google Shape;93;p1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146769" y="3406"/>
            <a:ext cx="1233215" cy="1384535"/>
            <a:chOff x="146769" y="3406"/>
            <a:chExt cx="1233215" cy="1384535"/>
          </a:xfrm>
        </p:grpSpPr>
        <p:grpSp>
          <p:nvGrpSpPr>
            <p:cNvPr id="96" name="Google Shape;96;p15"/>
            <p:cNvGrpSpPr/>
            <p:nvPr/>
          </p:nvGrpSpPr>
          <p:grpSpPr>
            <a:xfrm>
              <a:off x="1063183" y="3406"/>
              <a:ext cx="316800" cy="688513"/>
              <a:chOff x="1063183" y="3406"/>
              <a:chExt cx="316800" cy="688513"/>
            </a:xfrm>
          </p:grpSpPr>
          <p:sp>
            <p:nvSpPr>
              <p:cNvPr id="97" name="Google Shape;97;p15"/>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 name="Google Shape;99;p15"/>
            <p:cNvGrpSpPr/>
            <p:nvPr/>
          </p:nvGrpSpPr>
          <p:grpSpPr>
            <a:xfrm>
              <a:off x="604976" y="3406"/>
              <a:ext cx="316800" cy="1036524"/>
              <a:chOff x="604976" y="3406"/>
              <a:chExt cx="316800" cy="1036524"/>
            </a:xfrm>
          </p:grpSpPr>
          <p:sp>
            <p:nvSpPr>
              <p:cNvPr id="100" name="Google Shape;100;p15"/>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15"/>
            <p:cNvGrpSpPr/>
            <p:nvPr/>
          </p:nvGrpSpPr>
          <p:grpSpPr>
            <a:xfrm>
              <a:off x="146769" y="3406"/>
              <a:ext cx="316800" cy="1384535"/>
              <a:chOff x="146769" y="3406"/>
              <a:chExt cx="316800" cy="1384535"/>
            </a:xfrm>
          </p:grpSpPr>
          <p:sp>
            <p:nvSpPr>
              <p:cNvPr id="104" name="Google Shape;104;p15"/>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5"/>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 name="Google Shape;108;p15"/>
          <p:cNvGrpSpPr/>
          <p:nvPr/>
        </p:nvGrpSpPr>
        <p:grpSpPr>
          <a:xfrm>
            <a:off x="6775084" y="2904008"/>
            <a:ext cx="2186148" cy="2239500"/>
            <a:chOff x="6775084" y="2904008"/>
            <a:chExt cx="2186148" cy="2239500"/>
          </a:xfrm>
        </p:grpSpPr>
        <p:grpSp>
          <p:nvGrpSpPr>
            <p:cNvPr id="109" name="Google Shape;109;p15"/>
            <p:cNvGrpSpPr/>
            <p:nvPr/>
          </p:nvGrpSpPr>
          <p:grpSpPr>
            <a:xfrm>
              <a:off x="6775084" y="4253708"/>
              <a:ext cx="409500" cy="889800"/>
              <a:chOff x="6775084" y="4253708"/>
              <a:chExt cx="409500" cy="889800"/>
            </a:xfrm>
          </p:grpSpPr>
          <p:sp>
            <p:nvSpPr>
              <p:cNvPr id="110" name="Google Shape;110;p15"/>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15"/>
            <p:cNvGrpSpPr/>
            <p:nvPr/>
          </p:nvGrpSpPr>
          <p:grpSpPr>
            <a:xfrm>
              <a:off x="7367299" y="3804008"/>
              <a:ext cx="409500" cy="1339500"/>
              <a:chOff x="7367299" y="3804008"/>
              <a:chExt cx="409500" cy="1339500"/>
            </a:xfrm>
          </p:grpSpPr>
          <p:sp>
            <p:nvSpPr>
              <p:cNvPr id="113" name="Google Shape;113;p15"/>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15"/>
            <p:cNvGrpSpPr/>
            <p:nvPr/>
          </p:nvGrpSpPr>
          <p:grpSpPr>
            <a:xfrm>
              <a:off x="7959516" y="3354008"/>
              <a:ext cx="409500" cy="1789500"/>
              <a:chOff x="7959516" y="3354008"/>
              <a:chExt cx="409500" cy="1789500"/>
            </a:xfrm>
          </p:grpSpPr>
          <p:sp>
            <p:nvSpPr>
              <p:cNvPr id="117" name="Google Shape;117;p15"/>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5"/>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15"/>
            <p:cNvGrpSpPr/>
            <p:nvPr/>
          </p:nvGrpSpPr>
          <p:grpSpPr>
            <a:xfrm>
              <a:off x="8551731" y="2904008"/>
              <a:ext cx="409500" cy="2239500"/>
              <a:chOff x="8551731" y="2904008"/>
              <a:chExt cx="409500" cy="2239500"/>
            </a:xfrm>
          </p:grpSpPr>
          <p:sp>
            <p:nvSpPr>
              <p:cNvPr id="122" name="Google Shape;122;p15"/>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15"/>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8" name="Google Shape;128;p1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9" name="Shape 129"/>
        <p:cNvGrpSpPr/>
        <p:nvPr/>
      </p:nvGrpSpPr>
      <p:grpSpPr>
        <a:xfrm>
          <a:off x="0" y="0"/>
          <a:ext cx="0" cy="0"/>
          <a:chOff x="0" y="0"/>
          <a:chExt cx="0" cy="0"/>
        </a:xfrm>
      </p:grpSpPr>
      <p:grpSp>
        <p:nvGrpSpPr>
          <p:cNvPr id="130" name="Google Shape;130;p16"/>
          <p:cNvGrpSpPr/>
          <p:nvPr/>
        </p:nvGrpSpPr>
        <p:grpSpPr>
          <a:xfrm>
            <a:off x="625966" y="299376"/>
            <a:ext cx="999312" cy="999312"/>
            <a:chOff x="348199" y="179450"/>
            <a:chExt cx="1116300" cy="1116300"/>
          </a:xfrm>
        </p:grpSpPr>
        <p:sp>
          <p:nvSpPr>
            <p:cNvPr id="131" name="Google Shape;131;p1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4" name="Google Shape;134;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5" name="Google Shape;135;p1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grpSp>
        <p:nvGrpSpPr>
          <p:cNvPr id="137" name="Google Shape;137;p17"/>
          <p:cNvGrpSpPr/>
          <p:nvPr/>
        </p:nvGrpSpPr>
        <p:grpSpPr>
          <a:xfrm>
            <a:off x="625966" y="299376"/>
            <a:ext cx="999312" cy="999312"/>
            <a:chOff x="348199" y="179450"/>
            <a:chExt cx="1116300" cy="1116300"/>
          </a:xfrm>
        </p:grpSpPr>
        <p:sp>
          <p:nvSpPr>
            <p:cNvPr id="138" name="Google Shape;138;p1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1" name="Google Shape;141;p17"/>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2" name="Google Shape;142;p17"/>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3" name="Google Shape;143;p1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grpSp>
        <p:nvGrpSpPr>
          <p:cNvPr id="145" name="Google Shape;145;p18"/>
          <p:cNvGrpSpPr/>
          <p:nvPr/>
        </p:nvGrpSpPr>
        <p:grpSpPr>
          <a:xfrm>
            <a:off x="625966" y="299376"/>
            <a:ext cx="999312" cy="999312"/>
            <a:chOff x="348199" y="179450"/>
            <a:chExt cx="1116300" cy="1116300"/>
          </a:xfrm>
        </p:grpSpPr>
        <p:sp>
          <p:nvSpPr>
            <p:cNvPr id="146" name="Google Shape;146;p18"/>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9" name="Google Shape;149;p1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grpSp>
        <p:nvGrpSpPr>
          <p:cNvPr id="151" name="Google Shape;151;p19"/>
          <p:cNvGrpSpPr/>
          <p:nvPr/>
        </p:nvGrpSpPr>
        <p:grpSpPr>
          <a:xfrm>
            <a:off x="625966" y="299376"/>
            <a:ext cx="999312" cy="999312"/>
            <a:chOff x="348199" y="179450"/>
            <a:chExt cx="1116300" cy="1116300"/>
          </a:xfrm>
        </p:grpSpPr>
        <p:sp>
          <p:nvSpPr>
            <p:cNvPr id="152" name="Google Shape;152;p1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19"/>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5" name="Google Shape;155;p19"/>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56" name="Google Shape;156;p1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57" name="Shape 157"/>
        <p:cNvGrpSpPr/>
        <p:nvPr/>
      </p:nvGrpSpPr>
      <p:grpSpPr>
        <a:xfrm>
          <a:off x="0" y="0"/>
          <a:ext cx="0" cy="0"/>
          <a:chOff x="0" y="0"/>
          <a:chExt cx="0" cy="0"/>
        </a:xfrm>
      </p:grpSpPr>
      <p:grpSp>
        <p:nvGrpSpPr>
          <p:cNvPr id="158" name="Google Shape;158;p20"/>
          <p:cNvGrpSpPr/>
          <p:nvPr/>
        </p:nvGrpSpPr>
        <p:grpSpPr>
          <a:xfrm>
            <a:off x="6866714" y="1306"/>
            <a:ext cx="2267451" cy="2601690"/>
            <a:chOff x="6790514" y="1306"/>
            <a:chExt cx="2267451" cy="2601690"/>
          </a:xfrm>
        </p:grpSpPr>
        <p:grpSp>
          <p:nvGrpSpPr>
            <p:cNvPr id="159" name="Google Shape;159;p20"/>
            <p:cNvGrpSpPr/>
            <p:nvPr/>
          </p:nvGrpSpPr>
          <p:grpSpPr>
            <a:xfrm>
              <a:off x="7067465" y="1306"/>
              <a:ext cx="1990500" cy="1990200"/>
              <a:chOff x="7067465" y="1306"/>
              <a:chExt cx="1990500" cy="1990200"/>
            </a:xfrm>
          </p:grpSpPr>
          <p:sp>
            <p:nvSpPr>
              <p:cNvPr id="160" name="Google Shape;160;p20"/>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0"/>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0"/>
            <p:cNvGrpSpPr/>
            <p:nvPr/>
          </p:nvGrpSpPr>
          <p:grpSpPr>
            <a:xfrm>
              <a:off x="8207126" y="1807996"/>
              <a:ext cx="795000" cy="795000"/>
              <a:chOff x="8207126" y="1807996"/>
              <a:chExt cx="795000" cy="795000"/>
            </a:xfrm>
          </p:grpSpPr>
          <p:sp>
            <p:nvSpPr>
              <p:cNvPr id="164" name="Google Shape;164;p20"/>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 name="Google Shape;167;p20"/>
            <p:cNvGrpSpPr/>
            <p:nvPr/>
          </p:nvGrpSpPr>
          <p:grpSpPr>
            <a:xfrm>
              <a:off x="6790514" y="118857"/>
              <a:ext cx="548700" cy="548700"/>
              <a:chOff x="6790514" y="118857"/>
              <a:chExt cx="548700" cy="548700"/>
            </a:xfrm>
          </p:grpSpPr>
          <p:sp>
            <p:nvSpPr>
              <p:cNvPr id="168" name="Google Shape;168;p20"/>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0" name="Google Shape;170;p2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1" name="Google Shape;171;p2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2" name="Shape 172"/>
        <p:cNvGrpSpPr/>
        <p:nvPr/>
      </p:nvGrpSpPr>
      <p:grpSpPr>
        <a:xfrm>
          <a:off x="0" y="0"/>
          <a:ext cx="0" cy="0"/>
          <a:chOff x="0" y="0"/>
          <a:chExt cx="0" cy="0"/>
        </a:xfrm>
      </p:grpSpPr>
      <p:grpSp>
        <p:nvGrpSpPr>
          <p:cNvPr id="173" name="Google Shape;173;p21"/>
          <p:cNvGrpSpPr/>
          <p:nvPr/>
        </p:nvGrpSpPr>
        <p:grpSpPr>
          <a:xfrm>
            <a:off x="625966" y="299376"/>
            <a:ext cx="999312" cy="999312"/>
            <a:chOff x="348199" y="179450"/>
            <a:chExt cx="1116300" cy="1116300"/>
          </a:xfrm>
        </p:grpSpPr>
        <p:sp>
          <p:nvSpPr>
            <p:cNvPr id="174" name="Google Shape;174;p21"/>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21"/>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7" name="Google Shape;177;p21"/>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78" name="Google Shape;178;p21"/>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79" name="Google Shape;179;p2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0" name="Shape 180"/>
        <p:cNvGrpSpPr/>
        <p:nvPr/>
      </p:nvGrpSpPr>
      <p:grpSpPr>
        <a:xfrm>
          <a:off x="0" y="0"/>
          <a:ext cx="0" cy="0"/>
          <a:chOff x="0" y="0"/>
          <a:chExt cx="0" cy="0"/>
        </a:xfrm>
      </p:grpSpPr>
      <p:grpSp>
        <p:nvGrpSpPr>
          <p:cNvPr id="181" name="Google Shape;181;p22"/>
          <p:cNvGrpSpPr/>
          <p:nvPr/>
        </p:nvGrpSpPr>
        <p:grpSpPr>
          <a:xfrm>
            <a:off x="713373" y="3847119"/>
            <a:ext cx="825392" cy="825392"/>
            <a:chOff x="348199" y="179450"/>
            <a:chExt cx="1116300" cy="1116300"/>
          </a:xfrm>
        </p:grpSpPr>
        <p:sp>
          <p:nvSpPr>
            <p:cNvPr id="182" name="Google Shape;182;p22"/>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2"/>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2"/>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85" name="Google Shape;185;p2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86" name="Shape 186"/>
        <p:cNvGrpSpPr/>
        <p:nvPr/>
      </p:nvGrpSpPr>
      <p:grpSpPr>
        <a:xfrm>
          <a:off x="0" y="0"/>
          <a:ext cx="0" cy="0"/>
          <a:chOff x="0" y="0"/>
          <a:chExt cx="0" cy="0"/>
        </a:xfrm>
      </p:grpSpPr>
      <p:grpSp>
        <p:nvGrpSpPr>
          <p:cNvPr id="187" name="Google Shape;187;p23"/>
          <p:cNvGrpSpPr/>
          <p:nvPr/>
        </p:nvGrpSpPr>
        <p:grpSpPr>
          <a:xfrm>
            <a:off x="52" y="4099200"/>
            <a:ext cx="9144036" cy="1044300"/>
            <a:chOff x="52" y="4099200"/>
            <a:chExt cx="9144036" cy="1044300"/>
          </a:xfrm>
        </p:grpSpPr>
        <p:grpSp>
          <p:nvGrpSpPr>
            <p:cNvPr id="188" name="Google Shape;188;p23"/>
            <p:cNvGrpSpPr/>
            <p:nvPr/>
          </p:nvGrpSpPr>
          <p:grpSpPr>
            <a:xfrm>
              <a:off x="52" y="4309200"/>
              <a:ext cx="231622" cy="834300"/>
              <a:chOff x="2688737" y="4301380"/>
              <a:chExt cx="231900" cy="834300"/>
            </a:xfrm>
          </p:grpSpPr>
          <p:sp>
            <p:nvSpPr>
              <p:cNvPr id="189" name="Google Shape;189;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23"/>
            <p:cNvGrpSpPr/>
            <p:nvPr/>
          </p:nvGrpSpPr>
          <p:grpSpPr>
            <a:xfrm>
              <a:off x="371406" y="4099200"/>
              <a:ext cx="231622" cy="1044300"/>
              <a:chOff x="2688737" y="4091380"/>
              <a:chExt cx="231900" cy="1044300"/>
            </a:xfrm>
          </p:grpSpPr>
          <p:sp>
            <p:nvSpPr>
              <p:cNvPr id="194" name="Google Shape;194;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3"/>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23"/>
            <p:cNvGrpSpPr/>
            <p:nvPr/>
          </p:nvGrpSpPr>
          <p:grpSpPr>
            <a:xfrm>
              <a:off x="742761" y="4309200"/>
              <a:ext cx="231622" cy="834300"/>
              <a:chOff x="2688737" y="4301380"/>
              <a:chExt cx="231900" cy="834300"/>
            </a:xfrm>
          </p:grpSpPr>
          <p:sp>
            <p:nvSpPr>
              <p:cNvPr id="200" name="Google Shape;200;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3"/>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23"/>
            <p:cNvGrpSpPr/>
            <p:nvPr/>
          </p:nvGrpSpPr>
          <p:grpSpPr>
            <a:xfrm>
              <a:off x="1114115" y="4518900"/>
              <a:ext cx="231622" cy="624600"/>
              <a:chOff x="2688737" y="4511080"/>
              <a:chExt cx="231900" cy="624600"/>
            </a:xfrm>
          </p:grpSpPr>
          <p:sp>
            <p:nvSpPr>
              <p:cNvPr id="205" name="Google Shape;205;p23"/>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3"/>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3"/>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23"/>
            <p:cNvGrpSpPr/>
            <p:nvPr/>
          </p:nvGrpSpPr>
          <p:grpSpPr>
            <a:xfrm>
              <a:off x="1856753" y="4099200"/>
              <a:ext cx="231600" cy="1044300"/>
              <a:chOff x="1856753" y="4099200"/>
              <a:chExt cx="231600" cy="1044300"/>
            </a:xfrm>
          </p:grpSpPr>
          <p:sp>
            <p:nvSpPr>
              <p:cNvPr id="209" name="Google Shape;209;p23"/>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3"/>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3"/>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3"/>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23"/>
            <p:cNvGrpSpPr/>
            <p:nvPr/>
          </p:nvGrpSpPr>
          <p:grpSpPr>
            <a:xfrm>
              <a:off x="2228107" y="4309200"/>
              <a:ext cx="231600" cy="834300"/>
              <a:chOff x="2228107" y="4309200"/>
              <a:chExt cx="231600" cy="834300"/>
            </a:xfrm>
          </p:grpSpPr>
          <p:sp>
            <p:nvSpPr>
              <p:cNvPr id="215" name="Google Shape;215;p23"/>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3"/>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23"/>
            <p:cNvGrpSpPr/>
            <p:nvPr/>
          </p:nvGrpSpPr>
          <p:grpSpPr>
            <a:xfrm>
              <a:off x="2599462" y="4518900"/>
              <a:ext cx="231600" cy="624600"/>
              <a:chOff x="2599462" y="4518900"/>
              <a:chExt cx="231600" cy="624600"/>
            </a:xfrm>
          </p:grpSpPr>
          <p:sp>
            <p:nvSpPr>
              <p:cNvPr id="220" name="Google Shape;220;p23"/>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23"/>
            <p:cNvGrpSpPr/>
            <p:nvPr/>
          </p:nvGrpSpPr>
          <p:grpSpPr>
            <a:xfrm>
              <a:off x="3342171" y="4099200"/>
              <a:ext cx="231600" cy="1044300"/>
              <a:chOff x="3342171" y="4099200"/>
              <a:chExt cx="231600" cy="1044300"/>
            </a:xfrm>
          </p:grpSpPr>
          <p:sp>
            <p:nvSpPr>
              <p:cNvPr id="224" name="Google Shape;224;p23"/>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3"/>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23"/>
            <p:cNvGrpSpPr/>
            <p:nvPr/>
          </p:nvGrpSpPr>
          <p:grpSpPr>
            <a:xfrm>
              <a:off x="3713525" y="4309200"/>
              <a:ext cx="231600" cy="834300"/>
              <a:chOff x="3713525" y="4309200"/>
              <a:chExt cx="231600" cy="834300"/>
            </a:xfrm>
          </p:grpSpPr>
          <p:sp>
            <p:nvSpPr>
              <p:cNvPr id="230" name="Google Shape;230;p23"/>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3"/>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3"/>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23"/>
            <p:cNvGrpSpPr/>
            <p:nvPr/>
          </p:nvGrpSpPr>
          <p:grpSpPr>
            <a:xfrm>
              <a:off x="1485398" y="4309200"/>
              <a:ext cx="231600" cy="834300"/>
              <a:chOff x="1485398" y="4309200"/>
              <a:chExt cx="231600" cy="834300"/>
            </a:xfrm>
          </p:grpSpPr>
          <p:sp>
            <p:nvSpPr>
              <p:cNvPr id="235" name="Google Shape;235;p23"/>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23"/>
            <p:cNvGrpSpPr/>
            <p:nvPr/>
          </p:nvGrpSpPr>
          <p:grpSpPr>
            <a:xfrm>
              <a:off x="4084879" y="4518900"/>
              <a:ext cx="231600" cy="624600"/>
              <a:chOff x="4084879" y="4518900"/>
              <a:chExt cx="231600" cy="624600"/>
            </a:xfrm>
          </p:grpSpPr>
          <p:sp>
            <p:nvSpPr>
              <p:cNvPr id="240" name="Google Shape;240;p23"/>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3"/>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23"/>
            <p:cNvGrpSpPr/>
            <p:nvPr/>
          </p:nvGrpSpPr>
          <p:grpSpPr>
            <a:xfrm>
              <a:off x="2970816" y="4309200"/>
              <a:ext cx="231600" cy="834300"/>
              <a:chOff x="2970816" y="4309200"/>
              <a:chExt cx="231600" cy="834300"/>
            </a:xfrm>
          </p:grpSpPr>
          <p:sp>
            <p:nvSpPr>
              <p:cNvPr id="244" name="Google Shape;244;p23"/>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3"/>
            <p:cNvGrpSpPr/>
            <p:nvPr/>
          </p:nvGrpSpPr>
          <p:grpSpPr>
            <a:xfrm>
              <a:off x="4456234" y="4309200"/>
              <a:ext cx="231600" cy="834300"/>
              <a:chOff x="4456234" y="4309200"/>
              <a:chExt cx="231600" cy="834300"/>
            </a:xfrm>
          </p:grpSpPr>
          <p:sp>
            <p:nvSpPr>
              <p:cNvPr id="249" name="Google Shape;249;p23"/>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3" name="Google Shape;253;p23"/>
            <p:cNvGrpSpPr/>
            <p:nvPr/>
          </p:nvGrpSpPr>
          <p:grpSpPr>
            <a:xfrm>
              <a:off x="4827588" y="4099200"/>
              <a:ext cx="231600" cy="1044300"/>
              <a:chOff x="4827588" y="4099200"/>
              <a:chExt cx="231600" cy="1044300"/>
            </a:xfrm>
          </p:grpSpPr>
          <p:sp>
            <p:nvSpPr>
              <p:cNvPr id="254" name="Google Shape;254;p23"/>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3"/>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23"/>
            <p:cNvGrpSpPr/>
            <p:nvPr/>
          </p:nvGrpSpPr>
          <p:grpSpPr>
            <a:xfrm>
              <a:off x="5198943" y="4309200"/>
              <a:ext cx="231600" cy="834300"/>
              <a:chOff x="5198943" y="4309200"/>
              <a:chExt cx="231600" cy="834300"/>
            </a:xfrm>
          </p:grpSpPr>
          <p:sp>
            <p:nvSpPr>
              <p:cNvPr id="260" name="Google Shape;260;p23"/>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3"/>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3"/>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23"/>
            <p:cNvGrpSpPr/>
            <p:nvPr/>
          </p:nvGrpSpPr>
          <p:grpSpPr>
            <a:xfrm>
              <a:off x="5570297" y="4518900"/>
              <a:ext cx="231600" cy="624600"/>
              <a:chOff x="5570297" y="4518900"/>
              <a:chExt cx="231600" cy="624600"/>
            </a:xfrm>
          </p:grpSpPr>
          <p:sp>
            <p:nvSpPr>
              <p:cNvPr id="265" name="Google Shape;265;p23"/>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3"/>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23"/>
            <p:cNvGrpSpPr/>
            <p:nvPr/>
          </p:nvGrpSpPr>
          <p:grpSpPr>
            <a:xfrm>
              <a:off x="5941652" y="4309200"/>
              <a:ext cx="231600" cy="834300"/>
              <a:chOff x="5941652" y="4309200"/>
              <a:chExt cx="231600" cy="834300"/>
            </a:xfrm>
          </p:grpSpPr>
          <p:sp>
            <p:nvSpPr>
              <p:cNvPr id="269" name="Google Shape;269;p23"/>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3" name="Google Shape;273;p23"/>
            <p:cNvGrpSpPr/>
            <p:nvPr/>
          </p:nvGrpSpPr>
          <p:grpSpPr>
            <a:xfrm>
              <a:off x="6313006" y="4099200"/>
              <a:ext cx="231600" cy="1044300"/>
              <a:chOff x="6313006" y="4099200"/>
              <a:chExt cx="231600" cy="1044300"/>
            </a:xfrm>
          </p:grpSpPr>
          <p:sp>
            <p:nvSpPr>
              <p:cNvPr id="274" name="Google Shape;274;p23"/>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3"/>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23"/>
            <p:cNvGrpSpPr/>
            <p:nvPr/>
          </p:nvGrpSpPr>
          <p:grpSpPr>
            <a:xfrm>
              <a:off x="6684361" y="4309200"/>
              <a:ext cx="231600" cy="834300"/>
              <a:chOff x="6684361" y="4309200"/>
              <a:chExt cx="231600" cy="834300"/>
            </a:xfrm>
          </p:grpSpPr>
          <p:sp>
            <p:nvSpPr>
              <p:cNvPr id="280" name="Google Shape;280;p23"/>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 name="Google Shape;284;p23"/>
            <p:cNvGrpSpPr/>
            <p:nvPr/>
          </p:nvGrpSpPr>
          <p:grpSpPr>
            <a:xfrm>
              <a:off x="7055715" y="4518900"/>
              <a:ext cx="231600" cy="624600"/>
              <a:chOff x="7055715" y="4518900"/>
              <a:chExt cx="231600" cy="624600"/>
            </a:xfrm>
          </p:grpSpPr>
          <p:sp>
            <p:nvSpPr>
              <p:cNvPr id="285" name="Google Shape;285;p23"/>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 name="Google Shape;288;p23"/>
            <p:cNvGrpSpPr/>
            <p:nvPr/>
          </p:nvGrpSpPr>
          <p:grpSpPr>
            <a:xfrm>
              <a:off x="7798424" y="4099200"/>
              <a:ext cx="231600" cy="1044300"/>
              <a:chOff x="7798424" y="4099200"/>
              <a:chExt cx="231600" cy="1044300"/>
            </a:xfrm>
          </p:grpSpPr>
          <p:sp>
            <p:nvSpPr>
              <p:cNvPr id="289" name="Google Shape;289;p23"/>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3"/>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4" name="Google Shape;294;p23"/>
            <p:cNvGrpSpPr/>
            <p:nvPr/>
          </p:nvGrpSpPr>
          <p:grpSpPr>
            <a:xfrm>
              <a:off x="8169779" y="4309200"/>
              <a:ext cx="231600" cy="834300"/>
              <a:chOff x="8169779" y="4309200"/>
              <a:chExt cx="231600" cy="834300"/>
            </a:xfrm>
          </p:grpSpPr>
          <p:sp>
            <p:nvSpPr>
              <p:cNvPr id="295" name="Google Shape;295;p23"/>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3"/>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3"/>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23"/>
            <p:cNvGrpSpPr/>
            <p:nvPr/>
          </p:nvGrpSpPr>
          <p:grpSpPr>
            <a:xfrm>
              <a:off x="7427070" y="4309200"/>
              <a:ext cx="231600" cy="834300"/>
              <a:chOff x="7427070" y="4309200"/>
              <a:chExt cx="231600" cy="834300"/>
            </a:xfrm>
          </p:grpSpPr>
          <p:sp>
            <p:nvSpPr>
              <p:cNvPr id="300" name="Google Shape;300;p23"/>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3"/>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3"/>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4" name="Google Shape;304;p23"/>
            <p:cNvGrpSpPr/>
            <p:nvPr/>
          </p:nvGrpSpPr>
          <p:grpSpPr>
            <a:xfrm>
              <a:off x="8541133" y="4518900"/>
              <a:ext cx="231600" cy="624600"/>
              <a:chOff x="8541133" y="4518900"/>
              <a:chExt cx="231600" cy="624600"/>
            </a:xfrm>
          </p:grpSpPr>
          <p:sp>
            <p:nvSpPr>
              <p:cNvPr id="305" name="Google Shape;305;p23"/>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3"/>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8" name="Google Shape;308;p23"/>
            <p:cNvGrpSpPr/>
            <p:nvPr/>
          </p:nvGrpSpPr>
          <p:grpSpPr>
            <a:xfrm>
              <a:off x="8912488" y="4309200"/>
              <a:ext cx="231600" cy="834300"/>
              <a:chOff x="8912488" y="4309200"/>
              <a:chExt cx="231600" cy="834300"/>
            </a:xfrm>
          </p:grpSpPr>
          <p:sp>
            <p:nvSpPr>
              <p:cNvPr id="309" name="Google Shape;309;p23"/>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3"/>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23"/>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314" name="Google Shape;314;p23"/>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315" name="Google Shape;315;p2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6" name="Shape 316"/>
        <p:cNvGrpSpPr/>
        <p:nvPr/>
      </p:nvGrpSpPr>
      <p:grpSpPr>
        <a:xfrm>
          <a:off x="0" y="0"/>
          <a:ext cx="0" cy="0"/>
          <a:chOff x="0" y="0"/>
          <a:chExt cx="0" cy="0"/>
        </a:xfrm>
      </p:grpSpPr>
      <p:sp>
        <p:nvSpPr>
          <p:cNvPr id="317" name="Google Shape;317;p2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53" name="Google Shape;53;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5"/>
          <p:cNvSpPr txBox="1"/>
          <p:nvPr>
            <p:ph type="ctrTitle"/>
          </p:nvPr>
        </p:nvSpPr>
        <p:spPr>
          <a:xfrm>
            <a:off x="267650" y="455675"/>
            <a:ext cx="4912200" cy="168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GB" sz="2840"/>
              <a:t>Internship</a:t>
            </a:r>
            <a:r>
              <a:rPr lang="en-GB" sz="2840"/>
              <a:t> Report:</a:t>
            </a:r>
            <a:br>
              <a:rPr lang="en-GB" sz="2840"/>
            </a:br>
            <a:r>
              <a:rPr lang="en-GB" sz="2840"/>
              <a:t>Week 3 (9th to 13th June)</a:t>
            </a:r>
            <a:endParaRPr sz="2840"/>
          </a:p>
          <a:p>
            <a:pPr indent="0" lvl="0" marL="0" rtl="0" algn="l">
              <a:spcBef>
                <a:spcPts val="0"/>
              </a:spcBef>
              <a:spcAft>
                <a:spcPts val="0"/>
              </a:spcAft>
              <a:buSzPts val="990"/>
              <a:buNone/>
            </a:pPr>
            <a:r>
              <a:t/>
            </a:r>
            <a:endParaRPr sz="3040"/>
          </a:p>
          <a:p>
            <a:pPr indent="0" lvl="0" marL="0" rtl="0" algn="l">
              <a:spcBef>
                <a:spcPts val="0"/>
              </a:spcBef>
              <a:spcAft>
                <a:spcPts val="0"/>
              </a:spcAft>
              <a:buSzPts val="990"/>
              <a:buNone/>
            </a:pPr>
            <a:r>
              <a:rPr lang="en-GB" sz="2840"/>
              <a:t>Rane Steering Systems - R&amp;D division</a:t>
            </a:r>
            <a:endParaRPr sz="2840"/>
          </a:p>
        </p:txBody>
      </p:sp>
      <p:sp>
        <p:nvSpPr>
          <p:cNvPr id="323" name="Google Shape;323;p25"/>
          <p:cNvSpPr txBox="1"/>
          <p:nvPr>
            <p:ph idx="1" type="subTitle"/>
          </p:nvPr>
        </p:nvSpPr>
        <p:spPr>
          <a:xfrm>
            <a:off x="267650" y="3988600"/>
            <a:ext cx="5559300" cy="13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Presented by: Mohnish Raja • 13/06/2025</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a:p>
        </p:txBody>
      </p:sp>
      <p:pic>
        <p:nvPicPr>
          <p:cNvPr id="324" name="Google Shape;324;p25"/>
          <p:cNvPicPr preferRelativeResize="0"/>
          <p:nvPr/>
        </p:nvPicPr>
        <p:blipFill rotWithShape="1">
          <a:blip r:embed="rId3">
            <a:alphaModFix/>
          </a:blip>
          <a:srcRect b="0" l="22529" r="25175" t="0"/>
          <a:stretch/>
        </p:blipFill>
        <p:spPr>
          <a:xfrm>
            <a:off x="403875" y="2521613"/>
            <a:ext cx="1188000" cy="1194500"/>
          </a:xfrm>
          <a:prstGeom prst="rect">
            <a:avLst/>
          </a:prstGeom>
          <a:noFill/>
          <a:ln>
            <a:noFill/>
          </a:ln>
        </p:spPr>
      </p:pic>
      <p:pic>
        <p:nvPicPr>
          <p:cNvPr id="325" name="Google Shape;325;p25"/>
          <p:cNvPicPr preferRelativeResize="0"/>
          <p:nvPr/>
        </p:nvPicPr>
        <p:blipFill>
          <a:blip r:embed="rId4">
            <a:alphaModFix/>
          </a:blip>
          <a:stretch>
            <a:fillRect/>
          </a:stretch>
        </p:blipFill>
        <p:spPr>
          <a:xfrm>
            <a:off x="1858375" y="2696688"/>
            <a:ext cx="1250863" cy="8443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4"/>
          <p:cNvSpPr txBox="1"/>
          <p:nvPr>
            <p:ph type="title"/>
          </p:nvPr>
        </p:nvSpPr>
        <p:spPr>
          <a:xfrm>
            <a:off x="1322100" y="6632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Observations &amp; Learnings</a:t>
            </a:r>
            <a:endParaRPr/>
          </a:p>
        </p:txBody>
      </p:sp>
      <p:sp>
        <p:nvSpPr>
          <p:cNvPr id="379" name="Google Shape;379;p34"/>
          <p:cNvSpPr txBox="1"/>
          <p:nvPr>
            <p:ph idx="1" type="body"/>
          </p:nvPr>
        </p:nvSpPr>
        <p:spPr>
          <a:xfrm>
            <a:off x="0" y="1408250"/>
            <a:ext cx="9144000" cy="3735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GB" sz="1700">
                <a:solidFill>
                  <a:srgbClr val="000000"/>
                </a:solidFill>
              </a:rPr>
              <a:t>Since serrations are breaking after few years in I-shafts, the use of a butterfly-like four lobe profile with GLODEL coating(anti-corrosive and lubricant) was thought of. </a:t>
            </a: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But the coating comes off after 10 to 15 years of use, hence it was decided to implement a ball-slider on the I-shaft, having 6 rows and 6 </a:t>
            </a:r>
            <a:r>
              <a:rPr lang="en-GB" sz="1700">
                <a:solidFill>
                  <a:srgbClr val="000000"/>
                </a:solidFill>
              </a:rPr>
              <a:t>columns</a:t>
            </a:r>
            <a:r>
              <a:rPr lang="en-GB" sz="1700">
                <a:solidFill>
                  <a:srgbClr val="000000"/>
                </a:solidFill>
              </a:rPr>
              <a:t> of balls.</a:t>
            </a: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This avoids problems like breakage, wear due to friction(since it is point contact) and other issues like NVH, free rotation of shaft, etc.</a:t>
            </a:r>
            <a:endParaRPr sz="1700">
              <a:solidFill>
                <a:srgbClr val="000000"/>
              </a:solidFill>
            </a:endParaRPr>
          </a:p>
          <a:p>
            <a:pPr indent="0" lvl="0" marL="0" rtl="0" algn="l">
              <a:spcBef>
                <a:spcPts val="1200"/>
              </a:spcBef>
              <a:spcAft>
                <a:spcPts val="1200"/>
              </a:spcAft>
              <a:buNone/>
            </a:pPr>
            <a:r>
              <a:t/>
            </a:r>
            <a:endParaRPr sz="1700">
              <a:solidFill>
                <a:srgbClr val="000000"/>
              </a:solidFill>
            </a:endParaRPr>
          </a:p>
        </p:txBody>
      </p:sp>
      <p:pic>
        <p:nvPicPr>
          <p:cNvPr id="380" name="Google Shape;380;p34"/>
          <p:cNvPicPr preferRelativeResize="0"/>
          <p:nvPr/>
        </p:nvPicPr>
        <p:blipFill rotWithShape="1">
          <a:blip r:embed="rId3">
            <a:alphaModFix/>
          </a:blip>
          <a:srcRect b="11069" l="1597" r="3884" t="12849"/>
          <a:stretch/>
        </p:blipFill>
        <p:spPr>
          <a:xfrm>
            <a:off x="1650700" y="3359000"/>
            <a:ext cx="5842436" cy="178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5"/>
          <p:cNvSpPr txBox="1"/>
          <p:nvPr>
            <p:ph type="title"/>
          </p:nvPr>
        </p:nvSpPr>
        <p:spPr>
          <a:xfrm>
            <a:off x="1322100" y="6632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Observations &amp; Learnings</a:t>
            </a:r>
            <a:endParaRPr/>
          </a:p>
        </p:txBody>
      </p:sp>
      <p:sp>
        <p:nvSpPr>
          <p:cNvPr id="386" name="Google Shape;386;p35"/>
          <p:cNvSpPr txBox="1"/>
          <p:nvPr>
            <p:ph idx="1" type="body"/>
          </p:nvPr>
        </p:nvSpPr>
        <p:spPr>
          <a:xfrm>
            <a:off x="0" y="1408250"/>
            <a:ext cx="9144000" cy="3735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GB" sz="1700">
                <a:solidFill>
                  <a:srgbClr val="000000"/>
                </a:solidFill>
              </a:rPr>
              <a:t>It has much more life, which exceeds the customer requirement. It was also requested by the customer in this case.</a:t>
            </a: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It maintains tight fit with minimal play and suits tight spaces better. </a:t>
            </a:r>
            <a:endParaRPr sz="1700">
              <a:solidFill>
                <a:srgbClr val="000000"/>
              </a:solidFill>
            </a:endParaRPr>
          </a:p>
          <a:p>
            <a:pPr indent="0" lvl="0" marL="0" rtl="0" algn="l">
              <a:spcBef>
                <a:spcPts val="1200"/>
              </a:spcBef>
              <a:spcAft>
                <a:spcPts val="1200"/>
              </a:spcAft>
              <a:buNone/>
            </a:pPr>
            <a:r>
              <a:t/>
            </a:r>
            <a:endParaRPr sz="1700">
              <a:solidFill>
                <a:srgbClr val="000000"/>
              </a:solidFill>
            </a:endParaRPr>
          </a:p>
        </p:txBody>
      </p:sp>
      <p:pic>
        <p:nvPicPr>
          <p:cNvPr id="387" name="Google Shape;387;p35"/>
          <p:cNvPicPr preferRelativeResize="0"/>
          <p:nvPr/>
        </p:nvPicPr>
        <p:blipFill rotWithShape="1">
          <a:blip r:embed="rId3">
            <a:alphaModFix/>
          </a:blip>
          <a:srcRect b="0" l="2143" r="0" t="0"/>
          <a:stretch/>
        </p:blipFill>
        <p:spPr>
          <a:xfrm>
            <a:off x="3238400" y="2432575"/>
            <a:ext cx="3269525" cy="271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6"/>
          <p:cNvSpPr txBox="1"/>
          <p:nvPr>
            <p:ph type="title"/>
          </p:nvPr>
        </p:nvSpPr>
        <p:spPr>
          <a:xfrm>
            <a:off x="1266050" y="432000"/>
            <a:ext cx="7878000" cy="89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Study 4 - Looseness &amp; Rigidity Test</a:t>
            </a:r>
            <a:endParaRPr/>
          </a:p>
        </p:txBody>
      </p:sp>
      <p:sp>
        <p:nvSpPr>
          <p:cNvPr id="393" name="Google Shape;393;p36"/>
          <p:cNvSpPr txBox="1"/>
          <p:nvPr>
            <p:ph idx="2" type="body"/>
          </p:nvPr>
        </p:nvSpPr>
        <p:spPr>
          <a:xfrm flipH="1">
            <a:off x="367200" y="1237975"/>
            <a:ext cx="8776800" cy="40194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t/>
            </a:r>
            <a:endParaRPr b="1" sz="1800"/>
          </a:p>
          <a:p>
            <a:pPr indent="0" lvl="0" marL="0" rtl="0" algn="l">
              <a:spcBef>
                <a:spcPts val="1200"/>
              </a:spcBef>
              <a:spcAft>
                <a:spcPts val="0"/>
              </a:spcAft>
              <a:buNone/>
            </a:pPr>
            <a:r>
              <a:rPr lang="en-GB" sz="7600">
                <a:solidFill>
                  <a:srgbClr val="000000"/>
                </a:solidFill>
              </a:rPr>
              <a:t>Objective:</a:t>
            </a:r>
            <a:endParaRPr sz="7600">
              <a:solidFill>
                <a:srgbClr val="000000"/>
              </a:solidFill>
            </a:endParaRPr>
          </a:p>
          <a:p>
            <a:pPr indent="-336550" lvl="0" marL="457200" rtl="0" algn="l">
              <a:spcBef>
                <a:spcPts val="1200"/>
              </a:spcBef>
              <a:spcAft>
                <a:spcPts val="0"/>
              </a:spcAft>
              <a:buClr>
                <a:srgbClr val="000000"/>
              </a:buClr>
              <a:buSzPct val="100000"/>
              <a:buChar char="●"/>
            </a:pPr>
            <a:r>
              <a:rPr lang="en-GB" sz="6800">
                <a:solidFill>
                  <a:srgbClr val="000000"/>
                </a:solidFill>
              </a:rPr>
              <a:t>To find </a:t>
            </a:r>
            <a:r>
              <a:rPr lang="en-GB" sz="6800">
                <a:solidFill>
                  <a:srgbClr val="000000"/>
                </a:solidFill>
              </a:rPr>
              <a:t>maximum</a:t>
            </a:r>
            <a:r>
              <a:rPr lang="en-GB" sz="6800">
                <a:solidFill>
                  <a:srgbClr val="000000"/>
                </a:solidFill>
              </a:rPr>
              <a:t> lash in Universal Joints present in the lower column and I-shaft by applying a torque to the column in CW and CCW directions.</a:t>
            </a:r>
            <a:endParaRPr sz="6800">
              <a:solidFill>
                <a:srgbClr val="000000"/>
              </a:solidFill>
            </a:endParaRPr>
          </a:p>
          <a:p>
            <a:pPr indent="0" lvl="0" marL="0" rtl="0" algn="l">
              <a:spcBef>
                <a:spcPts val="1200"/>
              </a:spcBef>
              <a:spcAft>
                <a:spcPts val="0"/>
              </a:spcAft>
              <a:buNone/>
            </a:pPr>
            <a:r>
              <a:t/>
            </a:r>
            <a:endParaRPr sz="6800">
              <a:solidFill>
                <a:srgbClr val="000000"/>
              </a:solidFill>
            </a:endParaRPr>
          </a:p>
          <a:p>
            <a:pPr indent="0" lvl="0" marL="0" rtl="0" algn="l">
              <a:spcBef>
                <a:spcPts val="1200"/>
              </a:spcBef>
              <a:spcAft>
                <a:spcPts val="0"/>
              </a:spcAft>
              <a:buNone/>
            </a:pPr>
            <a:r>
              <a:rPr lang="en-GB" sz="7600">
                <a:solidFill>
                  <a:srgbClr val="000000"/>
                </a:solidFill>
              </a:rPr>
              <a:t>Devices Used:</a:t>
            </a:r>
            <a:endParaRPr sz="7600">
              <a:solidFill>
                <a:srgbClr val="000000"/>
              </a:solidFill>
            </a:endParaRPr>
          </a:p>
          <a:p>
            <a:pPr indent="-336550" lvl="0" marL="457200" rtl="0" algn="l">
              <a:spcBef>
                <a:spcPts val="1200"/>
              </a:spcBef>
              <a:spcAft>
                <a:spcPts val="0"/>
              </a:spcAft>
              <a:buClr>
                <a:srgbClr val="000000"/>
              </a:buClr>
              <a:buSzPct val="100000"/>
              <a:buChar char="●"/>
            </a:pPr>
            <a:r>
              <a:rPr lang="en-GB" sz="6800">
                <a:solidFill>
                  <a:srgbClr val="000000"/>
                </a:solidFill>
              </a:rPr>
              <a:t>Dial gauge - To measure linear/</a:t>
            </a:r>
            <a:r>
              <a:rPr lang="en-GB" sz="6800">
                <a:solidFill>
                  <a:srgbClr val="000000"/>
                </a:solidFill>
              </a:rPr>
              <a:t>angular</a:t>
            </a:r>
            <a:r>
              <a:rPr lang="en-GB" sz="6800">
                <a:solidFill>
                  <a:srgbClr val="000000"/>
                </a:solidFill>
              </a:rPr>
              <a:t> displacement</a:t>
            </a:r>
            <a:endParaRPr sz="6800">
              <a:solidFill>
                <a:srgbClr val="000000"/>
              </a:solidFill>
            </a:endParaRPr>
          </a:p>
          <a:p>
            <a:pPr indent="-336550" lvl="0" marL="457200" rtl="0" algn="l">
              <a:spcBef>
                <a:spcPts val="0"/>
              </a:spcBef>
              <a:spcAft>
                <a:spcPts val="0"/>
              </a:spcAft>
              <a:buClr>
                <a:srgbClr val="000000"/>
              </a:buClr>
              <a:buSzPct val="100000"/>
              <a:buChar char="●"/>
            </a:pPr>
            <a:r>
              <a:rPr lang="en-GB" sz="6800">
                <a:solidFill>
                  <a:srgbClr val="000000"/>
                </a:solidFill>
              </a:rPr>
              <a:t>Load Cell - To measure external torque applied to the setup</a:t>
            </a:r>
            <a:endParaRPr sz="6800">
              <a:solidFill>
                <a:srgbClr val="000000"/>
              </a:solidFill>
            </a:endParaRPr>
          </a:p>
          <a:p>
            <a:pPr indent="0" lvl="0" marL="0" rtl="0" algn="l">
              <a:spcBef>
                <a:spcPts val="1200"/>
              </a:spcBef>
              <a:spcAft>
                <a:spcPts val="0"/>
              </a:spcAft>
              <a:buNone/>
            </a:pPr>
            <a:r>
              <a:t/>
            </a:r>
            <a:endParaRPr sz="6800">
              <a:solidFill>
                <a:srgbClr val="000000"/>
              </a:solidFill>
            </a:endParaRPr>
          </a:p>
          <a:p>
            <a:pPr indent="0" lvl="0" marL="0" rtl="0" algn="l">
              <a:spcBef>
                <a:spcPts val="1200"/>
              </a:spcBef>
              <a:spcAft>
                <a:spcPts val="0"/>
              </a:spcAft>
              <a:buNone/>
            </a:pPr>
            <a:r>
              <a:t/>
            </a:r>
            <a:endParaRPr sz="6800">
              <a:solidFill>
                <a:srgbClr val="000000"/>
              </a:solidFill>
            </a:endParaRPr>
          </a:p>
          <a:p>
            <a:pPr indent="0" lvl="0" marL="0" rtl="0" algn="l">
              <a:spcBef>
                <a:spcPts val="1200"/>
              </a:spcBef>
              <a:spcAft>
                <a:spcPts val="0"/>
              </a:spcAft>
              <a:buNone/>
            </a:pPr>
            <a:r>
              <a:t/>
            </a:r>
            <a:endParaRPr sz="68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7"/>
          <p:cNvSpPr txBox="1"/>
          <p:nvPr>
            <p:ph type="title"/>
          </p:nvPr>
        </p:nvSpPr>
        <p:spPr>
          <a:xfrm>
            <a:off x="1322100" y="6632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Observations &amp; Learnings</a:t>
            </a:r>
            <a:endParaRPr/>
          </a:p>
        </p:txBody>
      </p:sp>
      <p:sp>
        <p:nvSpPr>
          <p:cNvPr id="399" name="Google Shape;399;p37"/>
          <p:cNvSpPr txBox="1"/>
          <p:nvPr>
            <p:ph idx="1" type="body"/>
          </p:nvPr>
        </p:nvSpPr>
        <p:spPr>
          <a:xfrm>
            <a:off x="0" y="1408250"/>
            <a:ext cx="9144000" cy="3735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GB" sz="1700">
                <a:solidFill>
                  <a:srgbClr val="000000"/>
                </a:solidFill>
              </a:rPr>
              <a:t>Torques of 1, 3, 5 N-m respectively are applied to the column and the corresponding angular lashes must be less than 10 degrees.</a:t>
            </a:r>
            <a:endParaRPr sz="1700">
              <a:solidFill>
                <a:srgbClr val="000000"/>
              </a:solidFill>
            </a:endParaRPr>
          </a:p>
          <a:p>
            <a:pPr indent="0" lvl="0" marL="45720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Char char="●"/>
            </a:pPr>
            <a:r>
              <a:rPr lang="en-GB" sz="1700">
                <a:solidFill>
                  <a:srgbClr val="000000"/>
                </a:solidFill>
              </a:rPr>
              <a:t>The torques applied are prescribed by the DVP (Design Validation Plan) given by the customer.</a:t>
            </a:r>
            <a:endParaRPr sz="1700">
              <a:solidFill>
                <a:srgbClr val="000000"/>
              </a:solidFill>
            </a:endParaRPr>
          </a:p>
          <a:p>
            <a:pPr indent="0" lvl="0" marL="45720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Char char="●"/>
            </a:pPr>
            <a:r>
              <a:rPr lang="en-GB" sz="1700">
                <a:solidFill>
                  <a:srgbClr val="000000"/>
                </a:solidFill>
              </a:rPr>
              <a:t>Excess lash w</a:t>
            </a:r>
            <a:r>
              <a:rPr lang="en-GB" sz="1700">
                <a:solidFill>
                  <a:srgbClr val="000000"/>
                </a:solidFill>
              </a:rPr>
              <a:t>as mostly observed due to wear in the Universal joint or damage in the bearings inside.</a:t>
            </a:r>
            <a:endParaRPr sz="17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8"/>
          <p:cNvSpPr txBox="1"/>
          <p:nvPr>
            <p:ph type="title"/>
          </p:nvPr>
        </p:nvSpPr>
        <p:spPr>
          <a:xfrm>
            <a:off x="1255175" y="508000"/>
            <a:ext cx="7964700" cy="89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Study 5 - EPS Performance Test</a:t>
            </a:r>
            <a:endParaRPr/>
          </a:p>
        </p:txBody>
      </p:sp>
      <p:sp>
        <p:nvSpPr>
          <p:cNvPr id="405" name="Google Shape;405;p38"/>
          <p:cNvSpPr txBox="1"/>
          <p:nvPr>
            <p:ph idx="2" type="body"/>
          </p:nvPr>
        </p:nvSpPr>
        <p:spPr>
          <a:xfrm flipH="1">
            <a:off x="183600" y="1273325"/>
            <a:ext cx="89604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t/>
            </a:r>
            <a:endParaRPr b="1" sz="1800"/>
          </a:p>
          <a:p>
            <a:pPr indent="0" lvl="0" marL="0" rtl="0" algn="l">
              <a:spcBef>
                <a:spcPts val="1200"/>
              </a:spcBef>
              <a:spcAft>
                <a:spcPts val="0"/>
              </a:spcAft>
              <a:buNone/>
            </a:pPr>
            <a:r>
              <a:rPr lang="en-GB" sz="7600">
                <a:solidFill>
                  <a:srgbClr val="000000"/>
                </a:solidFill>
              </a:rPr>
              <a:t>Introduction</a:t>
            </a:r>
            <a:r>
              <a:rPr lang="en-GB" sz="7600">
                <a:solidFill>
                  <a:srgbClr val="000000"/>
                </a:solidFill>
              </a:rPr>
              <a:t>:</a:t>
            </a:r>
            <a:endParaRPr sz="6800">
              <a:solidFill>
                <a:srgbClr val="000000"/>
              </a:solidFill>
            </a:endParaRPr>
          </a:p>
          <a:p>
            <a:pPr indent="-336550" lvl="0" marL="457200" rtl="0" algn="l">
              <a:spcBef>
                <a:spcPts val="1200"/>
              </a:spcBef>
              <a:spcAft>
                <a:spcPts val="0"/>
              </a:spcAft>
              <a:buClr>
                <a:srgbClr val="000000"/>
              </a:buClr>
              <a:buSzPct val="100000"/>
              <a:buChar char="●"/>
            </a:pPr>
            <a:r>
              <a:rPr lang="en-GB" sz="6800">
                <a:solidFill>
                  <a:srgbClr val="000000"/>
                </a:solidFill>
              </a:rPr>
              <a:t>Three major tests are done to analyse the performance of the EPS :</a:t>
            </a:r>
            <a:endParaRPr sz="6800">
              <a:solidFill>
                <a:srgbClr val="000000"/>
              </a:solidFill>
            </a:endParaRPr>
          </a:p>
          <a:p>
            <a:pPr indent="-336550" lvl="0" marL="914400" rtl="0" algn="l">
              <a:spcBef>
                <a:spcPts val="0"/>
              </a:spcBef>
              <a:spcAft>
                <a:spcPts val="0"/>
              </a:spcAft>
              <a:buClr>
                <a:srgbClr val="000000"/>
              </a:buClr>
              <a:buSzPct val="100000"/>
              <a:buAutoNum type="arabicPeriod"/>
            </a:pPr>
            <a:r>
              <a:rPr lang="en-GB" sz="6800">
                <a:solidFill>
                  <a:srgbClr val="000000"/>
                </a:solidFill>
              </a:rPr>
              <a:t>Sensor Characteristics</a:t>
            </a:r>
            <a:endParaRPr sz="6800">
              <a:solidFill>
                <a:srgbClr val="000000"/>
              </a:solidFill>
            </a:endParaRPr>
          </a:p>
          <a:p>
            <a:pPr indent="-336550" lvl="0" marL="914400" rtl="0" algn="l">
              <a:spcBef>
                <a:spcPts val="0"/>
              </a:spcBef>
              <a:spcAft>
                <a:spcPts val="0"/>
              </a:spcAft>
              <a:buClr>
                <a:srgbClr val="000000"/>
              </a:buClr>
              <a:buSzPct val="100000"/>
              <a:buAutoNum type="arabicPeriod"/>
            </a:pPr>
            <a:r>
              <a:rPr lang="en-GB" sz="6800">
                <a:solidFill>
                  <a:srgbClr val="000000"/>
                </a:solidFill>
              </a:rPr>
              <a:t>Input - Output </a:t>
            </a:r>
            <a:r>
              <a:rPr lang="en-GB" sz="6800">
                <a:solidFill>
                  <a:srgbClr val="000000"/>
                </a:solidFill>
              </a:rPr>
              <a:t>Characteristics</a:t>
            </a:r>
            <a:endParaRPr sz="6800">
              <a:solidFill>
                <a:srgbClr val="000000"/>
              </a:solidFill>
            </a:endParaRPr>
          </a:p>
          <a:p>
            <a:pPr indent="-336550" lvl="0" marL="914400" rtl="0" algn="l">
              <a:spcBef>
                <a:spcPts val="0"/>
              </a:spcBef>
              <a:spcAft>
                <a:spcPts val="0"/>
              </a:spcAft>
              <a:buClr>
                <a:srgbClr val="000000"/>
              </a:buClr>
              <a:buSzPct val="100000"/>
              <a:buAutoNum type="arabicPeriod"/>
            </a:pPr>
            <a:r>
              <a:rPr lang="en-GB" sz="6800">
                <a:solidFill>
                  <a:srgbClr val="000000"/>
                </a:solidFill>
              </a:rPr>
              <a:t>Rotational Torque Characteristics (Didn’t perform due to unavailability of personnel)</a:t>
            </a:r>
            <a:endParaRPr sz="6800">
              <a:solidFill>
                <a:srgbClr val="000000"/>
              </a:solidFill>
            </a:endParaRPr>
          </a:p>
          <a:p>
            <a:pPr indent="0" lvl="0" marL="0" rtl="0" algn="l">
              <a:spcBef>
                <a:spcPts val="1200"/>
              </a:spcBef>
              <a:spcAft>
                <a:spcPts val="0"/>
              </a:spcAft>
              <a:buNone/>
            </a:pPr>
            <a:r>
              <a:t/>
            </a:r>
            <a:endParaRPr sz="6800">
              <a:solidFill>
                <a:srgbClr val="000000"/>
              </a:solidFill>
            </a:endParaRPr>
          </a:p>
          <a:p>
            <a:pPr indent="-336550" lvl="0" marL="457200" rtl="0" algn="l">
              <a:spcBef>
                <a:spcPts val="1200"/>
              </a:spcBef>
              <a:spcAft>
                <a:spcPts val="0"/>
              </a:spcAft>
              <a:buClr>
                <a:srgbClr val="000000"/>
              </a:buClr>
              <a:buSzPct val="100000"/>
              <a:buChar char="●"/>
            </a:pPr>
            <a:r>
              <a:rPr lang="en-GB" sz="6800">
                <a:solidFill>
                  <a:srgbClr val="000000"/>
                </a:solidFill>
              </a:rPr>
              <a:t>The above tests are done to ensure proper working of the Torque Sensor, ECU control logic and a good steering feel(returnability) of the column.</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9"/>
          <p:cNvSpPr txBox="1"/>
          <p:nvPr>
            <p:ph type="title"/>
          </p:nvPr>
        </p:nvSpPr>
        <p:spPr>
          <a:xfrm>
            <a:off x="1255175" y="508000"/>
            <a:ext cx="7964700" cy="89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Test 1.a - Sensor Characteristics</a:t>
            </a:r>
            <a:endParaRPr/>
          </a:p>
        </p:txBody>
      </p:sp>
      <p:sp>
        <p:nvSpPr>
          <p:cNvPr id="411" name="Google Shape;411;p39"/>
          <p:cNvSpPr txBox="1"/>
          <p:nvPr>
            <p:ph idx="2" type="body"/>
          </p:nvPr>
        </p:nvSpPr>
        <p:spPr>
          <a:xfrm flipH="1">
            <a:off x="0" y="1173825"/>
            <a:ext cx="9144000" cy="40194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t/>
            </a:r>
            <a:endParaRPr b="1" sz="1800"/>
          </a:p>
          <a:p>
            <a:pPr indent="0" lvl="0" marL="0" rtl="0" algn="l">
              <a:spcBef>
                <a:spcPts val="1200"/>
              </a:spcBef>
              <a:spcAft>
                <a:spcPts val="0"/>
              </a:spcAft>
              <a:buNone/>
            </a:pPr>
            <a:r>
              <a:rPr b="1" lang="en-GB" sz="7600">
                <a:solidFill>
                  <a:srgbClr val="000000"/>
                </a:solidFill>
              </a:rPr>
              <a:t>Objective</a:t>
            </a:r>
            <a:r>
              <a:rPr b="1" lang="en-GB" sz="7600">
                <a:solidFill>
                  <a:srgbClr val="000000"/>
                </a:solidFill>
              </a:rPr>
              <a:t>:</a:t>
            </a:r>
            <a:r>
              <a:rPr lang="en-GB" sz="7600">
                <a:solidFill>
                  <a:srgbClr val="000000"/>
                </a:solidFill>
              </a:rPr>
              <a:t> </a:t>
            </a:r>
            <a:r>
              <a:rPr lang="en-GB" sz="6800">
                <a:solidFill>
                  <a:srgbClr val="000000"/>
                </a:solidFill>
              </a:rPr>
              <a:t>To check if </a:t>
            </a:r>
            <a:r>
              <a:rPr lang="en-GB" sz="6800">
                <a:solidFill>
                  <a:srgbClr val="000000"/>
                </a:solidFill>
              </a:rPr>
              <a:t>the</a:t>
            </a:r>
            <a:r>
              <a:rPr lang="en-GB" sz="6800">
                <a:solidFill>
                  <a:srgbClr val="000000"/>
                </a:solidFill>
              </a:rPr>
              <a:t> output voltage signal rightly corresponds to input torque and if the Voltage signal is in required tuning range.</a:t>
            </a:r>
            <a:endParaRPr sz="6800">
              <a:solidFill>
                <a:srgbClr val="000000"/>
              </a:solidFill>
            </a:endParaRPr>
          </a:p>
          <a:p>
            <a:pPr indent="0" lvl="0" marL="0" rtl="0" algn="l">
              <a:spcBef>
                <a:spcPts val="1200"/>
              </a:spcBef>
              <a:spcAft>
                <a:spcPts val="0"/>
              </a:spcAft>
              <a:buNone/>
            </a:pPr>
            <a:r>
              <a:rPr lang="en-GB" sz="6800">
                <a:solidFill>
                  <a:srgbClr val="000000"/>
                </a:solidFill>
              </a:rPr>
              <a:t>Ex:   T = 6 N-m ; V1 = 6 N-m ; V2 = 1 N-m</a:t>
            </a:r>
            <a:endParaRPr sz="6800">
              <a:solidFill>
                <a:srgbClr val="000000"/>
              </a:solidFill>
            </a:endParaRPr>
          </a:p>
          <a:p>
            <a:pPr indent="0" lvl="0" marL="0" rtl="0" algn="l">
              <a:spcBef>
                <a:spcPts val="1200"/>
              </a:spcBef>
              <a:spcAft>
                <a:spcPts val="0"/>
              </a:spcAft>
              <a:buNone/>
            </a:pPr>
            <a:r>
              <a:rPr lang="en-GB" sz="6800">
                <a:solidFill>
                  <a:srgbClr val="000000"/>
                </a:solidFill>
              </a:rPr>
              <a:t>	T = 0 N-m ; V1 = 2.5 N-m = V2</a:t>
            </a:r>
            <a:endParaRPr sz="6800">
              <a:solidFill>
                <a:srgbClr val="000000"/>
              </a:solidFill>
            </a:endParaRPr>
          </a:p>
          <a:p>
            <a:pPr indent="0" lvl="0" marL="0" rtl="0" algn="l">
              <a:spcBef>
                <a:spcPts val="1200"/>
              </a:spcBef>
              <a:spcAft>
                <a:spcPts val="0"/>
              </a:spcAft>
              <a:buNone/>
            </a:pPr>
            <a:r>
              <a:rPr lang="en-GB" sz="6800">
                <a:solidFill>
                  <a:srgbClr val="000000"/>
                </a:solidFill>
              </a:rPr>
              <a:t>	T = -6 N-m ; V1 = 1 N-m ; V2 = 6 N-m</a:t>
            </a:r>
            <a:endParaRPr sz="6800">
              <a:solidFill>
                <a:srgbClr val="000000"/>
              </a:solidFill>
            </a:endParaRPr>
          </a:p>
          <a:p>
            <a:pPr indent="-336550" lvl="0" marL="457200" rtl="0" algn="l">
              <a:spcBef>
                <a:spcPts val="1200"/>
              </a:spcBef>
              <a:spcAft>
                <a:spcPts val="0"/>
              </a:spcAft>
              <a:buClr>
                <a:srgbClr val="000000"/>
              </a:buClr>
              <a:buSzPct val="100000"/>
              <a:buChar char="●"/>
            </a:pPr>
            <a:r>
              <a:rPr lang="en-GB" sz="6800">
                <a:solidFill>
                  <a:srgbClr val="000000"/>
                </a:solidFill>
              </a:rPr>
              <a:t>Here, V1 and V2 are 2 voltage signals(to avoid redundancy) and here V1 increases with CW torque and V2 decreases with CW torque.</a:t>
            </a:r>
            <a:endParaRPr sz="6800">
              <a:solidFill>
                <a:srgbClr val="000000"/>
              </a:solidFill>
            </a:endParaRPr>
          </a:p>
          <a:p>
            <a:pPr indent="0" lvl="0" marL="457200" rtl="0" algn="l">
              <a:spcBef>
                <a:spcPts val="1200"/>
              </a:spcBef>
              <a:spcAft>
                <a:spcPts val="0"/>
              </a:spcAft>
              <a:buNone/>
            </a:pPr>
            <a:r>
              <a:t/>
            </a:r>
            <a:endParaRPr sz="6800">
              <a:solidFill>
                <a:srgbClr val="000000"/>
              </a:solidFill>
            </a:endParaRPr>
          </a:p>
          <a:p>
            <a:pPr indent="-336550" lvl="0" marL="457200" rtl="0" algn="l">
              <a:spcBef>
                <a:spcPts val="1200"/>
              </a:spcBef>
              <a:spcAft>
                <a:spcPts val="0"/>
              </a:spcAft>
              <a:buClr>
                <a:srgbClr val="000000"/>
              </a:buClr>
              <a:buSzPct val="100000"/>
              <a:buChar char="●"/>
            </a:pPr>
            <a:r>
              <a:rPr lang="en-GB" sz="6800">
                <a:solidFill>
                  <a:srgbClr val="000000"/>
                </a:solidFill>
              </a:rPr>
              <a:t>The Voltages V1, V2 are in range and correspond to the right torque, hence this test has been passed.</a:t>
            </a:r>
            <a:endParaRPr sz="6800">
              <a:solidFill>
                <a:srgbClr val="000000"/>
              </a:solidFill>
            </a:endParaRPr>
          </a:p>
          <a:p>
            <a:pPr indent="0" lvl="0" marL="0" rtl="0" algn="l">
              <a:spcBef>
                <a:spcPts val="1200"/>
              </a:spcBef>
              <a:spcAft>
                <a:spcPts val="0"/>
              </a:spcAft>
              <a:buNone/>
            </a:pPr>
            <a:r>
              <a:t/>
            </a:r>
            <a:endParaRPr sz="7600">
              <a:solidFill>
                <a:srgbClr val="000000"/>
              </a:solidFill>
            </a:endParaRPr>
          </a:p>
          <a:p>
            <a:pPr indent="0" lvl="0" marL="0" rtl="0" algn="l">
              <a:spcBef>
                <a:spcPts val="1200"/>
              </a:spcBef>
              <a:spcAft>
                <a:spcPts val="0"/>
              </a:spcAft>
              <a:buNone/>
            </a:pPr>
            <a:r>
              <a:t/>
            </a:r>
            <a:endParaRPr sz="7600">
              <a:solidFill>
                <a:srgbClr val="000000"/>
              </a:solidFill>
            </a:endParaRPr>
          </a:p>
          <a:p>
            <a:pPr indent="0" lvl="0" marL="0" rtl="0" algn="l">
              <a:spcBef>
                <a:spcPts val="1200"/>
              </a:spcBef>
              <a:spcAft>
                <a:spcPts val="0"/>
              </a:spcAft>
              <a:buNone/>
            </a:pPr>
            <a:r>
              <a:t/>
            </a:r>
            <a:endParaRPr sz="7600">
              <a:solidFill>
                <a:srgbClr val="000000"/>
              </a:solidFill>
            </a:endParaRPr>
          </a:p>
          <a:p>
            <a:pPr indent="0" lvl="0" marL="0" rtl="0" algn="l">
              <a:spcBef>
                <a:spcPts val="1200"/>
              </a:spcBef>
              <a:spcAft>
                <a:spcPts val="0"/>
              </a:spcAft>
              <a:buNone/>
            </a:pPr>
            <a:r>
              <a:t/>
            </a:r>
            <a:endParaRPr sz="68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0"/>
          <p:cNvSpPr txBox="1"/>
          <p:nvPr>
            <p:ph type="title"/>
          </p:nvPr>
        </p:nvSpPr>
        <p:spPr>
          <a:xfrm>
            <a:off x="1255175" y="508000"/>
            <a:ext cx="7964700" cy="89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Test 1.b - Input - Output Characteristics</a:t>
            </a:r>
            <a:endParaRPr/>
          </a:p>
        </p:txBody>
      </p:sp>
      <p:sp>
        <p:nvSpPr>
          <p:cNvPr id="417" name="Google Shape;417;p40"/>
          <p:cNvSpPr txBox="1"/>
          <p:nvPr>
            <p:ph idx="2" type="body"/>
          </p:nvPr>
        </p:nvSpPr>
        <p:spPr>
          <a:xfrm flipH="1">
            <a:off x="0" y="1173825"/>
            <a:ext cx="9144000" cy="42225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t/>
            </a:r>
            <a:endParaRPr b="1" sz="1800"/>
          </a:p>
          <a:p>
            <a:pPr indent="0" lvl="0" marL="0" rtl="0" algn="l">
              <a:spcBef>
                <a:spcPts val="1200"/>
              </a:spcBef>
              <a:spcAft>
                <a:spcPts val="0"/>
              </a:spcAft>
              <a:buNone/>
            </a:pPr>
            <a:r>
              <a:rPr b="1" lang="en-GB" sz="7600">
                <a:solidFill>
                  <a:srgbClr val="000000"/>
                </a:solidFill>
              </a:rPr>
              <a:t>Objective:</a:t>
            </a:r>
            <a:r>
              <a:rPr lang="en-GB" sz="7600">
                <a:solidFill>
                  <a:srgbClr val="000000"/>
                </a:solidFill>
              </a:rPr>
              <a:t> </a:t>
            </a:r>
            <a:r>
              <a:rPr lang="en-GB" sz="6800">
                <a:solidFill>
                  <a:srgbClr val="000000"/>
                </a:solidFill>
              </a:rPr>
              <a:t>To check if the input torque (T_in) gives the </a:t>
            </a:r>
            <a:r>
              <a:rPr lang="en-GB" sz="6800">
                <a:solidFill>
                  <a:srgbClr val="000000"/>
                </a:solidFill>
              </a:rPr>
              <a:t>required output torque(T_out, at the rack) with the help of the electric motor in the EPS column.</a:t>
            </a:r>
            <a:endParaRPr sz="6800">
              <a:solidFill>
                <a:srgbClr val="000000"/>
              </a:solidFill>
            </a:endParaRPr>
          </a:p>
          <a:p>
            <a:pPr indent="0" lvl="0" marL="0" rtl="0" algn="l">
              <a:spcBef>
                <a:spcPts val="1200"/>
              </a:spcBef>
              <a:spcAft>
                <a:spcPts val="0"/>
              </a:spcAft>
              <a:buNone/>
            </a:pPr>
            <a:r>
              <a:rPr lang="en-GB" sz="6800">
                <a:solidFill>
                  <a:srgbClr val="000000"/>
                </a:solidFill>
              </a:rPr>
              <a:t>Ex:   T_in = 6 N-m ; T_out = 48 N-m</a:t>
            </a:r>
            <a:endParaRPr sz="6800">
              <a:solidFill>
                <a:srgbClr val="000000"/>
              </a:solidFill>
            </a:endParaRPr>
          </a:p>
          <a:p>
            <a:pPr indent="0" lvl="0" marL="0" rtl="0" algn="l">
              <a:spcBef>
                <a:spcPts val="1200"/>
              </a:spcBef>
              <a:spcAft>
                <a:spcPts val="0"/>
              </a:spcAft>
              <a:buNone/>
            </a:pPr>
            <a:r>
              <a:rPr lang="en-GB" sz="6800">
                <a:solidFill>
                  <a:srgbClr val="000000"/>
                </a:solidFill>
              </a:rPr>
              <a:t>	T = -6 N-m ; T_out = -47.18 N-m</a:t>
            </a:r>
            <a:endParaRPr sz="6800">
              <a:solidFill>
                <a:srgbClr val="000000"/>
              </a:solidFill>
            </a:endParaRPr>
          </a:p>
          <a:p>
            <a:pPr indent="0" lvl="0" marL="0" rtl="0" algn="l">
              <a:spcBef>
                <a:spcPts val="1200"/>
              </a:spcBef>
              <a:spcAft>
                <a:spcPts val="0"/>
              </a:spcAft>
              <a:buNone/>
            </a:pPr>
            <a:r>
              <a:rPr b="1" lang="en-GB" sz="7600">
                <a:solidFill>
                  <a:srgbClr val="000000"/>
                </a:solidFill>
              </a:rPr>
              <a:t>Requirement: </a:t>
            </a:r>
            <a:endParaRPr b="1" sz="7600">
              <a:solidFill>
                <a:srgbClr val="000000"/>
              </a:solidFill>
            </a:endParaRPr>
          </a:p>
          <a:p>
            <a:pPr indent="-336550" lvl="0" marL="457200" rtl="0" algn="l">
              <a:spcBef>
                <a:spcPts val="1200"/>
              </a:spcBef>
              <a:spcAft>
                <a:spcPts val="0"/>
              </a:spcAft>
              <a:buClr>
                <a:srgbClr val="000000"/>
              </a:buClr>
              <a:buSzPct val="100000"/>
              <a:buChar char="●"/>
            </a:pPr>
            <a:r>
              <a:rPr lang="en-GB" sz="6800">
                <a:solidFill>
                  <a:srgbClr val="000000"/>
                </a:solidFill>
              </a:rPr>
              <a:t>As per customer requirements, a max torque of 6 N-m must give an output torque of </a:t>
            </a:r>
            <a:r>
              <a:rPr lang="en-GB" sz="6800">
                <a:solidFill>
                  <a:srgbClr val="000000"/>
                </a:solidFill>
              </a:rPr>
              <a:t>at least</a:t>
            </a:r>
            <a:r>
              <a:rPr lang="en-GB" sz="6800">
                <a:solidFill>
                  <a:srgbClr val="000000"/>
                </a:solidFill>
              </a:rPr>
              <a:t> 42 N-m. From our observation, the requirement is satisfied.</a:t>
            </a:r>
            <a:endParaRPr sz="6800">
              <a:solidFill>
                <a:srgbClr val="000000"/>
              </a:solidFill>
            </a:endParaRPr>
          </a:p>
          <a:p>
            <a:pPr indent="-336550" lvl="0" marL="457200" rtl="0" algn="l">
              <a:spcBef>
                <a:spcPts val="0"/>
              </a:spcBef>
              <a:spcAft>
                <a:spcPts val="0"/>
              </a:spcAft>
              <a:buClr>
                <a:srgbClr val="000000"/>
              </a:buClr>
              <a:buSzPct val="100000"/>
              <a:buChar char="●"/>
            </a:pPr>
            <a:r>
              <a:rPr lang="en-GB" sz="6800">
                <a:solidFill>
                  <a:srgbClr val="000000"/>
                </a:solidFill>
              </a:rPr>
              <a:t>To compare all values, we refer to the graph generated in the computer(next slide).</a:t>
            </a:r>
            <a:endParaRPr sz="6800">
              <a:solidFill>
                <a:srgbClr val="000000"/>
              </a:solidFill>
            </a:endParaRPr>
          </a:p>
          <a:p>
            <a:pPr indent="-336550" lvl="0" marL="457200" rtl="0" algn="l">
              <a:spcBef>
                <a:spcPts val="0"/>
              </a:spcBef>
              <a:spcAft>
                <a:spcPts val="0"/>
              </a:spcAft>
              <a:buClr>
                <a:srgbClr val="000000"/>
              </a:buClr>
              <a:buSzPct val="100000"/>
              <a:buChar char="●"/>
            </a:pPr>
            <a:r>
              <a:rPr lang="en-GB" sz="6800">
                <a:solidFill>
                  <a:srgbClr val="000000"/>
                </a:solidFill>
              </a:rPr>
              <a:t>Our </a:t>
            </a:r>
            <a:r>
              <a:rPr lang="en-GB" sz="6800">
                <a:solidFill>
                  <a:srgbClr val="000000"/>
                </a:solidFill>
              </a:rPr>
              <a:t>requirement</a:t>
            </a:r>
            <a:r>
              <a:rPr lang="en-GB" sz="6800">
                <a:solidFill>
                  <a:srgbClr val="000000"/>
                </a:solidFill>
              </a:rPr>
              <a:t> is satisfied, hence this test has also been passed. </a:t>
            </a:r>
            <a:endParaRPr sz="6800">
              <a:solidFill>
                <a:srgbClr val="000000"/>
              </a:solidFill>
            </a:endParaRPr>
          </a:p>
          <a:p>
            <a:pPr indent="0" lvl="0" marL="0" rtl="0" algn="l">
              <a:spcBef>
                <a:spcPts val="1200"/>
              </a:spcBef>
              <a:spcAft>
                <a:spcPts val="0"/>
              </a:spcAft>
              <a:buNone/>
            </a:pPr>
            <a:r>
              <a:t/>
            </a:r>
            <a:endParaRPr sz="6800">
              <a:solidFill>
                <a:srgbClr val="000000"/>
              </a:solidFill>
            </a:endParaRPr>
          </a:p>
          <a:p>
            <a:pPr indent="0" lvl="0" marL="0" rtl="0" algn="l">
              <a:spcBef>
                <a:spcPts val="1200"/>
              </a:spcBef>
              <a:spcAft>
                <a:spcPts val="0"/>
              </a:spcAft>
              <a:buNone/>
            </a:pPr>
            <a:r>
              <a:t/>
            </a:r>
            <a:endParaRPr sz="6800">
              <a:solidFill>
                <a:srgbClr val="000000"/>
              </a:solidFill>
            </a:endParaRPr>
          </a:p>
          <a:p>
            <a:pPr indent="0" lvl="0" marL="0" rtl="0" algn="l">
              <a:spcBef>
                <a:spcPts val="1200"/>
              </a:spcBef>
              <a:spcAft>
                <a:spcPts val="0"/>
              </a:spcAft>
              <a:buNone/>
            </a:pPr>
            <a:r>
              <a:t/>
            </a:r>
            <a:endParaRPr sz="7600">
              <a:solidFill>
                <a:srgbClr val="000000"/>
              </a:solidFill>
            </a:endParaRPr>
          </a:p>
          <a:p>
            <a:pPr indent="0" lvl="0" marL="0" rtl="0" algn="l">
              <a:spcBef>
                <a:spcPts val="1200"/>
              </a:spcBef>
              <a:spcAft>
                <a:spcPts val="0"/>
              </a:spcAft>
              <a:buNone/>
            </a:pPr>
            <a:r>
              <a:t/>
            </a:r>
            <a:endParaRPr sz="7600">
              <a:solidFill>
                <a:srgbClr val="000000"/>
              </a:solidFill>
            </a:endParaRPr>
          </a:p>
          <a:p>
            <a:pPr indent="0" lvl="0" marL="0" rtl="0" algn="l">
              <a:spcBef>
                <a:spcPts val="1200"/>
              </a:spcBef>
              <a:spcAft>
                <a:spcPts val="0"/>
              </a:spcAft>
              <a:buNone/>
            </a:pPr>
            <a:r>
              <a:t/>
            </a:r>
            <a:endParaRPr sz="7600">
              <a:solidFill>
                <a:srgbClr val="000000"/>
              </a:solidFill>
            </a:endParaRPr>
          </a:p>
          <a:p>
            <a:pPr indent="0" lvl="0" marL="0" rtl="0" algn="l">
              <a:spcBef>
                <a:spcPts val="1200"/>
              </a:spcBef>
              <a:spcAft>
                <a:spcPts val="0"/>
              </a:spcAft>
              <a:buNone/>
            </a:pPr>
            <a:r>
              <a:t/>
            </a:r>
            <a:endParaRPr sz="68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1"/>
          <p:cNvSpPr txBox="1"/>
          <p:nvPr>
            <p:ph type="title"/>
          </p:nvPr>
        </p:nvSpPr>
        <p:spPr>
          <a:xfrm>
            <a:off x="1255175" y="508000"/>
            <a:ext cx="7964700" cy="89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Test 1.b - Input - Output Characteristics</a:t>
            </a:r>
            <a:endParaRPr/>
          </a:p>
        </p:txBody>
      </p:sp>
      <p:sp>
        <p:nvSpPr>
          <p:cNvPr id="423" name="Google Shape;423;p41"/>
          <p:cNvSpPr txBox="1"/>
          <p:nvPr>
            <p:ph idx="2" type="body"/>
          </p:nvPr>
        </p:nvSpPr>
        <p:spPr>
          <a:xfrm flipH="1">
            <a:off x="75875" y="2660300"/>
            <a:ext cx="9144000" cy="2367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900"/>
              <a:t>New Concept:</a:t>
            </a:r>
            <a:endParaRPr b="1" sz="1900"/>
          </a:p>
          <a:p>
            <a:pPr indent="-336550" lvl="0" marL="457200" rtl="0" algn="l">
              <a:spcBef>
                <a:spcPts val="1200"/>
              </a:spcBef>
              <a:spcAft>
                <a:spcPts val="0"/>
              </a:spcAft>
              <a:buSzPts val="1700"/>
              <a:buChar char="●"/>
            </a:pPr>
            <a:r>
              <a:rPr lang="en-GB" sz="1700"/>
              <a:t>Notice the End-lock mechanism used in EPS where the assist torque from the motor is reduced when the steering angle is greater than a certain value, like 300 degrees.</a:t>
            </a:r>
            <a:endParaRPr sz="1700"/>
          </a:p>
          <a:p>
            <a:pPr indent="-336550" lvl="0" marL="457200" rtl="0" algn="l">
              <a:spcBef>
                <a:spcPts val="0"/>
              </a:spcBef>
              <a:spcAft>
                <a:spcPts val="0"/>
              </a:spcAft>
              <a:buSzPts val="1700"/>
              <a:buChar char="●"/>
            </a:pPr>
            <a:r>
              <a:rPr lang="en-GB" sz="1700"/>
              <a:t>So for the same input of 6 N-m, the torque output would be 42 N-m, rather than 48 N-m (for example). This is done to give the driver a feel so that he/she knows that the vehicle has turned considerably</a:t>
            </a:r>
            <a:endParaRPr sz="1700"/>
          </a:p>
          <a:p>
            <a:pPr indent="-336550" lvl="0" marL="457200" rtl="0" algn="l">
              <a:spcBef>
                <a:spcPts val="0"/>
              </a:spcBef>
              <a:spcAft>
                <a:spcPts val="0"/>
              </a:spcAft>
              <a:buSzPts val="1700"/>
              <a:buChar char="●"/>
            </a:pPr>
            <a:r>
              <a:rPr lang="en-GB" sz="1700"/>
              <a:t>Absence of this mechanism might result in the rollover of the vehicle.</a:t>
            </a:r>
            <a:endParaRPr sz="1700"/>
          </a:p>
          <a:p>
            <a:pPr indent="0" lvl="0" marL="0" rtl="0" algn="l">
              <a:spcBef>
                <a:spcPts val="1200"/>
              </a:spcBef>
              <a:spcAft>
                <a:spcPts val="0"/>
              </a:spcAft>
              <a:buNone/>
            </a:pPr>
            <a:r>
              <a:t/>
            </a:r>
            <a:endParaRPr b="1" sz="1900">
              <a:solidFill>
                <a:srgbClr val="000000"/>
              </a:solidFill>
            </a:endParaRPr>
          </a:p>
          <a:p>
            <a:pPr indent="0" lvl="0" marL="0" rtl="0" algn="l">
              <a:spcBef>
                <a:spcPts val="1200"/>
              </a:spcBef>
              <a:spcAft>
                <a:spcPts val="0"/>
              </a:spcAft>
              <a:buNone/>
            </a:pPr>
            <a:r>
              <a:t/>
            </a:r>
            <a:endParaRPr b="1" sz="1900">
              <a:solidFill>
                <a:srgbClr val="000000"/>
              </a:solidFill>
            </a:endParaRPr>
          </a:p>
          <a:p>
            <a:pPr indent="0" lvl="0" marL="0" rtl="0" algn="l">
              <a:spcBef>
                <a:spcPts val="1200"/>
              </a:spcBef>
              <a:spcAft>
                <a:spcPts val="0"/>
              </a:spcAft>
              <a:buNone/>
            </a:pPr>
            <a:r>
              <a:t/>
            </a:r>
            <a:endParaRPr b="1" sz="1900">
              <a:solidFill>
                <a:srgbClr val="000000"/>
              </a:solidFill>
            </a:endParaRPr>
          </a:p>
          <a:p>
            <a:pPr indent="0" lvl="0" marL="0" rtl="0" algn="l">
              <a:spcBef>
                <a:spcPts val="1200"/>
              </a:spcBef>
              <a:spcAft>
                <a:spcPts val="0"/>
              </a:spcAft>
              <a:buNone/>
            </a:pPr>
            <a:r>
              <a:t/>
            </a:r>
            <a:endParaRPr b="1" sz="1900">
              <a:solidFill>
                <a:srgbClr val="000000"/>
              </a:solidFill>
            </a:endParaRPr>
          </a:p>
          <a:p>
            <a:pPr indent="0" lvl="0" marL="0" rtl="0" algn="l">
              <a:spcBef>
                <a:spcPts val="1200"/>
              </a:spcBef>
              <a:spcAft>
                <a:spcPts val="0"/>
              </a:spcAft>
              <a:buNone/>
            </a:pPr>
            <a:r>
              <a:t/>
            </a:r>
            <a:endParaRPr b="1" sz="1900">
              <a:solidFill>
                <a:srgbClr val="000000"/>
              </a:solidFill>
            </a:endParaRPr>
          </a:p>
          <a:p>
            <a:pPr indent="0" lvl="0" marL="0" rtl="0" algn="l">
              <a:spcBef>
                <a:spcPts val="1200"/>
              </a:spcBef>
              <a:spcAft>
                <a:spcPts val="0"/>
              </a:spcAft>
              <a:buNone/>
            </a:pPr>
            <a:r>
              <a:t/>
            </a:r>
            <a:endParaRPr b="1" sz="1900">
              <a:solidFill>
                <a:srgbClr val="000000"/>
              </a:solidFill>
            </a:endParaRPr>
          </a:p>
          <a:p>
            <a:pPr indent="0" lvl="0" marL="0" rtl="0" algn="l">
              <a:spcBef>
                <a:spcPts val="1200"/>
              </a:spcBef>
              <a:spcAft>
                <a:spcPts val="0"/>
              </a:spcAft>
              <a:buNone/>
            </a:pPr>
            <a:r>
              <a:t/>
            </a:r>
            <a:endParaRPr b="1" sz="1900">
              <a:solidFill>
                <a:srgbClr val="000000"/>
              </a:solidFill>
            </a:endParaRPr>
          </a:p>
          <a:p>
            <a:pPr indent="0" lvl="0" marL="0" rtl="0" algn="l">
              <a:spcBef>
                <a:spcPts val="1200"/>
              </a:spcBef>
              <a:spcAft>
                <a:spcPts val="0"/>
              </a:spcAft>
              <a:buNone/>
            </a:pPr>
            <a:r>
              <a:t/>
            </a:r>
            <a:endParaRPr b="1" sz="1900">
              <a:solidFill>
                <a:srgbClr val="000000"/>
              </a:solidFill>
            </a:endParaRPr>
          </a:p>
          <a:p>
            <a:pPr indent="0" lvl="0" marL="0" rtl="0" algn="l">
              <a:spcBef>
                <a:spcPts val="1200"/>
              </a:spcBef>
              <a:spcAft>
                <a:spcPts val="0"/>
              </a:spcAft>
              <a:buNone/>
            </a:pPr>
            <a:r>
              <a:t/>
            </a:r>
            <a:endParaRPr b="1" sz="1900"/>
          </a:p>
          <a:p>
            <a:pPr indent="0" lvl="0" marL="0" rtl="0" algn="l">
              <a:spcBef>
                <a:spcPts val="1200"/>
              </a:spcBef>
              <a:spcAft>
                <a:spcPts val="1200"/>
              </a:spcAft>
              <a:buNone/>
            </a:pPr>
            <a:r>
              <a:t/>
            </a:r>
            <a:endParaRPr b="1" sz="1900"/>
          </a:p>
        </p:txBody>
      </p:sp>
      <p:pic>
        <p:nvPicPr>
          <p:cNvPr id="424" name="Google Shape;424;p41"/>
          <p:cNvPicPr preferRelativeResize="0"/>
          <p:nvPr/>
        </p:nvPicPr>
        <p:blipFill>
          <a:blip r:embed="rId3">
            <a:alphaModFix/>
          </a:blip>
          <a:stretch>
            <a:fillRect/>
          </a:stretch>
        </p:blipFill>
        <p:spPr>
          <a:xfrm>
            <a:off x="2800650" y="1253525"/>
            <a:ext cx="3498899" cy="1807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2"/>
          <p:cNvSpPr txBox="1"/>
          <p:nvPr>
            <p:ph type="title"/>
          </p:nvPr>
        </p:nvSpPr>
        <p:spPr>
          <a:xfrm>
            <a:off x="1255175" y="508000"/>
            <a:ext cx="7964700" cy="89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Study 6 - </a:t>
            </a:r>
            <a:r>
              <a:rPr lang="en-GB"/>
              <a:t>Rotational</a:t>
            </a:r>
            <a:r>
              <a:rPr lang="en-GB"/>
              <a:t> Durability Test</a:t>
            </a:r>
            <a:endParaRPr/>
          </a:p>
        </p:txBody>
      </p:sp>
      <p:sp>
        <p:nvSpPr>
          <p:cNvPr id="430" name="Google Shape;430;p42"/>
          <p:cNvSpPr txBox="1"/>
          <p:nvPr>
            <p:ph idx="2" type="body"/>
          </p:nvPr>
        </p:nvSpPr>
        <p:spPr>
          <a:xfrm flipH="1">
            <a:off x="183600" y="1273325"/>
            <a:ext cx="8960400" cy="32475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t/>
            </a:r>
            <a:endParaRPr b="1" sz="1800"/>
          </a:p>
          <a:p>
            <a:pPr indent="0" lvl="0" marL="0" rtl="0" algn="l">
              <a:spcBef>
                <a:spcPts val="1200"/>
              </a:spcBef>
              <a:spcAft>
                <a:spcPts val="0"/>
              </a:spcAft>
              <a:buNone/>
            </a:pPr>
            <a:r>
              <a:rPr lang="en-GB" sz="7600">
                <a:solidFill>
                  <a:srgbClr val="000000"/>
                </a:solidFill>
              </a:rPr>
              <a:t>Objective</a:t>
            </a:r>
            <a:r>
              <a:rPr lang="en-GB" sz="7600">
                <a:solidFill>
                  <a:srgbClr val="000000"/>
                </a:solidFill>
              </a:rPr>
              <a:t>:</a:t>
            </a:r>
            <a:endParaRPr sz="6800">
              <a:solidFill>
                <a:srgbClr val="000000"/>
              </a:solidFill>
            </a:endParaRPr>
          </a:p>
          <a:p>
            <a:pPr indent="-336550" lvl="0" marL="457200" rtl="0" algn="l">
              <a:spcBef>
                <a:spcPts val="1200"/>
              </a:spcBef>
              <a:spcAft>
                <a:spcPts val="0"/>
              </a:spcAft>
              <a:buClr>
                <a:srgbClr val="000000"/>
              </a:buClr>
              <a:buSzPct val="100000"/>
              <a:buChar char="●"/>
            </a:pPr>
            <a:r>
              <a:rPr lang="en-GB" sz="6800">
                <a:solidFill>
                  <a:srgbClr val="000000"/>
                </a:solidFill>
              </a:rPr>
              <a:t>To test if the yokes can withstand load given (Torque) involving a Powder Breaker.</a:t>
            </a:r>
            <a:endParaRPr sz="6800">
              <a:solidFill>
                <a:srgbClr val="000000"/>
              </a:solidFill>
            </a:endParaRPr>
          </a:p>
          <a:p>
            <a:pPr indent="0" lvl="0" marL="0" rtl="0" algn="l">
              <a:spcBef>
                <a:spcPts val="1200"/>
              </a:spcBef>
              <a:spcAft>
                <a:spcPts val="0"/>
              </a:spcAft>
              <a:buNone/>
            </a:pPr>
            <a:r>
              <a:rPr lang="en-GB" sz="7600">
                <a:solidFill>
                  <a:srgbClr val="000000"/>
                </a:solidFill>
              </a:rPr>
              <a:t>Observation:</a:t>
            </a:r>
            <a:endParaRPr sz="7600">
              <a:solidFill>
                <a:srgbClr val="000000"/>
              </a:solidFill>
            </a:endParaRPr>
          </a:p>
          <a:p>
            <a:pPr indent="-336550" lvl="0" marL="457200" rtl="0" algn="l">
              <a:spcBef>
                <a:spcPts val="1200"/>
              </a:spcBef>
              <a:spcAft>
                <a:spcPts val="0"/>
              </a:spcAft>
              <a:buClr>
                <a:srgbClr val="000000"/>
              </a:buClr>
              <a:buSzPct val="100000"/>
              <a:buChar char="●"/>
            </a:pPr>
            <a:r>
              <a:rPr lang="en-GB" sz="6800">
                <a:solidFill>
                  <a:srgbClr val="000000"/>
                </a:solidFill>
              </a:rPr>
              <a:t>The yoke is subjected to conditions like spraying with muddy water to check if water enters and also goes thro 1 lakh - 2 lakh cycles of torque application.</a:t>
            </a:r>
            <a:endParaRPr sz="6800">
              <a:solidFill>
                <a:srgbClr val="000000"/>
              </a:solidFill>
            </a:endParaRPr>
          </a:p>
          <a:p>
            <a:pPr indent="-336550" lvl="0" marL="457200" rtl="0" algn="l">
              <a:spcBef>
                <a:spcPts val="0"/>
              </a:spcBef>
              <a:spcAft>
                <a:spcPts val="0"/>
              </a:spcAft>
              <a:buClr>
                <a:srgbClr val="000000"/>
              </a:buClr>
              <a:buSzPct val="100000"/>
              <a:buChar char="●"/>
            </a:pPr>
            <a:r>
              <a:rPr lang="en-GB" sz="6800">
                <a:solidFill>
                  <a:srgbClr val="000000"/>
                </a:solidFill>
              </a:rPr>
              <a:t>If water droplets are found in the yoke after the test, water has entered in and that part would be considered as a failed part.</a:t>
            </a:r>
            <a:endParaRPr sz="68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3"/>
          <p:cNvSpPr txBox="1"/>
          <p:nvPr>
            <p:ph type="title"/>
          </p:nvPr>
        </p:nvSpPr>
        <p:spPr>
          <a:xfrm>
            <a:off x="1255175" y="508000"/>
            <a:ext cx="7964700" cy="89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Study 7 - UJ Articulation Torque Test</a:t>
            </a:r>
            <a:endParaRPr/>
          </a:p>
        </p:txBody>
      </p:sp>
      <p:sp>
        <p:nvSpPr>
          <p:cNvPr id="436" name="Google Shape;436;p43"/>
          <p:cNvSpPr txBox="1"/>
          <p:nvPr>
            <p:ph idx="2" type="body"/>
          </p:nvPr>
        </p:nvSpPr>
        <p:spPr>
          <a:xfrm flipH="1">
            <a:off x="183600" y="1273325"/>
            <a:ext cx="8960400" cy="38703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lang="en-GB" sz="7600">
                <a:solidFill>
                  <a:srgbClr val="000000"/>
                </a:solidFill>
              </a:rPr>
              <a:t>Objective</a:t>
            </a:r>
            <a:r>
              <a:rPr lang="en-GB" sz="7600">
                <a:solidFill>
                  <a:srgbClr val="000000"/>
                </a:solidFill>
              </a:rPr>
              <a:t>:</a:t>
            </a:r>
            <a:endParaRPr sz="6800">
              <a:solidFill>
                <a:srgbClr val="000000"/>
              </a:solidFill>
            </a:endParaRPr>
          </a:p>
          <a:p>
            <a:pPr indent="-336550" lvl="0" marL="457200" rtl="0" algn="l">
              <a:spcBef>
                <a:spcPts val="1200"/>
              </a:spcBef>
              <a:spcAft>
                <a:spcPts val="0"/>
              </a:spcAft>
              <a:buClr>
                <a:srgbClr val="000000"/>
              </a:buClr>
              <a:buSzPct val="100000"/>
              <a:buChar char="●"/>
            </a:pPr>
            <a:r>
              <a:rPr lang="en-GB" sz="6800">
                <a:solidFill>
                  <a:srgbClr val="000000"/>
                </a:solidFill>
              </a:rPr>
              <a:t>To check abnormalities like noise when torque is given to a Universal Joint attached to the I-shaft.</a:t>
            </a:r>
            <a:endParaRPr sz="6800">
              <a:solidFill>
                <a:srgbClr val="000000"/>
              </a:solidFill>
            </a:endParaRPr>
          </a:p>
          <a:p>
            <a:pPr indent="0" lvl="0" marL="0" rtl="0" algn="l">
              <a:spcBef>
                <a:spcPts val="1200"/>
              </a:spcBef>
              <a:spcAft>
                <a:spcPts val="0"/>
              </a:spcAft>
              <a:buNone/>
            </a:pPr>
            <a:r>
              <a:rPr lang="en-GB" sz="7600">
                <a:solidFill>
                  <a:srgbClr val="000000"/>
                </a:solidFill>
              </a:rPr>
              <a:t>Method: </a:t>
            </a:r>
            <a:endParaRPr sz="7600">
              <a:solidFill>
                <a:srgbClr val="000000"/>
              </a:solidFill>
            </a:endParaRPr>
          </a:p>
          <a:p>
            <a:pPr indent="0" lvl="0" marL="0" rtl="0" algn="l">
              <a:spcBef>
                <a:spcPts val="1200"/>
              </a:spcBef>
              <a:spcAft>
                <a:spcPts val="0"/>
              </a:spcAft>
              <a:buNone/>
            </a:pPr>
            <a:r>
              <a:rPr lang="en-GB" sz="6800">
                <a:solidFill>
                  <a:srgbClr val="000000"/>
                </a:solidFill>
              </a:rPr>
              <a:t>Torque is given to the I-shaft, thereby rotating the weld yoke. Here the clamp yoke is fixed.</a:t>
            </a:r>
            <a:endParaRPr sz="6800">
              <a:solidFill>
                <a:srgbClr val="000000"/>
              </a:solidFill>
            </a:endParaRPr>
          </a:p>
          <a:p>
            <a:pPr indent="0" lvl="0" marL="0" rtl="0" algn="l">
              <a:spcBef>
                <a:spcPts val="1200"/>
              </a:spcBef>
              <a:spcAft>
                <a:spcPts val="0"/>
              </a:spcAft>
              <a:buNone/>
            </a:pPr>
            <a:r>
              <a:rPr lang="en-GB" sz="7600">
                <a:solidFill>
                  <a:srgbClr val="000000"/>
                </a:solidFill>
              </a:rPr>
              <a:t>Observation:</a:t>
            </a:r>
            <a:endParaRPr sz="7600">
              <a:solidFill>
                <a:srgbClr val="000000"/>
              </a:solidFill>
            </a:endParaRPr>
          </a:p>
          <a:p>
            <a:pPr indent="-336550" lvl="0" marL="457200" rtl="0" algn="l">
              <a:spcBef>
                <a:spcPts val="1200"/>
              </a:spcBef>
              <a:spcAft>
                <a:spcPts val="0"/>
              </a:spcAft>
              <a:buClr>
                <a:srgbClr val="000000"/>
              </a:buClr>
              <a:buSzPct val="100000"/>
              <a:buChar char="●"/>
            </a:pPr>
            <a:r>
              <a:rPr lang="en-GB" sz="6800">
                <a:solidFill>
                  <a:srgbClr val="000000"/>
                </a:solidFill>
              </a:rPr>
              <a:t>Learnt the terms spider, NRB(Needle Roller Bearing) and its use.</a:t>
            </a:r>
            <a:endParaRPr sz="6800">
              <a:solidFill>
                <a:srgbClr val="000000"/>
              </a:solidFill>
            </a:endParaRPr>
          </a:p>
          <a:p>
            <a:pPr indent="-336550" lvl="0" marL="457200" rtl="0" algn="l">
              <a:spcBef>
                <a:spcPts val="0"/>
              </a:spcBef>
              <a:spcAft>
                <a:spcPts val="0"/>
              </a:spcAft>
              <a:buClr>
                <a:srgbClr val="000000"/>
              </a:buClr>
              <a:buSzPct val="100000"/>
              <a:buChar char="●"/>
            </a:pPr>
            <a:r>
              <a:rPr lang="en-GB" sz="6800">
                <a:solidFill>
                  <a:srgbClr val="000000"/>
                </a:solidFill>
              </a:rPr>
              <a:t>Abnormalities may occur in the yoke if the NRB isn’t pressed with a proper load during assembly.</a:t>
            </a:r>
            <a:endParaRPr sz="6800">
              <a:solidFill>
                <a:srgbClr val="000000"/>
              </a:solidFill>
            </a:endParaRPr>
          </a:p>
          <a:p>
            <a:pPr indent="-336550" lvl="0" marL="457200" rtl="0" algn="l">
              <a:spcBef>
                <a:spcPts val="0"/>
              </a:spcBef>
              <a:spcAft>
                <a:spcPts val="0"/>
              </a:spcAft>
              <a:buClr>
                <a:srgbClr val="000000"/>
              </a:buClr>
              <a:buSzPct val="100000"/>
              <a:buChar char="●"/>
            </a:pPr>
            <a:r>
              <a:rPr lang="en-GB" sz="6800">
                <a:solidFill>
                  <a:srgbClr val="000000"/>
                </a:solidFill>
              </a:rPr>
              <a:t>A torque of 55 N-m was given to through a torque wrench, the angle through which the lower column rotated was given as 25 degrees. </a:t>
            </a:r>
            <a:endParaRPr sz="68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6"/>
          <p:cNvSpPr txBox="1"/>
          <p:nvPr>
            <p:ph type="title"/>
          </p:nvPr>
        </p:nvSpPr>
        <p:spPr>
          <a:xfrm>
            <a:off x="1275900" y="235500"/>
            <a:ext cx="78681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Study 1  - Electric Power Steering (Ongoing)</a:t>
            </a:r>
            <a:endParaRPr/>
          </a:p>
        </p:txBody>
      </p:sp>
      <p:sp>
        <p:nvSpPr>
          <p:cNvPr id="331" name="Google Shape;331;p26"/>
          <p:cNvSpPr txBox="1"/>
          <p:nvPr>
            <p:ph idx="2" type="body"/>
          </p:nvPr>
        </p:nvSpPr>
        <p:spPr>
          <a:xfrm flipH="1">
            <a:off x="183600" y="1304075"/>
            <a:ext cx="8776800" cy="3935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GB" sz="2035">
                <a:solidFill>
                  <a:srgbClr val="000000"/>
                </a:solidFill>
              </a:rPr>
              <a:t>Objective of the Study:</a:t>
            </a:r>
            <a:endParaRPr sz="1935">
              <a:solidFill>
                <a:srgbClr val="000000"/>
              </a:solidFill>
            </a:endParaRPr>
          </a:p>
          <a:p>
            <a:pPr indent="-336550" lvl="0" marL="457200" rtl="0" algn="l">
              <a:spcBef>
                <a:spcPts val="1200"/>
              </a:spcBef>
              <a:spcAft>
                <a:spcPts val="0"/>
              </a:spcAft>
              <a:buClr>
                <a:srgbClr val="000000"/>
              </a:buClr>
              <a:buSzPts val="1700"/>
              <a:buChar char="●"/>
            </a:pPr>
            <a:r>
              <a:rPr lang="en-GB" sz="1700">
                <a:solidFill>
                  <a:srgbClr val="000000"/>
                </a:solidFill>
              </a:rPr>
              <a:t>To understand the construction, working principles, key components, and torque transmission path of the Electric Power Steering (EPS) system.</a:t>
            </a:r>
            <a:endParaRPr sz="1700">
              <a:solidFill>
                <a:srgbClr val="000000"/>
              </a:solidFill>
            </a:endParaRPr>
          </a:p>
          <a:p>
            <a:pPr indent="0" lvl="0" marL="0" rtl="0" algn="l">
              <a:spcBef>
                <a:spcPts val="1200"/>
              </a:spcBef>
              <a:spcAft>
                <a:spcPts val="0"/>
              </a:spcAft>
              <a:buNone/>
            </a:pPr>
            <a:r>
              <a:rPr lang="en-GB" sz="2000">
                <a:solidFill>
                  <a:srgbClr val="000000"/>
                </a:solidFill>
              </a:rPr>
              <a:t>Introduction to EPS:</a:t>
            </a:r>
            <a:endParaRPr sz="2000">
              <a:solidFill>
                <a:srgbClr val="000000"/>
              </a:solidFill>
            </a:endParaRPr>
          </a:p>
          <a:p>
            <a:pPr indent="-336550" lvl="0" marL="457200" rtl="0" algn="l">
              <a:spcBef>
                <a:spcPts val="1200"/>
              </a:spcBef>
              <a:spcAft>
                <a:spcPts val="0"/>
              </a:spcAft>
              <a:buClr>
                <a:srgbClr val="000000"/>
              </a:buClr>
              <a:buSzPts val="1700"/>
              <a:buChar char="●"/>
            </a:pPr>
            <a:r>
              <a:rPr lang="en-GB" sz="1700">
                <a:solidFill>
                  <a:srgbClr val="000000"/>
                </a:solidFill>
              </a:rPr>
              <a:t>Electric Power Steering (EPS) is an advanced steering system that uses an electric motor to assist the driver in steering the vehicle. Unlike hydraulic or manual systems, EPS provides assistance based on electronic control logic and sensor inputs.</a:t>
            </a:r>
            <a:endParaRPr sz="1700">
              <a:solidFill>
                <a:srgbClr val="000000"/>
              </a:solidFill>
            </a:endParaRPr>
          </a:p>
          <a:p>
            <a:pPr indent="-336550" lvl="0" marL="457200" rtl="0" algn="l">
              <a:spcBef>
                <a:spcPts val="0"/>
              </a:spcBef>
              <a:spcAft>
                <a:spcPts val="0"/>
              </a:spcAft>
              <a:buSzPts val="1700"/>
              <a:buChar char="●"/>
            </a:pPr>
            <a:r>
              <a:rPr lang="en-GB" sz="1700">
                <a:solidFill>
                  <a:srgbClr val="000000"/>
                </a:solidFill>
              </a:rPr>
              <a:t>It eliminates the need for power steering fluid and offers better efficiency, lighter packaging, and integration with safety features such as lane-keeping assist and self-parking.</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4"/>
          <p:cNvSpPr txBox="1"/>
          <p:nvPr>
            <p:ph type="title"/>
          </p:nvPr>
        </p:nvSpPr>
        <p:spPr>
          <a:xfrm>
            <a:off x="1255175" y="508000"/>
            <a:ext cx="7964700" cy="895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Study 7 - UJ Articulation Torque Test</a:t>
            </a:r>
            <a:endParaRPr/>
          </a:p>
        </p:txBody>
      </p:sp>
      <p:sp>
        <p:nvSpPr>
          <p:cNvPr id="442" name="Google Shape;442;p44"/>
          <p:cNvSpPr txBox="1"/>
          <p:nvPr>
            <p:ph idx="2" type="body"/>
          </p:nvPr>
        </p:nvSpPr>
        <p:spPr>
          <a:xfrm flipH="1">
            <a:off x="183650" y="1273325"/>
            <a:ext cx="4444500" cy="38703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t/>
            </a:r>
            <a:endParaRPr b="1" sz="1800"/>
          </a:p>
          <a:p>
            <a:pPr indent="-336550" lvl="0" marL="457200" rtl="0" algn="l">
              <a:spcBef>
                <a:spcPts val="1200"/>
              </a:spcBef>
              <a:spcAft>
                <a:spcPts val="0"/>
              </a:spcAft>
              <a:buClr>
                <a:srgbClr val="000000"/>
              </a:buClr>
              <a:buSzPct val="100000"/>
              <a:buChar char="●"/>
            </a:pPr>
            <a:r>
              <a:rPr lang="en-GB" sz="6800">
                <a:solidFill>
                  <a:srgbClr val="000000"/>
                </a:solidFill>
              </a:rPr>
              <a:t>The parameters like range of torque fluctuation and average </a:t>
            </a:r>
            <a:r>
              <a:rPr lang="en-GB" sz="6800">
                <a:solidFill>
                  <a:srgbClr val="000000"/>
                </a:solidFill>
              </a:rPr>
              <a:t>torque(0.203 N-m)</a:t>
            </a:r>
            <a:r>
              <a:rPr lang="en-GB" sz="6800">
                <a:solidFill>
                  <a:srgbClr val="000000"/>
                </a:solidFill>
              </a:rPr>
              <a:t> were recorded. </a:t>
            </a:r>
            <a:endParaRPr sz="6800">
              <a:solidFill>
                <a:srgbClr val="000000"/>
              </a:solidFill>
            </a:endParaRPr>
          </a:p>
          <a:p>
            <a:pPr indent="0" lvl="0" marL="457200" rtl="0" algn="l">
              <a:spcBef>
                <a:spcPts val="1200"/>
              </a:spcBef>
              <a:spcAft>
                <a:spcPts val="0"/>
              </a:spcAft>
              <a:buNone/>
            </a:pPr>
            <a:r>
              <a:t/>
            </a:r>
            <a:endParaRPr sz="6800">
              <a:solidFill>
                <a:srgbClr val="000000"/>
              </a:solidFill>
            </a:endParaRPr>
          </a:p>
          <a:p>
            <a:pPr indent="-336550" lvl="0" marL="457200" rtl="0" algn="l">
              <a:spcBef>
                <a:spcPts val="1200"/>
              </a:spcBef>
              <a:spcAft>
                <a:spcPts val="0"/>
              </a:spcAft>
              <a:buClr>
                <a:srgbClr val="000000"/>
              </a:buClr>
              <a:buSzPct val="100000"/>
              <a:buChar char="●"/>
            </a:pPr>
            <a:r>
              <a:rPr lang="en-GB" sz="6800">
                <a:solidFill>
                  <a:srgbClr val="000000"/>
                </a:solidFill>
              </a:rPr>
              <a:t>The curve doesn’t have sudden spikes(shown below). Thereby, we can </a:t>
            </a:r>
            <a:r>
              <a:rPr lang="en-GB" sz="6800">
                <a:solidFill>
                  <a:srgbClr val="000000"/>
                </a:solidFill>
              </a:rPr>
              <a:t>conclude</a:t>
            </a:r>
            <a:r>
              <a:rPr lang="en-GB" sz="6800">
                <a:solidFill>
                  <a:srgbClr val="000000"/>
                </a:solidFill>
              </a:rPr>
              <a:t> that no noise was detected.</a:t>
            </a:r>
            <a:endParaRPr sz="6800">
              <a:solidFill>
                <a:srgbClr val="000000"/>
              </a:solidFill>
            </a:endParaRPr>
          </a:p>
          <a:p>
            <a:pPr indent="0" lvl="0" marL="0" rtl="0" algn="l">
              <a:spcBef>
                <a:spcPts val="1200"/>
              </a:spcBef>
              <a:spcAft>
                <a:spcPts val="0"/>
              </a:spcAft>
              <a:buNone/>
            </a:pPr>
            <a:r>
              <a:t/>
            </a:r>
            <a:endParaRPr sz="6800">
              <a:solidFill>
                <a:srgbClr val="000000"/>
              </a:solidFill>
            </a:endParaRPr>
          </a:p>
          <a:p>
            <a:pPr indent="0" lvl="0" marL="0" rtl="0" algn="l">
              <a:spcBef>
                <a:spcPts val="1200"/>
              </a:spcBef>
              <a:spcAft>
                <a:spcPts val="0"/>
              </a:spcAft>
              <a:buNone/>
            </a:pPr>
            <a:r>
              <a:t/>
            </a:r>
            <a:endParaRPr sz="6800">
              <a:solidFill>
                <a:srgbClr val="000000"/>
              </a:solidFill>
            </a:endParaRPr>
          </a:p>
          <a:p>
            <a:pPr indent="0" lvl="0" marL="0" rtl="0" algn="l">
              <a:spcBef>
                <a:spcPts val="1200"/>
              </a:spcBef>
              <a:spcAft>
                <a:spcPts val="0"/>
              </a:spcAft>
              <a:buNone/>
            </a:pPr>
            <a:r>
              <a:t/>
            </a:r>
            <a:endParaRPr sz="6800">
              <a:solidFill>
                <a:srgbClr val="000000"/>
              </a:solidFill>
            </a:endParaRPr>
          </a:p>
          <a:p>
            <a:pPr indent="0" lvl="0" marL="0" rtl="0" algn="l">
              <a:spcBef>
                <a:spcPts val="1200"/>
              </a:spcBef>
              <a:spcAft>
                <a:spcPts val="0"/>
              </a:spcAft>
              <a:buNone/>
            </a:pPr>
            <a:r>
              <a:t/>
            </a:r>
            <a:endParaRPr sz="68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600"/>
          </a:p>
        </p:txBody>
      </p:sp>
      <p:pic>
        <p:nvPicPr>
          <p:cNvPr id="443" name="Google Shape;443;p44"/>
          <p:cNvPicPr preferRelativeResize="0"/>
          <p:nvPr/>
        </p:nvPicPr>
        <p:blipFill>
          <a:blip r:embed="rId3">
            <a:alphaModFix/>
          </a:blip>
          <a:stretch>
            <a:fillRect/>
          </a:stretch>
        </p:blipFill>
        <p:spPr>
          <a:xfrm>
            <a:off x="4628151" y="1443305"/>
            <a:ext cx="4515850" cy="320697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5"/>
          <p:cNvSpPr txBox="1"/>
          <p:nvPr>
            <p:ph type="title"/>
          </p:nvPr>
        </p:nvSpPr>
        <p:spPr>
          <a:xfrm>
            <a:off x="2698050" y="1635300"/>
            <a:ext cx="37479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5000"/>
              <a:t>Thank You!</a:t>
            </a:r>
            <a:endParaRPr sz="5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7"/>
          <p:cNvSpPr txBox="1"/>
          <p:nvPr>
            <p:ph type="title"/>
          </p:nvPr>
        </p:nvSpPr>
        <p:spPr>
          <a:xfrm>
            <a:off x="1235100" y="717550"/>
            <a:ext cx="7908900" cy="7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20"/>
              <a:t>Components Identified</a:t>
            </a:r>
            <a:endParaRPr sz="2720"/>
          </a:p>
          <a:p>
            <a:pPr indent="0" lvl="0" marL="0" rtl="0" algn="l">
              <a:spcBef>
                <a:spcPts val="0"/>
              </a:spcBef>
              <a:spcAft>
                <a:spcPts val="0"/>
              </a:spcAft>
              <a:buSzPts val="990"/>
              <a:buNone/>
            </a:pPr>
            <a:r>
              <a:t/>
            </a:r>
            <a:endParaRPr sz="2520"/>
          </a:p>
        </p:txBody>
      </p:sp>
      <p:sp>
        <p:nvSpPr>
          <p:cNvPr id="337" name="Google Shape;337;p27"/>
          <p:cNvSpPr txBox="1"/>
          <p:nvPr>
            <p:ph idx="1" type="body"/>
          </p:nvPr>
        </p:nvSpPr>
        <p:spPr>
          <a:xfrm>
            <a:off x="0" y="1495150"/>
            <a:ext cx="9144000" cy="3592500"/>
          </a:xfrm>
          <a:prstGeom prst="rect">
            <a:avLst/>
          </a:prstGeom>
        </p:spPr>
        <p:txBody>
          <a:bodyPr anchorCtr="0" anchor="t" bIns="91425" lIns="91425" spcFirstLastPara="1" rIns="91425" wrap="square" tIns="91425">
            <a:normAutofit/>
          </a:bodyPr>
          <a:lstStyle/>
          <a:p>
            <a:pPr indent="-336550" lvl="0" marL="914400" rtl="0" algn="l">
              <a:spcBef>
                <a:spcPts val="0"/>
              </a:spcBef>
              <a:spcAft>
                <a:spcPts val="0"/>
              </a:spcAft>
              <a:buClr>
                <a:srgbClr val="000000"/>
              </a:buClr>
              <a:buSzPts val="1700"/>
              <a:buAutoNum type="arabicPeriod"/>
            </a:pPr>
            <a:r>
              <a:rPr lang="en-GB" sz="1700">
                <a:solidFill>
                  <a:srgbClr val="000000"/>
                </a:solidFill>
              </a:rPr>
              <a:t>Steering Wheel</a:t>
            </a:r>
            <a:endParaRPr sz="1700">
              <a:solidFill>
                <a:srgbClr val="000000"/>
              </a:solidFill>
            </a:endParaRPr>
          </a:p>
          <a:p>
            <a:pPr indent="-336550" lvl="0" marL="914400" rtl="0" algn="l">
              <a:spcBef>
                <a:spcPts val="0"/>
              </a:spcBef>
              <a:spcAft>
                <a:spcPts val="0"/>
              </a:spcAft>
              <a:buClr>
                <a:srgbClr val="000000"/>
              </a:buClr>
              <a:buSzPts val="1700"/>
              <a:buAutoNum type="arabicPeriod"/>
            </a:pPr>
            <a:r>
              <a:rPr lang="en-GB" sz="1700">
                <a:solidFill>
                  <a:srgbClr val="000000"/>
                </a:solidFill>
              </a:rPr>
              <a:t>Torque &amp; Angle Sensors</a:t>
            </a:r>
            <a:endParaRPr sz="1700">
              <a:solidFill>
                <a:srgbClr val="000000"/>
              </a:solidFill>
            </a:endParaRPr>
          </a:p>
          <a:p>
            <a:pPr indent="-336550" lvl="0" marL="914400" rtl="0" algn="l">
              <a:spcBef>
                <a:spcPts val="0"/>
              </a:spcBef>
              <a:spcAft>
                <a:spcPts val="0"/>
              </a:spcAft>
              <a:buClr>
                <a:srgbClr val="000000"/>
              </a:buClr>
              <a:buSzPts val="1700"/>
              <a:buAutoNum type="arabicPeriod"/>
            </a:pPr>
            <a:r>
              <a:rPr lang="en-GB" sz="1700">
                <a:solidFill>
                  <a:srgbClr val="000000"/>
                </a:solidFill>
              </a:rPr>
              <a:t>ECU</a:t>
            </a:r>
            <a:endParaRPr sz="1700">
              <a:solidFill>
                <a:srgbClr val="000000"/>
              </a:solidFill>
            </a:endParaRPr>
          </a:p>
          <a:p>
            <a:pPr indent="-336550" lvl="0" marL="914400" rtl="0" algn="l">
              <a:spcBef>
                <a:spcPts val="0"/>
              </a:spcBef>
              <a:spcAft>
                <a:spcPts val="0"/>
              </a:spcAft>
              <a:buClr>
                <a:srgbClr val="000000"/>
              </a:buClr>
              <a:buSzPts val="1700"/>
              <a:buAutoNum type="arabicPeriod"/>
            </a:pPr>
            <a:r>
              <a:rPr lang="en-GB" sz="1700">
                <a:solidFill>
                  <a:srgbClr val="000000"/>
                </a:solidFill>
              </a:rPr>
              <a:t>Electric Motor</a:t>
            </a:r>
            <a:endParaRPr sz="1700">
              <a:solidFill>
                <a:srgbClr val="000000"/>
              </a:solidFill>
            </a:endParaRPr>
          </a:p>
          <a:p>
            <a:pPr indent="-336550" lvl="0" marL="914400" rtl="0" algn="l">
              <a:spcBef>
                <a:spcPts val="0"/>
              </a:spcBef>
              <a:spcAft>
                <a:spcPts val="0"/>
              </a:spcAft>
              <a:buClr>
                <a:srgbClr val="000000"/>
              </a:buClr>
              <a:buSzPts val="1700"/>
              <a:buAutoNum type="arabicPeriod"/>
            </a:pPr>
            <a:r>
              <a:rPr lang="en-GB" sz="1700">
                <a:solidFill>
                  <a:srgbClr val="000000"/>
                </a:solidFill>
              </a:rPr>
              <a:t>Reduction Mechanism(eg. Worm Gear)</a:t>
            </a:r>
            <a:endParaRPr sz="1700">
              <a:solidFill>
                <a:srgbClr val="000000"/>
              </a:solidFill>
            </a:endParaRPr>
          </a:p>
          <a:p>
            <a:pPr indent="-336550" lvl="0" marL="914400" rtl="0" algn="l">
              <a:spcBef>
                <a:spcPts val="0"/>
              </a:spcBef>
              <a:spcAft>
                <a:spcPts val="0"/>
              </a:spcAft>
              <a:buClr>
                <a:srgbClr val="000000"/>
              </a:buClr>
              <a:buSzPts val="1700"/>
              <a:buAutoNum type="arabicPeriod"/>
            </a:pPr>
            <a:r>
              <a:rPr lang="en-GB" sz="1700">
                <a:solidFill>
                  <a:srgbClr val="000000"/>
                </a:solidFill>
              </a:rPr>
              <a:t>Intermediate-Shaft</a:t>
            </a:r>
            <a:endParaRPr sz="1700">
              <a:solidFill>
                <a:srgbClr val="000000"/>
              </a:solidFill>
            </a:endParaRPr>
          </a:p>
          <a:p>
            <a:pPr indent="-336550" lvl="0" marL="914400" rtl="0" algn="l">
              <a:spcBef>
                <a:spcPts val="0"/>
              </a:spcBef>
              <a:spcAft>
                <a:spcPts val="0"/>
              </a:spcAft>
              <a:buClr>
                <a:srgbClr val="000000"/>
              </a:buClr>
              <a:buSzPts val="1700"/>
              <a:buAutoNum type="arabicPeriod"/>
            </a:pPr>
            <a:r>
              <a:rPr lang="en-GB" sz="1700">
                <a:solidFill>
                  <a:srgbClr val="000000"/>
                </a:solidFill>
              </a:rPr>
              <a:t>Column Shaft</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1200"/>
              </a:spcAft>
              <a:buNone/>
            </a:pPr>
            <a:r>
              <a:t/>
            </a:r>
            <a:endParaRPr sz="17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8"/>
          <p:cNvSpPr txBox="1"/>
          <p:nvPr>
            <p:ph type="title"/>
          </p:nvPr>
        </p:nvSpPr>
        <p:spPr>
          <a:xfrm>
            <a:off x="1235225" y="598100"/>
            <a:ext cx="79089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Working Principle</a:t>
            </a:r>
            <a:endParaRPr/>
          </a:p>
        </p:txBody>
      </p:sp>
      <p:sp>
        <p:nvSpPr>
          <p:cNvPr id="343" name="Google Shape;343;p28"/>
          <p:cNvSpPr txBox="1"/>
          <p:nvPr>
            <p:ph idx="1" type="body"/>
          </p:nvPr>
        </p:nvSpPr>
        <p:spPr>
          <a:xfrm>
            <a:off x="0" y="1385175"/>
            <a:ext cx="9144000" cy="3658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GB" sz="1700">
                <a:solidFill>
                  <a:srgbClr val="000000"/>
                </a:solidFill>
              </a:rPr>
              <a:t>When the driver turns the steering wheel, the torque sensor detects the applied input torque. This signal is processed by the ECU, which calculates the required assist based on vehicle speed and steering input. </a:t>
            </a: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The ECU then sends a command to the electric motor to deliver the necessary torque via a reduction gear mechanism, either at the column, pinion, or rack. The assist torque reduces the effort needed by the driver, especially at low speeds. </a:t>
            </a:r>
            <a:endParaRPr sz="1700">
              <a:solidFill>
                <a:srgbClr val="000000"/>
              </a:solidFill>
            </a:endParaRPr>
          </a:p>
          <a:p>
            <a:pPr indent="-336550" lvl="1" marL="914400" rtl="0" algn="l">
              <a:spcBef>
                <a:spcPts val="0"/>
              </a:spcBef>
              <a:spcAft>
                <a:spcPts val="0"/>
              </a:spcAft>
              <a:buClr>
                <a:srgbClr val="000000"/>
              </a:buClr>
              <a:buSzPts val="1700"/>
              <a:buChar char="○"/>
            </a:pPr>
            <a:r>
              <a:rPr b="1" lang="en-GB" sz="1700">
                <a:solidFill>
                  <a:srgbClr val="000000"/>
                </a:solidFill>
              </a:rPr>
              <a:t>Inputs</a:t>
            </a:r>
            <a:r>
              <a:rPr lang="en-GB" sz="1700">
                <a:solidFill>
                  <a:srgbClr val="000000"/>
                </a:solidFill>
              </a:rPr>
              <a:t>: Torque, Vehicle Speed, Steering Angle/State</a:t>
            </a:r>
            <a:endParaRPr sz="1700">
              <a:solidFill>
                <a:srgbClr val="000000"/>
              </a:solidFill>
            </a:endParaRPr>
          </a:p>
          <a:p>
            <a:pPr indent="-336550" lvl="1" marL="914400" rtl="0" algn="l">
              <a:spcBef>
                <a:spcPts val="0"/>
              </a:spcBef>
              <a:spcAft>
                <a:spcPts val="0"/>
              </a:spcAft>
              <a:buClr>
                <a:srgbClr val="000000"/>
              </a:buClr>
              <a:buSzPts val="1700"/>
              <a:buChar char="○"/>
            </a:pPr>
            <a:r>
              <a:rPr b="1" lang="en-GB" sz="1700">
                <a:solidFill>
                  <a:srgbClr val="000000"/>
                </a:solidFill>
              </a:rPr>
              <a:t>Processing</a:t>
            </a:r>
            <a:r>
              <a:rPr lang="en-GB" sz="1700">
                <a:solidFill>
                  <a:srgbClr val="000000"/>
                </a:solidFill>
              </a:rPr>
              <a:t>: Done by the ECU, calculates required assist torque and sends the corresponding current to the electric motor to produce the assist torque.</a:t>
            </a:r>
            <a:endParaRPr sz="1700">
              <a:solidFill>
                <a:srgbClr val="000000"/>
              </a:solidFill>
            </a:endParaRPr>
          </a:p>
          <a:p>
            <a:pPr indent="-336550" lvl="1" marL="914400" rtl="0" algn="l">
              <a:spcBef>
                <a:spcPts val="0"/>
              </a:spcBef>
              <a:spcAft>
                <a:spcPts val="0"/>
              </a:spcAft>
              <a:buClr>
                <a:srgbClr val="000000"/>
              </a:buClr>
              <a:buSzPts val="1700"/>
              <a:buChar char="○"/>
            </a:pPr>
            <a:r>
              <a:rPr b="1" lang="en-GB" sz="1700">
                <a:solidFill>
                  <a:srgbClr val="000000"/>
                </a:solidFill>
              </a:rPr>
              <a:t>Outputs</a:t>
            </a:r>
            <a:r>
              <a:rPr lang="en-GB" sz="1700">
                <a:solidFill>
                  <a:srgbClr val="000000"/>
                </a:solidFill>
              </a:rPr>
              <a:t>: Assist Torque</a:t>
            </a:r>
            <a:endParaRPr sz="1700">
              <a:solidFill>
                <a:srgbClr val="000000"/>
              </a:solidFill>
            </a:endParaRPr>
          </a:p>
          <a:p>
            <a:pPr indent="0" lvl="0" marL="0" rtl="0" algn="l">
              <a:spcBef>
                <a:spcPts val="1200"/>
              </a:spcBef>
              <a:spcAft>
                <a:spcPts val="1200"/>
              </a:spcAft>
              <a:buNone/>
            </a:pPr>
            <a:r>
              <a:t/>
            </a:r>
            <a:endParaRPr sz="17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9"/>
          <p:cNvSpPr txBox="1"/>
          <p:nvPr>
            <p:ph type="title"/>
          </p:nvPr>
        </p:nvSpPr>
        <p:spPr>
          <a:xfrm>
            <a:off x="1376325" y="6849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Learnings (to be contd..)</a:t>
            </a:r>
            <a:endParaRPr/>
          </a:p>
        </p:txBody>
      </p:sp>
      <p:sp>
        <p:nvSpPr>
          <p:cNvPr id="349" name="Google Shape;349;p29"/>
          <p:cNvSpPr txBox="1"/>
          <p:nvPr>
            <p:ph idx="1" type="body"/>
          </p:nvPr>
        </p:nvSpPr>
        <p:spPr>
          <a:xfrm>
            <a:off x="0" y="1385175"/>
            <a:ext cx="9144000" cy="38451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Clr>
                <a:srgbClr val="000000"/>
              </a:buClr>
              <a:buSzPts val="1700"/>
              <a:buChar char="●"/>
            </a:pPr>
            <a:r>
              <a:rPr lang="en-GB" sz="1700">
                <a:solidFill>
                  <a:srgbClr val="000000"/>
                </a:solidFill>
              </a:rPr>
              <a:t>EPS is not just a mechanical system but a mechatronic integration of electronics, sensors, and actuators.</a:t>
            </a:r>
            <a:br>
              <a:rPr lang="en-GB" sz="1700">
                <a:solidFill>
                  <a:srgbClr val="000000"/>
                </a:solidFill>
              </a:rPr>
            </a:b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The tuning of assist levels significantly affects steering feel and safety.</a:t>
            </a:r>
            <a:br>
              <a:rPr lang="en-GB" sz="1700">
                <a:solidFill>
                  <a:srgbClr val="000000"/>
                </a:solidFill>
              </a:rPr>
            </a:b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Understanding EPS requires familiarity with both mechanical layout and control algorithms.</a:t>
            </a:r>
            <a:br>
              <a:rPr lang="en-GB" sz="1700">
                <a:solidFill>
                  <a:srgbClr val="000000"/>
                </a:solidFill>
              </a:rPr>
            </a:b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Packaging constraints in EPS systems are crucial, especially around the column where tilt and telescopic mechanisms coexist with assist components.</a:t>
            </a:r>
            <a:br>
              <a:rPr lang="en-GB" sz="1700">
                <a:solidFill>
                  <a:srgbClr val="000000"/>
                </a:solidFill>
              </a:rPr>
            </a:b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Assist motor torque must be reliably transmitted without affecting driver feedback and safety in crash scenarios.</a:t>
            </a:r>
            <a:endParaRPr sz="17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0"/>
          <p:cNvSpPr txBox="1"/>
          <p:nvPr>
            <p:ph type="title"/>
          </p:nvPr>
        </p:nvSpPr>
        <p:spPr>
          <a:xfrm>
            <a:off x="1354625" y="598100"/>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Next Steps</a:t>
            </a:r>
            <a:endParaRPr/>
          </a:p>
        </p:txBody>
      </p:sp>
      <p:sp>
        <p:nvSpPr>
          <p:cNvPr id="355" name="Google Shape;355;p30"/>
          <p:cNvSpPr txBox="1"/>
          <p:nvPr>
            <p:ph idx="1" type="body"/>
          </p:nvPr>
        </p:nvSpPr>
        <p:spPr>
          <a:xfrm>
            <a:off x="39800" y="1497275"/>
            <a:ext cx="9144000" cy="34812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GB" sz="1700">
                <a:solidFill>
                  <a:srgbClr val="000000"/>
                </a:solidFill>
              </a:rPr>
              <a:t>To study more in detail about the construction of the EPS, its manufacturing and testing processes.</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Char char="●"/>
            </a:pPr>
            <a:r>
              <a:rPr lang="en-GB" sz="1700">
                <a:solidFill>
                  <a:srgbClr val="000000"/>
                </a:solidFill>
              </a:rPr>
              <a:t>Study different EPS variants in detail: column-assist vs pinion-assist vs rack-assist and also </a:t>
            </a:r>
            <a:r>
              <a:rPr lang="en-GB" sz="1700">
                <a:solidFill>
                  <a:srgbClr val="000000"/>
                </a:solidFill>
              </a:rPr>
              <a:t>discuss</a:t>
            </a:r>
            <a:r>
              <a:rPr lang="en-GB" sz="1700">
                <a:solidFill>
                  <a:srgbClr val="000000"/>
                </a:solidFill>
              </a:rPr>
              <a:t> with senior engineers and mentors.</a:t>
            </a:r>
            <a:endParaRPr sz="1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1"/>
          <p:cNvSpPr txBox="1"/>
          <p:nvPr>
            <p:ph type="title"/>
          </p:nvPr>
        </p:nvSpPr>
        <p:spPr>
          <a:xfrm>
            <a:off x="1255175" y="508000"/>
            <a:ext cx="7964700" cy="895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Study 2 - CAE performed for Steering Columns</a:t>
            </a:r>
            <a:endParaRPr/>
          </a:p>
        </p:txBody>
      </p:sp>
      <p:sp>
        <p:nvSpPr>
          <p:cNvPr id="361" name="Google Shape;361;p31"/>
          <p:cNvSpPr txBox="1"/>
          <p:nvPr>
            <p:ph idx="2" type="body"/>
          </p:nvPr>
        </p:nvSpPr>
        <p:spPr>
          <a:xfrm flipH="1">
            <a:off x="183600" y="1124100"/>
            <a:ext cx="8776800" cy="40194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t/>
            </a:r>
            <a:endParaRPr b="1" sz="1800"/>
          </a:p>
          <a:p>
            <a:pPr indent="0" lvl="0" marL="0" rtl="0" algn="l">
              <a:spcBef>
                <a:spcPts val="1200"/>
              </a:spcBef>
              <a:spcAft>
                <a:spcPts val="0"/>
              </a:spcAft>
              <a:buNone/>
            </a:pPr>
            <a:r>
              <a:rPr lang="en-GB" sz="7600">
                <a:solidFill>
                  <a:srgbClr val="000000"/>
                </a:solidFill>
              </a:rPr>
              <a:t>Objective:</a:t>
            </a:r>
            <a:endParaRPr sz="7600">
              <a:solidFill>
                <a:srgbClr val="000000"/>
              </a:solidFill>
            </a:endParaRPr>
          </a:p>
          <a:p>
            <a:pPr indent="-336550" lvl="0" marL="457200" rtl="0" algn="l">
              <a:spcBef>
                <a:spcPts val="1200"/>
              </a:spcBef>
              <a:spcAft>
                <a:spcPts val="0"/>
              </a:spcAft>
              <a:buClr>
                <a:srgbClr val="000000"/>
              </a:buClr>
              <a:buSzPct val="100000"/>
              <a:buChar char="●"/>
            </a:pPr>
            <a:r>
              <a:rPr lang="en-GB" sz="6800">
                <a:solidFill>
                  <a:srgbClr val="000000"/>
                </a:solidFill>
              </a:rPr>
              <a:t>To understand common CAE (Computer-Aided Engineering) observations for steering columns in both manual and EPS variants, focusing on typical failure zones, stress concentration areas, and structural design challenges. </a:t>
            </a:r>
            <a:endParaRPr sz="6800">
              <a:solidFill>
                <a:srgbClr val="000000"/>
              </a:solidFill>
            </a:endParaRPr>
          </a:p>
          <a:p>
            <a:pPr indent="0" lvl="0" marL="0" rtl="0" algn="l">
              <a:spcBef>
                <a:spcPts val="1200"/>
              </a:spcBef>
              <a:spcAft>
                <a:spcPts val="0"/>
              </a:spcAft>
              <a:buNone/>
            </a:pPr>
            <a:r>
              <a:rPr lang="en-GB" sz="7600">
                <a:solidFill>
                  <a:srgbClr val="000000"/>
                </a:solidFill>
              </a:rPr>
              <a:t>Method:</a:t>
            </a:r>
            <a:endParaRPr sz="6800">
              <a:solidFill>
                <a:srgbClr val="000000"/>
              </a:solidFill>
            </a:endParaRPr>
          </a:p>
          <a:p>
            <a:pPr indent="-336550" lvl="0" marL="457200" rtl="0" algn="l">
              <a:spcBef>
                <a:spcPts val="1200"/>
              </a:spcBef>
              <a:spcAft>
                <a:spcPts val="0"/>
              </a:spcAft>
              <a:buClr>
                <a:srgbClr val="000000"/>
              </a:buClr>
              <a:buSzPct val="100000"/>
              <a:buChar char="●"/>
            </a:pPr>
            <a:r>
              <a:rPr lang="en-GB" sz="6800">
                <a:solidFill>
                  <a:srgbClr val="000000"/>
                </a:solidFill>
              </a:rPr>
              <a:t>Majorly 6 types of simulations are performed:</a:t>
            </a:r>
            <a:endParaRPr sz="6800">
              <a:solidFill>
                <a:srgbClr val="000000"/>
              </a:solidFill>
            </a:endParaRPr>
          </a:p>
          <a:p>
            <a:pPr indent="-336550" lvl="0" marL="914400" rtl="0" algn="l">
              <a:spcBef>
                <a:spcPts val="0"/>
              </a:spcBef>
              <a:spcAft>
                <a:spcPts val="0"/>
              </a:spcAft>
              <a:buClr>
                <a:srgbClr val="000000"/>
              </a:buClr>
              <a:buSzPct val="100000"/>
              <a:buAutoNum type="arabicPeriod"/>
            </a:pPr>
            <a:r>
              <a:rPr lang="en-GB" sz="6800">
                <a:solidFill>
                  <a:srgbClr val="000000"/>
                </a:solidFill>
              </a:rPr>
              <a:t>Static Structural</a:t>
            </a:r>
            <a:endParaRPr sz="6800">
              <a:solidFill>
                <a:srgbClr val="000000"/>
              </a:solidFill>
            </a:endParaRPr>
          </a:p>
          <a:p>
            <a:pPr indent="-336550" lvl="0" marL="914400" rtl="0" algn="l">
              <a:spcBef>
                <a:spcPts val="0"/>
              </a:spcBef>
              <a:spcAft>
                <a:spcPts val="0"/>
              </a:spcAft>
              <a:buClr>
                <a:srgbClr val="000000"/>
              </a:buClr>
              <a:buSzPct val="100000"/>
              <a:buAutoNum type="arabicPeriod"/>
            </a:pPr>
            <a:r>
              <a:rPr lang="en-GB" sz="6800">
                <a:solidFill>
                  <a:srgbClr val="000000"/>
                </a:solidFill>
              </a:rPr>
              <a:t>Crash &amp; Collapse </a:t>
            </a:r>
            <a:endParaRPr sz="6800">
              <a:solidFill>
                <a:srgbClr val="000000"/>
              </a:solidFill>
            </a:endParaRPr>
          </a:p>
          <a:p>
            <a:pPr indent="-336550" lvl="0" marL="914400" rtl="0" algn="l">
              <a:spcBef>
                <a:spcPts val="0"/>
              </a:spcBef>
              <a:spcAft>
                <a:spcPts val="0"/>
              </a:spcAft>
              <a:buClr>
                <a:srgbClr val="000000"/>
              </a:buClr>
              <a:buSzPct val="100000"/>
              <a:buAutoNum type="arabicPeriod"/>
            </a:pPr>
            <a:r>
              <a:rPr lang="en-GB" sz="6800">
                <a:solidFill>
                  <a:srgbClr val="000000"/>
                </a:solidFill>
              </a:rPr>
              <a:t>Kinematic/ Motion Simulation</a:t>
            </a:r>
            <a:endParaRPr sz="6800">
              <a:solidFill>
                <a:srgbClr val="000000"/>
              </a:solidFill>
            </a:endParaRPr>
          </a:p>
          <a:p>
            <a:pPr indent="-336550" lvl="0" marL="914400" rtl="0" algn="l">
              <a:spcBef>
                <a:spcPts val="0"/>
              </a:spcBef>
              <a:spcAft>
                <a:spcPts val="0"/>
              </a:spcAft>
              <a:buClr>
                <a:srgbClr val="000000"/>
              </a:buClr>
              <a:buSzPct val="100000"/>
              <a:buAutoNum type="arabicPeriod"/>
            </a:pPr>
            <a:r>
              <a:rPr lang="en-GB" sz="6800">
                <a:solidFill>
                  <a:srgbClr val="000000"/>
                </a:solidFill>
              </a:rPr>
              <a:t>Fatigue &amp; Durability</a:t>
            </a:r>
            <a:endParaRPr sz="6800">
              <a:solidFill>
                <a:srgbClr val="000000"/>
              </a:solidFill>
            </a:endParaRPr>
          </a:p>
          <a:p>
            <a:pPr indent="-336550" lvl="0" marL="914400" rtl="0" algn="l">
              <a:spcBef>
                <a:spcPts val="0"/>
              </a:spcBef>
              <a:spcAft>
                <a:spcPts val="0"/>
              </a:spcAft>
              <a:buClr>
                <a:srgbClr val="000000"/>
              </a:buClr>
              <a:buSzPct val="100000"/>
              <a:buAutoNum type="arabicPeriod"/>
            </a:pPr>
            <a:r>
              <a:rPr lang="en-GB" sz="6800">
                <a:solidFill>
                  <a:srgbClr val="000000"/>
                </a:solidFill>
              </a:rPr>
              <a:t>Torsional Stiffness, Backlash</a:t>
            </a:r>
            <a:endParaRPr sz="6800">
              <a:solidFill>
                <a:srgbClr val="000000"/>
              </a:solidFill>
            </a:endParaRPr>
          </a:p>
          <a:p>
            <a:pPr indent="-336550" lvl="0" marL="914400" rtl="0" algn="l">
              <a:spcBef>
                <a:spcPts val="0"/>
              </a:spcBef>
              <a:spcAft>
                <a:spcPts val="0"/>
              </a:spcAft>
              <a:buClr>
                <a:srgbClr val="000000"/>
              </a:buClr>
              <a:buSzPct val="100000"/>
              <a:buAutoNum type="arabicPeriod"/>
            </a:pPr>
            <a:r>
              <a:rPr lang="en-GB" sz="6800">
                <a:solidFill>
                  <a:srgbClr val="000000"/>
                </a:solidFill>
              </a:rPr>
              <a:t>NVH </a:t>
            </a:r>
            <a:endParaRPr sz="6800">
              <a:solidFill>
                <a:srgbClr val="000000"/>
              </a:solidFill>
            </a:endParaRPr>
          </a:p>
          <a:p>
            <a:pPr indent="0" lvl="0" marL="0" rtl="0" algn="l">
              <a:spcBef>
                <a:spcPts val="1200"/>
              </a:spcBef>
              <a:spcAft>
                <a:spcPts val="0"/>
              </a:spcAft>
              <a:buNone/>
            </a:pPr>
            <a:r>
              <a:t/>
            </a:r>
            <a:endParaRPr sz="6800">
              <a:solidFill>
                <a:srgbClr val="000000"/>
              </a:solidFill>
            </a:endParaRPr>
          </a:p>
          <a:p>
            <a:pPr indent="0" lvl="0" marL="0" rtl="0" algn="l">
              <a:spcBef>
                <a:spcPts val="1200"/>
              </a:spcBef>
              <a:spcAft>
                <a:spcPts val="0"/>
              </a:spcAft>
              <a:buNone/>
            </a:pPr>
            <a:r>
              <a:t/>
            </a:r>
            <a:endParaRPr sz="68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2"/>
          <p:cNvSpPr txBox="1"/>
          <p:nvPr>
            <p:ph type="title"/>
          </p:nvPr>
        </p:nvSpPr>
        <p:spPr>
          <a:xfrm>
            <a:off x="1322100" y="663275"/>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Observations &amp; Learnings</a:t>
            </a:r>
            <a:endParaRPr/>
          </a:p>
        </p:txBody>
      </p:sp>
      <p:sp>
        <p:nvSpPr>
          <p:cNvPr id="367" name="Google Shape;367;p32"/>
          <p:cNvSpPr txBox="1"/>
          <p:nvPr>
            <p:ph idx="1" type="body"/>
          </p:nvPr>
        </p:nvSpPr>
        <p:spPr>
          <a:xfrm>
            <a:off x="0" y="1408250"/>
            <a:ext cx="9144000" cy="3735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rgbClr val="000000"/>
              </a:buClr>
              <a:buSzPts val="1700"/>
              <a:buChar char="●"/>
            </a:pPr>
            <a:r>
              <a:rPr lang="en-GB" sz="1700">
                <a:solidFill>
                  <a:srgbClr val="000000"/>
                </a:solidFill>
              </a:rPr>
              <a:t>Geometry transitions (e.g., slots, weld joints) need smooth stress paths to avoid peak stress points.</a:t>
            </a: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Design for manufacturability (DFM) should go hand-in-hand with CAE to ensure realistic simulation models.</a:t>
            </a: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Material properties and actual joint behavior (e.g., bolt preloads, friction, play) significantly affect results.</a:t>
            </a: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Setting appropriate Boundary Conditions, external loadings and material selection are the three most important things to do in CAE. It also </a:t>
            </a:r>
            <a:r>
              <a:rPr lang="en-GB" sz="1700">
                <a:solidFill>
                  <a:srgbClr val="000000"/>
                </a:solidFill>
              </a:rPr>
              <a:t>includes</a:t>
            </a:r>
            <a:r>
              <a:rPr lang="en-GB" sz="1700">
                <a:solidFill>
                  <a:srgbClr val="000000"/>
                </a:solidFill>
              </a:rPr>
              <a:t> solver setup and post - processing setup.</a:t>
            </a:r>
            <a:endParaRPr sz="1700">
              <a:solidFill>
                <a:srgbClr val="000000"/>
              </a:solidFill>
            </a:endParaRPr>
          </a:p>
          <a:p>
            <a:pPr indent="-336550" lvl="0" marL="457200" rtl="0" algn="l">
              <a:spcBef>
                <a:spcPts val="0"/>
              </a:spcBef>
              <a:spcAft>
                <a:spcPts val="0"/>
              </a:spcAft>
              <a:buClr>
                <a:srgbClr val="000000"/>
              </a:buClr>
              <a:buSzPts val="1700"/>
              <a:buChar char="●"/>
            </a:pPr>
            <a:r>
              <a:rPr lang="en-GB" sz="1700">
                <a:solidFill>
                  <a:srgbClr val="000000"/>
                </a:solidFill>
              </a:rPr>
              <a:t>Saw how the setup for simulation is done in ABAQUS.</a:t>
            </a:r>
            <a:endParaRPr sz="1700">
              <a:solidFill>
                <a:srgbClr val="000000"/>
              </a:solidFill>
            </a:endParaRPr>
          </a:p>
          <a:p>
            <a:pPr indent="0" lvl="0" marL="0" rtl="0" algn="l">
              <a:spcBef>
                <a:spcPts val="1200"/>
              </a:spcBef>
              <a:spcAft>
                <a:spcPts val="1200"/>
              </a:spcAft>
              <a:buNone/>
            </a:pPr>
            <a:r>
              <a:t/>
            </a:r>
            <a:endParaRPr sz="17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3"/>
          <p:cNvSpPr txBox="1"/>
          <p:nvPr>
            <p:ph type="title"/>
          </p:nvPr>
        </p:nvSpPr>
        <p:spPr>
          <a:xfrm>
            <a:off x="1276875" y="638300"/>
            <a:ext cx="7964700" cy="895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Study 3 - </a:t>
            </a:r>
            <a:r>
              <a:rPr lang="en-GB"/>
              <a:t>Approaches to Introducing Innovation in an Automotive Component</a:t>
            </a:r>
            <a:endParaRPr/>
          </a:p>
        </p:txBody>
      </p:sp>
      <p:sp>
        <p:nvSpPr>
          <p:cNvPr id="373" name="Google Shape;373;p33"/>
          <p:cNvSpPr txBox="1"/>
          <p:nvPr>
            <p:ph idx="2" type="body"/>
          </p:nvPr>
        </p:nvSpPr>
        <p:spPr>
          <a:xfrm flipH="1">
            <a:off x="183600" y="1533800"/>
            <a:ext cx="8776800" cy="3609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2000">
                <a:solidFill>
                  <a:srgbClr val="000000"/>
                </a:solidFill>
              </a:rPr>
              <a:t>Objective:</a:t>
            </a:r>
            <a:endParaRPr sz="2000">
              <a:solidFill>
                <a:srgbClr val="000000"/>
              </a:solidFill>
            </a:endParaRPr>
          </a:p>
          <a:p>
            <a:pPr indent="-336550" lvl="0" marL="457200" rtl="0" algn="l">
              <a:spcBef>
                <a:spcPts val="1200"/>
              </a:spcBef>
              <a:spcAft>
                <a:spcPts val="0"/>
              </a:spcAft>
              <a:buClr>
                <a:srgbClr val="000000"/>
              </a:buClr>
              <a:buSzPts val="1700"/>
              <a:buChar char="●"/>
            </a:pPr>
            <a:r>
              <a:rPr lang="en-GB" sz="1700">
                <a:solidFill>
                  <a:srgbClr val="000000"/>
                </a:solidFill>
              </a:rPr>
              <a:t>To understand the process of introducing innovations in any component by studying real-world examples and design evolution. The goal was to understand the factors driving innovation, such as performance, safety, manufacturability, and cost, and to identify methods used to integrate new ideas into existing product lines.</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0"/>
              </a:spcAft>
              <a:buNone/>
            </a:pPr>
            <a:r>
              <a:rPr lang="en-GB" sz="1900">
                <a:solidFill>
                  <a:srgbClr val="000000"/>
                </a:solidFill>
              </a:rPr>
              <a:t>Component &amp; the corresponding Innovation :</a:t>
            </a:r>
            <a:endParaRPr sz="1900">
              <a:solidFill>
                <a:srgbClr val="000000"/>
              </a:solidFill>
            </a:endParaRPr>
          </a:p>
          <a:p>
            <a:pPr indent="-336550" lvl="0" marL="457200" rtl="0" algn="l">
              <a:spcBef>
                <a:spcPts val="1200"/>
              </a:spcBef>
              <a:spcAft>
                <a:spcPts val="0"/>
              </a:spcAft>
              <a:buClr>
                <a:srgbClr val="000000"/>
              </a:buClr>
              <a:buSzPts val="1700"/>
              <a:buChar char="●"/>
            </a:pPr>
            <a:r>
              <a:rPr lang="en-GB" sz="1700">
                <a:solidFill>
                  <a:srgbClr val="000000"/>
                </a:solidFill>
              </a:rPr>
              <a:t>Replacing serrations on the I-shaft with ball-slider.</a:t>
            </a:r>
            <a:endParaRPr sz="1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