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Oswald Medium"/>
      <p:regular r:id="rId21"/>
      <p:bold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swald Light"/>
      <p:regular r:id="rId27"/>
      <p:bold r:id="rId28"/>
    </p:embeddedFont>
    <p:embeddedFont>
      <p:font typeface="Oswald SemiBold"/>
      <p:regular r:id="rId29"/>
      <p:bold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OswaldMedium-bold.fntdata"/><Relationship Id="rId21" Type="http://schemas.openxmlformats.org/officeDocument/2006/relationships/font" Target="fonts/OswaldMedium-regular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swaldLight-bold.fntdata"/><Relationship Id="rId27" Type="http://schemas.openxmlformats.org/officeDocument/2006/relationships/font" Target="fonts/Oswald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Oswald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b4411b669_2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b4411b669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b4411b66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b4411b66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b38a5ab9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b38a5ab9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b4411b669_2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b4411b669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b4411b66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b4411b66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b4411b66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b4411b66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b38a5ab9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b38a5ab9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b38a5ab9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b38a5ab9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b4411b669_2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b4411b669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b4411b66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b4411b66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b4411b66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b4411b66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Relationship Id="rId4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Метод нахождения аномалий: iForest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 Medium"/>
                <a:ea typeface="Oswald Medium"/>
                <a:cs typeface="Oswald Medium"/>
                <a:sym typeface="Oswald Medium"/>
              </a:rPr>
              <a:t>Непорада А., Прохорова Н., Хлебникова М., Заиц Р. 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64476" cy="15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50" y="1832050"/>
            <a:ext cx="8349507" cy="31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Oswald"/>
                <a:ea typeface="Oswald"/>
                <a:cs typeface="Oswald"/>
                <a:sym typeface="Oswald"/>
              </a:rPr>
              <a:t>Спасибо за внимание!</a:t>
            </a:r>
            <a:endParaRPr i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4100">
                <a:latin typeface="Oswald Medium"/>
                <a:ea typeface="Oswald Medium"/>
                <a:cs typeface="Oswald Medium"/>
                <a:sym typeface="Oswald Medium"/>
              </a:rPr>
              <a:t>Decision Tree</a:t>
            </a:r>
            <a:endParaRPr b="0" sz="41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4943775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41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Random Forest</a:t>
            </a:r>
            <a:endParaRPr b="0" sz="41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7200" y="711600"/>
            <a:ext cx="48717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" sz="3500">
                <a:latin typeface="Oswald Medium"/>
                <a:ea typeface="Oswald Medium"/>
                <a:cs typeface="Oswald Medium"/>
                <a:sym typeface="Oswald Medium"/>
              </a:rPr>
              <a:t>Аномалии</a:t>
            </a:r>
            <a:endParaRPr b="0" i="1" sz="35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500">
                <a:latin typeface="Oswald Medium"/>
                <a:ea typeface="Oswald Medium"/>
                <a:cs typeface="Oswald Medium"/>
                <a:sym typeface="Oswald Medium"/>
              </a:rPr>
              <a:t>- </a:t>
            </a:r>
            <a:r>
              <a:rPr b="0" lang="ru" sz="3500">
                <a:latin typeface="Oswald"/>
                <a:ea typeface="Oswald"/>
                <a:cs typeface="Oswald"/>
                <a:sym typeface="Oswald"/>
              </a:rPr>
              <a:t>неожиданные события, которые отличаются от шаблона данных</a:t>
            </a:r>
            <a:endParaRPr b="0" sz="3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291425" y="12600"/>
            <a:ext cx="3859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398825" y="767550"/>
            <a:ext cx="3751800" cy="3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500">
                <a:solidFill>
                  <a:srgbClr val="F1C23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Основная идея iForest</a:t>
            </a:r>
            <a:endParaRPr sz="2500">
              <a:solidFill>
                <a:srgbClr val="F1C23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1C232"/>
                </a:solidFill>
                <a:latin typeface="Oswald Medium"/>
                <a:ea typeface="Oswald Medium"/>
                <a:cs typeface="Oswald Medium"/>
                <a:sym typeface="Oswald Medium"/>
              </a:rPr>
              <a:t>- аномалии обычно имеют меньшее количество связей с остальными точками данных и требует меньшего числа разбиений для их выделения</a:t>
            </a:r>
            <a:endParaRPr sz="2500">
              <a:solidFill>
                <a:srgbClr val="F1C23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63400" y="46437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Основные этапы метода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Oswald"/>
              <a:buAutoNum type="arabicPeriod"/>
            </a:pPr>
            <a:r>
              <a:rPr lang="ru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Случайный выбор признака и случайное значение разделения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Oswald"/>
              <a:buAutoNum type="arabicPeriod"/>
            </a:pPr>
            <a:r>
              <a:rPr lang="ru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Разбиение данных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Oswald"/>
              <a:buAutoNum type="arabicPeriod"/>
            </a:pPr>
            <a:r>
              <a:rPr lang="ru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Повторение процесса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Oswald"/>
              <a:buAutoNum type="arabicPeriod"/>
            </a:pPr>
            <a:r>
              <a:rPr lang="ru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Построение дерева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Oswald"/>
              <a:buAutoNum type="arabicPeriod"/>
            </a:pPr>
            <a:r>
              <a:rPr lang="ru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Определение аномалий</a:t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5009"/>
            <a:ext cx="4572000" cy="295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3238"/>
            <a:ext cx="4467400" cy="335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600" y="843238"/>
            <a:ext cx="4467400" cy="33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733700" y="4193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Изолирование нормального экземпляра xi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261200" y="4193800"/>
            <a:ext cx="3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Изолирование аномального экземпляра x0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4049550" y="1703700"/>
            <a:ext cx="4327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h(x) </a:t>
            </a:r>
            <a:r>
              <a:rPr lang="ru" sz="18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– число ребер в дереве для экземпляра x</a:t>
            </a:r>
            <a:endParaRPr sz="18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c(n) </a:t>
            </a:r>
            <a:r>
              <a:rPr lang="ru" sz="18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– нормализующая константа для набора данных размером n</a:t>
            </a:r>
            <a:endParaRPr sz="18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E(h(x)) </a:t>
            </a:r>
            <a:r>
              <a:rPr lang="ru" sz="18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– </a:t>
            </a:r>
            <a:r>
              <a:rPr lang="ru" sz="18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rPr>
              <a:t>среднее значение h(x) из коллекций изолирующих деревьев</a:t>
            </a:r>
            <a:endParaRPr sz="18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3758550" y="1128750"/>
            <a:ext cx="4909200" cy="2886000"/>
          </a:xfrm>
          <a:prstGeom prst="rect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00" y="2138188"/>
            <a:ext cx="3514150" cy="8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9608" l="0" r="0" t="0"/>
          <a:stretch/>
        </p:blipFill>
        <p:spPr>
          <a:xfrm>
            <a:off x="732850" y="1711100"/>
            <a:ext cx="7678275" cy="27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665650" y="722800"/>
            <a:ext cx="58116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Схематичное представление изолирующего леса</a:t>
            </a:r>
            <a:endParaRPr sz="2500">
              <a:solidFill>
                <a:schemeClr val="l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2271500" y="2897875"/>
            <a:ext cx="326100" cy="38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349300" y="3126700"/>
            <a:ext cx="434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0.5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swald"/>
                <a:ea typeface="Oswald"/>
                <a:cs typeface="Oswald"/>
                <a:sym typeface="Oswald"/>
              </a:rPr>
              <a:t>Недостатки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swald Medium"/>
              <a:buAutoNum type="arabicPeriod"/>
            </a:pPr>
            <a:r>
              <a:rPr lang="ru">
                <a:latin typeface="Oswald Medium"/>
                <a:ea typeface="Oswald Medium"/>
                <a:cs typeface="Oswald Medium"/>
                <a:sym typeface="Oswald Medium"/>
              </a:rPr>
              <a:t>Требует настройки параметров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 Medium"/>
              <a:buAutoNum type="arabicPeriod"/>
            </a:pPr>
            <a:r>
              <a:rPr lang="ru">
                <a:latin typeface="Oswald Medium"/>
                <a:ea typeface="Oswald Medium"/>
                <a:cs typeface="Oswald Medium"/>
                <a:sym typeface="Oswald Medium"/>
              </a:rPr>
              <a:t>В зависимости от выбранного уровня аномальности дает ложноположительные или ложноотрицательные результаты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52900" y="617225"/>
            <a:ext cx="40299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Достоинства</a:t>
            </a:r>
            <a:endParaRPr b="1" i="1"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 Medium"/>
              <a:buAutoNum type="arabicPeriod"/>
            </a:pPr>
            <a:r>
              <a:rPr lang="ru" sz="18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Быстрые алгоритмы</a:t>
            </a:r>
            <a:endParaRPr sz="18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 Medium"/>
              <a:buAutoNum type="arabicPeriod"/>
            </a:pPr>
            <a:r>
              <a:rPr lang="ru" sz="18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Не требует масштабирования</a:t>
            </a:r>
            <a:endParaRPr sz="18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 Medium"/>
              <a:buAutoNum type="arabicPeriod"/>
            </a:pPr>
            <a:r>
              <a:rPr lang="ru" sz="18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Эффективно выделяет аномалии</a:t>
            </a:r>
            <a:endParaRPr sz="18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1228775" y="1958250"/>
            <a:ext cx="69462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Пример!</a:t>
            </a:r>
            <a:endParaRPr b="1" sz="60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