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933" r:id="rId3"/>
    <p:sldId id="774" r:id="rId4"/>
    <p:sldId id="899" r:id="rId5"/>
    <p:sldId id="902" r:id="rId6"/>
    <p:sldId id="904" r:id="rId7"/>
    <p:sldId id="905" r:id="rId8"/>
    <p:sldId id="906" r:id="rId9"/>
    <p:sldId id="900" r:id="rId10"/>
    <p:sldId id="907" r:id="rId11"/>
    <p:sldId id="880" r:id="rId12"/>
    <p:sldId id="935" r:id="rId13"/>
    <p:sldId id="936" r:id="rId14"/>
    <p:sldId id="934" r:id="rId15"/>
    <p:sldId id="864" r:id="rId16"/>
    <p:sldId id="867" r:id="rId17"/>
    <p:sldId id="383" r:id="rId18"/>
    <p:sldId id="923" r:id="rId19"/>
    <p:sldId id="875" r:id="rId20"/>
    <p:sldId id="915" r:id="rId21"/>
    <p:sldId id="848" r:id="rId22"/>
    <p:sldId id="89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7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78ABE-0795-497E-97EE-FE8B9DD00DA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D5CB0C-B9E3-41E5-940A-1A2594A78313}">
      <dgm:prSet phldrT="[Text]" custT="1"/>
      <dgm:spPr/>
      <dgm:t>
        <a:bodyPr/>
        <a:lstStyle/>
        <a:p>
          <a:endParaRPr lang="en-US" sz="54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endParaRPr lang="en-US" sz="54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E3EC3DB-96AD-43CC-BAA0-2F8DFD8E5516}" type="parTrans" cxnId="{45297D0C-69DD-4B88-AA00-892F175D4D5E}">
      <dgm:prSet/>
      <dgm:spPr/>
      <dgm:t>
        <a:bodyPr/>
        <a:lstStyle/>
        <a:p>
          <a:endParaRPr lang="en-US"/>
        </a:p>
      </dgm:t>
    </dgm:pt>
    <dgm:pt modelId="{627EC421-7B10-4ADB-AF40-C3EE808C3A8C}" type="sibTrans" cxnId="{45297D0C-69DD-4B88-AA00-892F175D4D5E}">
      <dgm:prSet/>
      <dgm:spPr/>
      <dgm:t>
        <a:bodyPr/>
        <a:lstStyle/>
        <a:p>
          <a:endParaRPr lang="en-US"/>
        </a:p>
      </dgm:t>
    </dgm:pt>
    <dgm:pt modelId="{2658CCEE-C4A5-4477-9921-BE0C9C8573D2}">
      <dgm:prSet phldrT="[Text]" custT="1"/>
      <dgm:spPr/>
      <dgm:t>
        <a:bodyPr anchor="ctr"/>
        <a:lstStyle/>
        <a:p>
          <a:r>
            <a:rPr lang="en-US" sz="1400" strike="noStrike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Data volume and velocity is at a high pace and non-relational too..</a:t>
          </a:r>
          <a:endParaRPr lang="en-US" sz="1400" strike="noStrike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r>
            <a:rPr lang="en-US" sz="1400" strike="noStrike" baseline="0" dirty="0">
              <a:latin typeface="Segoe UI" panose="020B0502040204020203" pitchFamily="34" charset="0"/>
              <a:cs typeface="Segoe UI" panose="020B0502040204020203" pitchFamily="34" charset="0"/>
            </a:rPr>
            <a:t>Manual validation and QC is beyond the scope ..</a:t>
          </a:r>
        </a:p>
      </dgm:t>
    </dgm:pt>
    <dgm:pt modelId="{15B57FEE-EF34-4220-8CCE-A54D22FB72D3}" type="parTrans" cxnId="{54531377-F45A-431E-8C7A-C726F99ED5C1}">
      <dgm:prSet/>
      <dgm:spPr/>
      <dgm:t>
        <a:bodyPr/>
        <a:lstStyle/>
        <a:p>
          <a:endParaRPr lang="en-US"/>
        </a:p>
      </dgm:t>
    </dgm:pt>
    <dgm:pt modelId="{8F8D8F75-101E-4F1C-98AA-36B8889F52B5}" type="sibTrans" cxnId="{54531377-F45A-431E-8C7A-C726F99ED5C1}">
      <dgm:prSet/>
      <dgm:spPr/>
      <dgm:t>
        <a:bodyPr/>
        <a:lstStyle/>
        <a:p>
          <a:endParaRPr lang="en-US"/>
        </a:p>
      </dgm:t>
    </dgm:pt>
    <dgm:pt modelId="{C0A33D2E-94D2-4D27-9D4B-57CBB3579744}">
      <dgm:prSet phldrT="[Text]" custT="1"/>
      <dgm:spPr/>
      <dgm:t>
        <a:bodyPr anchor="ctr"/>
        <a:lstStyle/>
        <a:p>
          <a:r>
            <a:rPr lang="en-US" sz="1400" strike="noStrike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Lack of traditional policy checks like PKs, FKs, etc.</a:t>
          </a:r>
          <a:endParaRPr lang="en-US" sz="1400" strike="noStrike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r>
            <a:rPr lang="en-US" sz="1400" strike="noStrike" baseline="0" dirty="0">
              <a:latin typeface="Segoe UI" panose="020B0502040204020203" pitchFamily="34" charset="0"/>
              <a:cs typeface="Segoe UI" panose="020B0502040204020203" pitchFamily="34" charset="0"/>
            </a:rPr>
            <a:t>Putting together ACID rules is hard</a:t>
          </a:r>
        </a:p>
      </dgm:t>
    </dgm:pt>
    <dgm:pt modelId="{A413E6FD-DC79-4B70-A42F-9505E5D4A267}" type="parTrans" cxnId="{90D4C6C8-D122-4CE6-8CF9-2FBDC9A2F5CB}">
      <dgm:prSet/>
      <dgm:spPr/>
      <dgm:t>
        <a:bodyPr/>
        <a:lstStyle/>
        <a:p>
          <a:endParaRPr lang="en-US"/>
        </a:p>
      </dgm:t>
    </dgm:pt>
    <dgm:pt modelId="{9E98217A-87A0-490F-AC1B-9833CBC0A5D3}" type="sibTrans" cxnId="{90D4C6C8-D122-4CE6-8CF9-2FBDC9A2F5CB}">
      <dgm:prSet/>
      <dgm:spPr/>
      <dgm:t>
        <a:bodyPr/>
        <a:lstStyle/>
        <a:p>
          <a:endParaRPr lang="en-US"/>
        </a:p>
      </dgm:t>
    </dgm:pt>
    <dgm:pt modelId="{5834516D-67B6-4CA3-A41D-A8C3BF08F282}">
      <dgm:prSet phldrT="[Text]" custT="1"/>
      <dgm:spPr/>
      <dgm:t>
        <a:bodyPr anchor="ctr"/>
        <a:lstStyle/>
        <a:p>
          <a:r>
            <a:rPr lang="en-US" sz="1400" strike="noStrike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Data counts needs to be continuously checked..</a:t>
          </a:r>
          <a:endParaRPr lang="en-US" sz="1400" strike="noStrike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r>
            <a:rPr lang="en-US" sz="1400" strike="noStrike" baseline="0" dirty="0">
              <a:latin typeface="Segoe UI" panose="020B0502040204020203" pitchFamily="34" charset="0"/>
              <a:cs typeface="Segoe UI" panose="020B0502040204020203" pitchFamily="34" charset="0"/>
            </a:rPr>
            <a:t>Need to know the freshness of billions of data..</a:t>
          </a:r>
        </a:p>
      </dgm:t>
    </dgm:pt>
    <dgm:pt modelId="{7348C486-07C0-4B8D-AC36-0AFD09731263}" type="parTrans" cxnId="{79F5030B-27A5-496D-BF9B-654C79A2AFC6}">
      <dgm:prSet/>
      <dgm:spPr/>
      <dgm:t>
        <a:bodyPr/>
        <a:lstStyle/>
        <a:p>
          <a:endParaRPr lang="en-US"/>
        </a:p>
      </dgm:t>
    </dgm:pt>
    <dgm:pt modelId="{B38C6C43-3017-45C3-A70D-6CDB3DC7A700}" type="sibTrans" cxnId="{79F5030B-27A5-496D-BF9B-654C79A2AFC6}">
      <dgm:prSet/>
      <dgm:spPr/>
      <dgm:t>
        <a:bodyPr/>
        <a:lstStyle/>
        <a:p>
          <a:endParaRPr lang="en-US"/>
        </a:p>
      </dgm:t>
    </dgm:pt>
    <dgm:pt modelId="{FD3CAAE7-8E08-45A6-B840-156AD2964408}">
      <dgm:prSet phldrT="[Text]" custT="1"/>
      <dgm:spPr/>
      <dgm:t>
        <a:bodyPr anchor="ctr"/>
        <a:lstStyle/>
        <a:p>
          <a:endParaRPr lang="en-US" sz="1400" strike="noStrike" baseline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AC46C3E-9614-4E05-8B19-D728DB0868B5}" type="parTrans" cxnId="{7AAB443E-8A7A-4230-AA24-C081E9291E07}">
      <dgm:prSet/>
      <dgm:spPr/>
      <dgm:t>
        <a:bodyPr/>
        <a:lstStyle/>
        <a:p>
          <a:endParaRPr lang="en-US"/>
        </a:p>
      </dgm:t>
    </dgm:pt>
    <dgm:pt modelId="{192BD439-E303-42A0-B5C6-9216BD112DF9}" type="sibTrans" cxnId="{7AAB443E-8A7A-4230-AA24-C081E9291E07}">
      <dgm:prSet/>
      <dgm:spPr/>
      <dgm:t>
        <a:bodyPr/>
        <a:lstStyle/>
        <a:p>
          <a:endParaRPr lang="en-US"/>
        </a:p>
      </dgm:t>
    </dgm:pt>
    <dgm:pt modelId="{0CE79905-ED57-4673-8D9F-9C5536010838}">
      <dgm:prSet phldrT="[Text]" custT="1"/>
      <dgm:spPr/>
      <dgm:t>
        <a:bodyPr/>
        <a:lstStyle/>
        <a:p>
          <a:r>
            <a:rPr lang="en-US" sz="1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Need to ensure data coverage of transition of millions records across storage layers</a:t>
          </a:r>
          <a:endParaRPr lang="en-US" sz="14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r>
            <a:rPr lang="en-US" sz="1400" strike="noStrike" baseline="0" dirty="0">
              <a:latin typeface="Segoe UI" panose="020B0502040204020203" pitchFamily="34" charset="0"/>
              <a:cs typeface="Segoe UI" panose="020B0502040204020203" pitchFamily="34" charset="0"/>
            </a:rPr>
            <a:t>Data moves between relational and non-relational stores and ensuring consistency</a:t>
          </a:r>
        </a:p>
      </dgm:t>
    </dgm:pt>
    <dgm:pt modelId="{F43CFFED-A1C6-42D3-8E0A-E4204210CC0B}" type="parTrans" cxnId="{B57EDC57-39AE-4DFD-9DC6-E173D62557F7}">
      <dgm:prSet/>
      <dgm:spPr/>
      <dgm:t>
        <a:bodyPr/>
        <a:lstStyle/>
        <a:p>
          <a:endParaRPr lang="en-US"/>
        </a:p>
      </dgm:t>
    </dgm:pt>
    <dgm:pt modelId="{C07E6CD6-5E6A-46DB-AC39-8A51D8795D36}" type="sibTrans" cxnId="{B57EDC57-39AE-4DFD-9DC6-E173D62557F7}">
      <dgm:prSet/>
      <dgm:spPr/>
      <dgm:t>
        <a:bodyPr/>
        <a:lstStyle/>
        <a:p>
          <a:endParaRPr lang="en-US"/>
        </a:p>
      </dgm:t>
    </dgm:pt>
    <dgm:pt modelId="{0A1205C7-1D31-479F-A7A8-5D55021C4235}">
      <dgm:prSet phldrT="[Text]" custT="1"/>
      <dgm:spPr/>
      <dgm:t>
        <a:bodyPr/>
        <a:lstStyle/>
        <a:p>
          <a:endParaRPr lang="en-US" sz="1400" strike="noStrike" baseline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E311BA2-7F58-48A2-9818-B24BF63314D4}" type="parTrans" cxnId="{0ADF4308-F27F-4249-BE43-7AC005EFA2FA}">
      <dgm:prSet/>
      <dgm:spPr/>
      <dgm:t>
        <a:bodyPr/>
        <a:lstStyle/>
        <a:p>
          <a:endParaRPr lang="en-US"/>
        </a:p>
      </dgm:t>
    </dgm:pt>
    <dgm:pt modelId="{0C79D86B-5B37-43F8-8A29-D98C9F5E4137}" type="sibTrans" cxnId="{0ADF4308-F27F-4249-BE43-7AC005EFA2FA}">
      <dgm:prSet/>
      <dgm:spPr/>
      <dgm:t>
        <a:bodyPr/>
        <a:lstStyle/>
        <a:p>
          <a:endParaRPr lang="en-US"/>
        </a:p>
      </dgm:t>
    </dgm:pt>
    <dgm:pt modelId="{E0EA8244-0446-4F18-9B2C-46AC52F86467}" type="pres">
      <dgm:prSet presAssocID="{09678ABE-0795-497E-97EE-FE8B9DD00DA3}" presName="vert0" presStyleCnt="0">
        <dgm:presLayoutVars>
          <dgm:dir/>
          <dgm:animOne val="branch"/>
          <dgm:animLvl val="lvl"/>
        </dgm:presLayoutVars>
      </dgm:prSet>
      <dgm:spPr/>
    </dgm:pt>
    <dgm:pt modelId="{5B4322D2-5C29-49F1-AA10-1ABCC91C058D}" type="pres">
      <dgm:prSet presAssocID="{45D5CB0C-B9E3-41E5-940A-1A2594A78313}" presName="thickLine" presStyleLbl="alignNode1" presStyleIdx="0" presStyleCnt="1"/>
      <dgm:spPr/>
    </dgm:pt>
    <dgm:pt modelId="{07E010EB-EF6E-46FF-9992-37F18D53334F}" type="pres">
      <dgm:prSet presAssocID="{45D5CB0C-B9E3-41E5-940A-1A2594A78313}" presName="horz1" presStyleCnt="0"/>
      <dgm:spPr/>
    </dgm:pt>
    <dgm:pt modelId="{04C5554C-0E05-4232-AE0E-0992EA3A23FA}" type="pres">
      <dgm:prSet presAssocID="{45D5CB0C-B9E3-41E5-940A-1A2594A78313}" presName="tx1" presStyleLbl="revTx" presStyleIdx="0" presStyleCnt="7" custScaleX="31252"/>
      <dgm:spPr/>
    </dgm:pt>
    <dgm:pt modelId="{0D562954-B8BD-4021-89CC-231455283242}" type="pres">
      <dgm:prSet presAssocID="{45D5CB0C-B9E3-41E5-940A-1A2594A78313}" presName="vert1" presStyleCnt="0"/>
      <dgm:spPr/>
    </dgm:pt>
    <dgm:pt modelId="{20C31F1A-8EC6-4BCF-BFB5-1B193E027C87}" type="pres">
      <dgm:prSet presAssocID="{2658CCEE-C4A5-4477-9921-BE0C9C8573D2}" presName="vertSpace2a" presStyleCnt="0"/>
      <dgm:spPr/>
    </dgm:pt>
    <dgm:pt modelId="{EE548411-792F-4ECC-8450-D7EAEAB398DC}" type="pres">
      <dgm:prSet presAssocID="{2658CCEE-C4A5-4477-9921-BE0C9C8573D2}" presName="horz2" presStyleCnt="0"/>
      <dgm:spPr/>
    </dgm:pt>
    <dgm:pt modelId="{33780F9E-6BB8-41D1-94AA-3473940A1789}" type="pres">
      <dgm:prSet presAssocID="{2658CCEE-C4A5-4477-9921-BE0C9C8573D2}" presName="horzSpace2" presStyleCnt="0"/>
      <dgm:spPr/>
    </dgm:pt>
    <dgm:pt modelId="{07550DFE-46E3-4B94-BD64-7A99FA5D24D5}" type="pres">
      <dgm:prSet presAssocID="{2658CCEE-C4A5-4477-9921-BE0C9C8573D2}" presName="tx2" presStyleLbl="revTx" presStyleIdx="1" presStyleCnt="7"/>
      <dgm:spPr/>
    </dgm:pt>
    <dgm:pt modelId="{8CBA67E5-6625-4921-AE28-10B5DFEAEE90}" type="pres">
      <dgm:prSet presAssocID="{2658CCEE-C4A5-4477-9921-BE0C9C8573D2}" presName="vert2" presStyleCnt="0"/>
      <dgm:spPr/>
    </dgm:pt>
    <dgm:pt modelId="{2FF53D8E-E32C-459B-99FE-A6BB43595F16}" type="pres">
      <dgm:prSet presAssocID="{2658CCEE-C4A5-4477-9921-BE0C9C8573D2}" presName="thinLine2b" presStyleLbl="callout" presStyleIdx="0" presStyleCnt="6"/>
      <dgm:spPr/>
    </dgm:pt>
    <dgm:pt modelId="{9B514509-3F39-418E-9120-5D98A30DA26E}" type="pres">
      <dgm:prSet presAssocID="{2658CCEE-C4A5-4477-9921-BE0C9C8573D2}" presName="vertSpace2b" presStyleCnt="0"/>
      <dgm:spPr/>
    </dgm:pt>
    <dgm:pt modelId="{5CF20028-F6F7-43A6-8CE8-3524C9358BF0}" type="pres">
      <dgm:prSet presAssocID="{C0A33D2E-94D2-4D27-9D4B-57CBB3579744}" presName="horz2" presStyleCnt="0"/>
      <dgm:spPr/>
    </dgm:pt>
    <dgm:pt modelId="{15ADC22E-04D8-4CB7-823E-8DC595C432A2}" type="pres">
      <dgm:prSet presAssocID="{C0A33D2E-94D2-4D27-9D4B-57CBB3579744}" presName="horzSpace2" presStyleCnt="0"/>
      <dgm:spPr/>
    </dgm:pt>
    <dgm:pt modelId="{F576A4B7-FDEA-438F-B8F4-5A9F313C4678}" type="pres">
      <dgm:prSet presAssocID="{C0A33D2E-94D2-4D27-9D4B-57CBB3579744}" presName="tx2" presStyleLbl="revTx" presStyleIdx="2" presStyleCnt="7"/>
      <dgm:spPr/>
    </dgm:pt>
    <dgm:pt modelId="{DD38E0BB-6CAE-43A6-A6F9-B39700F2345F}" type="pres">
      <dgm:prSet presAssocID="{C0A33D2E-94D2-4D27-9D4B-57CBB3579744}" presName="vert2" presStyleCnt="0"/>
      <dgm:spPr/>
    </dgm:pt>
    <dgm:pt modelId="{C61C03C7-61FD-4683-9F33-7CBB1F4BC93D}" type="pres">
      <dgm:prSet presAssocID="{C0A33D2E-94D2-4D27-9D4B-57CBB3579744}" presName="thinLine2b" presStyleLbl="callout" presStyleIdx="1" presStyleCnt="6"/>
      <dgm:spPr/>
    </dgm:pt>
    <dgm:pt modelId="{64F8DC61-B7BC-4BAE-ACD4-7F1096B5659E}" type="pres">
      <dgm:prSet presAssocID="{C0A33D2E-94D2-4D27-9D4B-57CBB3579744}" presName="vertSpace2b" presStyleCnt="0"/>
      <dgm:spPr/>
    </dgm:pt>
    <dgm:pt modelId="{9845790C-E265-4DEE-91B7-1E38B9261B52}" type="pres">
      <dgm:prSet presAssocID="{5834516D-67B6-4CA3-A41D-A8C3BF08F282}" presName="horz2" presStyleCnt="0"/>
      <dgm:spPr/>
    </dgm:pt>
    <dgm:pt modelId="{189E04E9-7235-4E65-982B-5F47E8FA82AA}" type="pres">
      <dgm:prSet presAssocID="{5834516D-67B6-4CA3-A41D-A8C3BF08F282}" presName="horzSpace2" presStyleCnt="0"/>
      <dgm:spPr/>
    </dgm:pt>
    <dgm:pt modelId="{FC1F61C5-B55B-47F1-93D9-3B10626BFD6D}" type="pres">
      <dgm:prSet presAssocID="{5834516D-67B6-4CA3-A41D-A8C3BF08F282}" presName="tx2" presStyleLbl="revTx" presStyleIdx="3" presStyleCnt="7"/>
      <dgm:spPr/>
    </dgm:pt>
    <dgm:pt modelId="{ADD00C62-3F59-426D-B0E4-07FFF5487A3E}" type="pres">
      <dgm:prSet presAssocID="{5834516D-67B6-4CA3-A41D-A8C3BF08F282}" presName="vert2" presStyleCnt="0"/>
      <dgm:spPr/>
    </dgm:pt>
    <dgm:pt modelId="{A507F1A1-12FB-4A50-8CEA-3876217A0968}" type="pres">
      <dgm:prSet presAssocID="{5834516D-67B6-4CA3-A41D-A8C3BF08F282}" presName="thinLine2b" presStyleLbl="callout" presStyleIdx="2" presStyleCnt="6"/>
      <dgm:spPr/>
    </dgm:pt>
    <dgm:pt modelId="{424EFADD-1ABF-4705-903E-123C82BB19A9}" type="pres">
      <dgm:prSet presAssocID="{5834516D-67B6-4CA3-A41D-A8C3BF08F282}" presName="vertSpace2b" presStyleCnt="0"/>
      <dgm:spPr/>
    </dgm:pt>
    <dgm:pt modelId="{F5893EC3-CCB7-49E3-A064-3CC80E57E485}" type="pres">
      <dgm:prSet presAssocID="{FD3CAAE7-8E08-45A6-B840-156AD2964408}" presName="horz2" presStyleCnt="0"/>
      <dgm:spPr/>
    </dgm:pt>
    <dgm:pt modelId="{02F79E2A-C6AF-433D-9FF8-CC9FE68811A5}" type="pres">
      <dgm:prSet presAssocID="{FD3CAAE7-8E08-45A6-B840-156AD2964408}" presName="horzSpace2" presStyleCnt="0"/>
      <dgm:spPr/>
    </dgm:pt>
    <dgm:pt modelId="{1118FB29-E0A2-4F16-A04C-6E6014645D91}" type="pres">
      <dgm:prSet presAssocID="{FD3CAAE7-8E08-45A6-B840-156AD2964408}" presName="tx2" presStyleLbl="revTx" presStyleIdx="4" presStyleCnt="7"/>
      <dgm:spPr/>
    </dgm:pt>
    <dgm:pt modelId="{5DE54253-64AD-4713-8436-331220CEBA61}" type="pres">
      <dgm:prSet presAssocID="{FD3CAAE7-8E08-45A6-B840-156AD2964408}" presName="vert2" presStyleCnt="0"/>
      <dgm:spPr/>
    </dgm:pt>
    <dgm:pt modelId="{1DB5C7F8-8DE0-4E38-BD61-1BDE3B4F836D}" type="pres">
      <dgm:prSet presAssocID="{FD3CAAE7-8E08-45A6-B840-156AD2964408}" presName="thinLine2b" presStyleLbl="callout" presStyleIdx="3" presStyleCnt="6"/>
      <dgm:spPr/>
    </dgm:pt>
    <dgm:pt modelId="{384633E2-2E34-40D8-8C53-AEC73ADFC740}" type="pres">
      <dgm:prSet presAssocID="{FD3CAAE7-8E08-45A6-B840-156AD2964408}" presName="vertSpace2b" presStyleCnt="0"/>
      <dgm:spPr/>
    </dgm:pt>
    <dgm:pt modelId="{24365E2F-CF31-43D4-A49B-182604A834D0}" type="pres">
      <dgm:prSet presAssocID="{0A1205C7-1D31-479F-A7A8-5D55021C4235}" presName="horz2" presStyleCnt="0"/>
      <dgm:spPr/>
    </dgm:pt>
    <dgm:pt modelId="{019EC620-BC03-49DE-8FAF-26A1E3804E1F}" type="pres">
      <dgm:prSet presAssocID="{0A1205C7-1D31-479F-A7A8-5D55021C4235}" presName="horzSpace2" presStyleCnt="0"/>
      <dgm:spPr/>
    </dgm:pt>
    <dgm:pt modelId="{868586FB-7C17-4E48-BB68-AF39F8592E18}" type="pres">
      <dgm:prSet presAssocID="{0A1205C7-1D31-479F-A7A8-5D55021C4235}" presName="tx2" presStyleLbl="revTx" presStyleIdx="5" presStyleCnt="7" custLinFactNeighborX="-254" custLinFactNeighborY="-4221"/>
      <dgm:spPr/>
    </dgm:pt>
    <dgm:pt modelId="{C47CA9D9-6056-4549-8664-E77F312C5BD5}" type="pres">
      <dgm:prSet presAssocID="{0A1205C7-1D31-479F-A7A8-5D55021C4235}" presName="vert2" presStyleCnt="0"/>
      <dgm:spPr/>
    </dgm:pt>
    <dgm:pt modelId="{D35B3718-C541-4982-A9BA-8D6A5686D946}" type="pres">
      <dgm:prSet presAssocID="{0A1205C7-1D31-479F-A7A8-5D55021C4235}" presName="thinLine2b" presStyleLbl="callout" presStyleIdx="4" presStyleCnt="6"/>
      <dgm:spPr/>
    </dgm:pt>
    <dgm:pt modelId="{33B09862-27DB-4A9C-A640-E8C5C8035A96}" type="pres">
      <dgm:prSet presAssocID="{0A1205C7-1D31-479F-A7A8-5D55021C4235}" presName="vertSpace2b" presStyleCnt="0"/>
      <dgm:spPr/>
    </dgm:pt>
    <dgm:pt modelId="{96AB4A2D-EB6D-496C-BB25-8746DAF5BF6D}" type="pres">
      <dgm:prSet presAssocID="{0CE79905-ED57-4673-8D9F-9C5536010838}" presName="horz2" presStyleCnt="0"/>
      <dgm:spPr/>
    </dgm:pt>
    <dgm:pt modelId="{09A041DC-31F8-4928-A443-95A5FB6B515F}" type="pres">
      <dgm:prSet presAssocID="{0CE79905-ED57-4673-8D9F-9C5536010838}" presName="horzSpace2" presStyleCnt="0"/>
      <dgm:spPr/>
    </dgm:pt>
    <dgm:pt modelId="{24A6CCE4-8343-412F-AF13-B879BD30BF63}" type="pres">
      <dgm:prSet presAssocID="{0CE79905-ED57-4673-8D9F-9C5536010838}" presName="tx2" presStyleLbl="revTx" presStyleIdx="6" presStyleCnt="7" custScaleX="115652"/>
      <dgm:spPr/>
    </dgm:pt>
    <dgm:pt modelId="{FD1AC5AC-F546-493C-A284-BB931447EC7A}" type="pres">
      <dgm:prSet presAssocID="{0CE79905-ED57-4673-8D9F-9C5536010838}" presName="vert2" presStyleCnt="0"/>
      <dgm:spPr/>
    </dgm:pt>
    <dgm:pt modelId="{4764FF6E-BC8B-4129-A9A7-1B9891B469E0}" type="pres">
      <dgm:prSet presAssocID="{0CE79905-ED57-4673-8D9F-9C5536010838}" presName="thinLine2b" presStyleLbl="callout" presStyleIdx="5" presStyleCnt="6"/>
      <dgm:spPr/>
    </dgm:pt>
    <dgm:pt modelId="{B1E54242-40CB-4ACD-899F-E8FB2BE3F04B}" type="pres">
      <dgm:prSet presAssocID="{0CE79905-ED57-4673-8D9F-9C5536010838}" presName="vertSpace2b" presStyleCnt="0"/>
      <dgm:spPr/>
    </dgm:pt>
  </dgm:ptLst>
  <dgm:cxnLst>
    <dgm:cxn modelId="{75A42404-2642-4FA4-813B-6311B2D46B59}" type="presOf" srcId="{0CE79905-ED57-4673-8D9F-9C5536010838}" destId="{24A6CCE4-8343-412F-AF13-B879BD30BF63}" srcOrd="0" destOrd="0" presId="urn:microsoft.com/office/officeart/2008/layout/LinedList"/>
    <dgm:cxn modelId="{0ADF4308-F27F-4249-BE43-7AC005EFA2FA}" srcId="{45D5CB0C-B9E3-41E5-940A-1A2594A78313}" destId="{0A1205C7-1D31-479F-A7A8-5D55021C4235}" srcOrd="4" destOrd="0" parTransId="{BE311BA2-7F58-48A2-9818-B24BF63314D4}" sibTransId="{0C79D86B-5B37-43F8-8A29-D98C9F5E4137}"/>
    <dgm:cxn modelId="{79F5030B-27A5-496D-BF9B-654C79A2AFC6}" srcId="{45D5CB0C-B9E3-41E5-940A-1A2594A78313}" destId="{5834516D-67B6-4CA3-A41D-A8C3BF08F282}" srcOrd="2" destOrd="0" parTransId="{7348C486-07C0-4B8D-AC36-0AFD09731263}" sibTransId="{B38C6C43-3017-45C3-A70D-6CDB3DC7A700}"/>
    <dgm:cxn modelId="{45297D0C-69DD-4B88-AA00-892F175D4D5E}" srcId="{09678ABE-0795-497E-97EE-FE8B9DD00DA3}" destId="{45D5CB0C-B9E3-41E5-940A-1A2594A78313}" srcOrd="0" destOrd="0" parTransId="{CE3EC3DB-96AD-43CC-BAA0-2F8DFD8E5516}" sibTransId="{627EC421-7B10-4ADB-AF40-C3EE808C3A8C}"/>
    <dgm:cxn modelId="{236D6B15-C477-4C64-B238-63525C6A5964}" type="presOf" srcId="{FD3CAAE7-8E08-45A6-B840-156AD2964408}" destId="{1118FB29-E0A2-4F16-A04C-6E6014645D91}" srcOrd="0" destOrd="0" presId="urn:microsoft.com/office/officeart/2008/layout/LinedList"/>
    <dgm:cxn modelId="{7AAB443E-8A7A-4230-AA24-C081E9291E07}" srcId="{45D5CB0C-B9E3-41E5-940A-1A2594A78313}" destId="{FD3CAAE7-8E08-45A6-B840-156AD2964408}" srcOrd="3" destOrd="0" parTransId="{AAC46C3E-9614-4E05-8B19-D728DB0868B5}" sibTransId="{192BD439-E303-42A0-B5C6-9216BD112DF9}"/>
    <dgm:cxn modelId="{E32D5154-5A10-4708-96B8-963FB1A8C85F}" type="presOf" srcId="{5834516D-67B6-4CA3-A41D-A8C3BF08F282}" destId="{FC1F61C5-B55B-47F1-93D9-3B10626BFD6D}" srcOrd="0" destOrd="0" presId="urn:microsoft.com/office/officeart/2008/layout/LinedList"/>
    <dgm:cxn modelId="{B57EDC57-39AE-4DFD-9DC6-E173D62557F7}" srcId="{45D5CB0C-B9E3-41E5-940A-1A2594A78313}" destId="{0CE79905-ED57-4673-8D9F-9C5536010838}" srcOrd="5" destOrd="0" parTransId="{F43CFFED-A1C6-42D3-8E0A-E4204210CC0B}" sibTransId="{C07E6CD6-5E6A-46DB-AC39-8A51D8795D36}"/>
    <dgm:cxn modelId="{54531377-F45A-431E-8C7A-C726F99ED5C1}" srcId="{45D5CB0C-B9E3-41E5-940A-1A2594A78313}" destId="{2658CCEE-C4A5-4477-9921-BE0C9C8573D2}" srcOrd="0" destOrd="0" parTransId="{15B57FEE-EF34-4220-8CCE-A54D22FB72D3}" sibTransId="{8F8D8F75-101E-4F1C-98AA-36B8889F52B5}"/>
    <dgm:cxn modelId="{19D74686-04BE-43CF-8053-38459FD723EC}" type="presOf" srcId="{45D5CB0C-B9E3-41E5-940A-1A2594A78313}" destId="{04C5554C-0E05-4232-AE0E-0992EA3A23FA}" srcOrd="0" destOrd="0" presId="urn:microsoft.com/office/officeart/2008/layout/LinedList"/>
    <dgm:cxn modelId="{1DB88CAA-2E30-4512-82BD-6080C8C32E88}" type="presOf" srcId="{09678ABE-0795-497E-97EE-FE8B9DD00DA3}" destId="{E0EA8244-0446-4F18-9B2C-46AC52F86467}" srcOrd="0" destOrd="0" presId="urn:microsoft.com/office/officeart/2008/layout/LinedList"/>
    <dgm:cxn modelId="{89521FB9-7A52-4F7C-BAC3-3A3803877981}" type="presOf" srcId="{0A1205C7-1D31-479F-A7A8-5D55021C4235}" destId="{868586FB-7C17-4E48-BB68-AF39F8592E18}" srcOrd="0" destOrd="0" presId="urn:microsoft.com/office/officeart/2008/layout/LinedList"/>
    <dgm:cxn modelId="{90D4C6C8-D122-4CE6-8CF9-2FBDC9A2F5CB}" srcId="{45D5CB0C-B9E3-41E5-940A-1A2594A78313}" destId="{C0A33D2E-94D2-4D27-9D4B-57CBB3579744}" srcOrd="1" destOrd="0" parTransId="{A413E6FD-DC79-4B70-A42F-9505E5D4A267}" sibTransId="{9E98217A-87A0-490F-AC1B-9833CBC0A5D3}"/>
    <dgm:cxn modelId="{8EE780CA-34D7-4D7E-94CA-64E8DFD2A6BD}" type="presOf" srcId="{2658CCEE-C4A5-4477-9921-BE0C9C8573D2}" destId="{07550DFE-46E3-4B94-BD64-7A99FA5D24D5}" srcOrd="0" destOrd="0" presId="urn:microsoft.com/office/officeart/2008/layout/LinedList"/>
    <dgm:cxn modelId="{F63C1EE3-FB7E-4B73-BA7C-FDA0EE24E7F6}" type="presOf" srcId="{C0A33D2E-94D2-4D27-9D4B-57CBB3579744}" destId="{F576A4B7-FDEA-438F-B8F4-5A9F313C4678}" srcOrd="0" destOrd="0" presId="urn:microsoft.com/office/officeart/2008/layout/LinedList"/>
    <dgm:cxn modelId="{78E2EF34-E9E1-4C09-BC01-33DF37137B34}" type="presParOf" srcId="{E0EA8244-0446-4F18-9B2C-46AC52F86467}" destId="{5B4322D2-5C29-49F1-AA10-1ABCC91C058D}" srcOrd="0" destOrd="0" presId="urn:microsoft.com/office/officeart/2008/layout/LinedList"/>
    <dgm:cxn modelId="{47DBEB41-8595-48BB-9465-C47CBD301F74}" type="presParOf" srcId="{E0EA8244-0446-4F18-9B2C-46AC52F86467}" destId="{07E010EB-EF6E-46FF-9992-37F18D53334F}" srcOrd="1" destOrd="0" presId="urn:microsoft.com/office/officeart/2008/layout/LinedList"/>
    <dgm:cxn modelId="{954603A8-0C1A-4396-AAC5-EB710B99ACEA}" type="presParOf" srcId="{07E010EB-EF6E-46FF-9992-37F18D53334F}" destId="{04C5554C-0E05-4232-AE0E-0992EA3A23FA}" srcOrd="0" destOrd="0" presId="urn:microsoft.com/office/officeart/2008/layout/LinedList"/>
    <dgm:cxn modelId="{AF151A7A-A95D-4B6E-82AE-7F0822772007}" type="presParOf" srcId="{07E010EB-EF6E-46FF-9992-37F18D53334F}" destId="{0D562954-B8BD-4021-89CC-231455283242}" srcOrd="1" destOrd="0" presId="urn:microsoft.com/office/officeart/2008/layout/LinedList"/>
    <dgm:cxn modelId="{B0FD27A4-000D-4732-98BD-E8C11A7F365E}" type="presParOf" srcId="{0D562954-B8BD-4021-89CC-231455283242}" destId="{20C31F1A-8EC6-4BCF-BFB5-1B193E027C87}" srcOrd="0" destOrd="0" presId="urn:microsoft.com/office/officeart/2008/layout/LinedList"/>
    <dgm:cxn modelId="{FD6ED019-D27E-424D-A98A-D1A75BFC0AFD}" type="presParOf" srcId="{0D562954-B8BD-4021-89CC-231455283242}" destId="{EE548411-792F-4ECC-8450-D7EAEAB398DC}" srcOrd="1" destOrd="0" presId="urn:microsoft.com/office/officeart/2008/layout/LinedList"/>
    <dgm:cxn modelId="{E18CF4CA-59DD-4153-818B-37FE59820102}" type="presParOf" srcId="{EE548411-792F-4ECC-8450-D7EAEAB398DC}" destId="{33780F9E-6BB8-41D1-94AA-3473940A1789}" srcOrd="0" destOrd="0" presId="urn:microsoft.com/office/officeart/2008/layout/LinedList"/>
    <dgm:cxn modelId="{A4C90E3B-A141-40D9-B395-1BC04FE1A0E0}" type="presParOf" srcId="{EE548411-792F-4ECC-8450-D7EAEAB398DC}" destId="{07550DFE-46E3-4B94-BD64-7A99FA5D24D5}" srcOrd="1" destOrd="0" presId="urn:microsoft.com/office/officeart/2008/layout/LinedList"/>
    <dgm:cxn modelId="{E41E0C04-CDB3-4285-8CC2-48B12167BBC7}" type="presParOf" srcId="{EE548411-792F-4ECC-8450-D7EAEAB398DC}" destId="{8CBA67E5-6625-4921-AE28-10B5DFEAEE90}" srcOrd="2" destOrd="0" presId="urn:microsoft.com/office/officeart/2008/layout/LinedList"/>
    <dgm:cxn modelId="{9EC3B77F-C77C-453A-B8F7-4286C5D7EB5B}" type="presParOf" srcId="{0D562954-B8BD-4021-89CC-231455283242}" destId="{2FF53D8E-E32C-459B-99FE-A6BB43595F16}" srcOrd="2" destOrd="0" presId="urn:microsoft.com/office/officeart/2008/layout/LinedList"/>
    <dgm:cxn modelId="{7276B1F9-D648-4D0B-8CC7-F18AB27A87F1}" type="presParOf" srcId="{0D562954-B8BD-4021-89CC-231455283242}" destId="{9B514509-3F39-418E-9120-5D98A30DA26E}" srcOrd="3" destOrd="0" presId="urn:microsoft.com/office/officeart/2008/layout/LinedList"/>
    <dgm:cxn modelId="{F4E6A81C-D87D-442A-AEBB-546D2D0A9556}" type="presParOf" srcId="{0D562954-B8BD-4021-89CC-231455283242}" destId="{5CF20028-F6F7-43A6-8CE8-3524C9358BF0}" srcOrd="4" destOrd="0" presId="urn:microsoft.com/office/officeart/2008/layout/LinedList"/>
    <dgm:cxn modelId="{07804C0B-49BF-4C0A-8460-D3156DDD0E9D}" type="presParOf" srcId="{5CF20028-F6F7-43A6-8CE8-3524C9358BF0}" destId="{15ADC22E-04D8-4CB7-823E-8DC595C432A2}" srcOrd="0" destOrd="0" presId="urn:microsoft.com/office/officeart/2008/layout/LinedList"/>
    <dgm:cxn modelId="{EDFC9696-5EAE-4A5A-8381-E1681FEA804C}" type="presParOf" srcId="{5CF20028-F6F7-43A6-8CE8-3524C9358BF0}" destId="{F576A4B7-FDEA-438F-B8F4-5A9F313C4678}" srcOrd="1" destOrd="0" presId="urn:microsoft.com/office/officeart/2008/layout/LinedList"/>
    <dgm:cxn modelId="{D603A451-2039-44FF-8DD2-E93F7E6A5A1A}" type="presParOf" srcId="{5CF20028-F6F7-43A6-8CE8-3524C9358BF0}" destId="{DD38E0BB-6CAE-43A6-A6F9-B39700F2345F}" srcOrd="2" destOrd="0" presId="urn:microsoft.com/office/officeart/2008/layout/LinedList"/>
    <dgm:cxn modelId="{13DD93BF-D3F0-4EB7-8DF3-848B13BEA7DB}" type="presParOf" srcId="{0D562954-B8BD-4021-89CC-231455283242}" destId="{C61C03C7-61FD-4683-9F33-7CBB1F4BC93D}" srcOrd="5" destOrd="0" presId="urn:microsoft.com/office/officeart/2008/layout/LinedList"/>
    <dgm:cxn modelId="{B8581EED-D217-4968-8ADC-FC443B93C515}" type="presParOf" srcId="{0D562954-B8BD-4021-89CC-231455283242}" destId="{64F8DC61-B7BC-4BAE-ACD4-7F1096B5659E}" srcOrd="6" destOrd="0" presId="urn:microsoft.com/office/officeart/2008/layout/LinedList"/>
    <dgm:cxn modelId="{3C3DF1C1-802B-400D-86AE-03A0DC7146A8}" type="presParOf" srcId="{0D562954-B8BD-4021-89CC-231455283242}" destId="{9845790C-E265-4DEE-91B7-1E38B9261B52}" srcOrd="7" destOrd="0" presId="urn:microsoft.com/office/officeart/2008/layout/LinedList"/>
    <dgm:cxn modelId="{125D1883-08A7-4E05-A2D3-3E268A8CCFAE}" type="presParOf" srcId="{9845790C-E265-4DEE-91B7-1E38B9261B52}" destId="{189E04E9-7235-4E65-982B-5F47E8FA82AA}" srcOrd="0" destOrd="0" presId="urn:microsoft.com/office/officeart/2008/layout/LinedList"/>
    <dgm:cxn modelId="{39FC7E79-6A88-44C9-A95F-5BD92BED6DE4}" type="presParOf" srcId="{9845790C-E265-4DEE-91B7-1E38B9261B52}" destId="{FC1F61C5-B55B-47F1-93D9-3B10626BFD6D}" srcOrd="1" destOrd="0" presId="urn:microsoft.com/office/officeart/2008/layout/LinedList"/>
    <dgm:cxn modelId="{D3630A8E-593F-404F-80EB-D7A2BA4D59B9}" type="presParOf" srcId="{9845790C-E265-4DEE-91B7-1E38B9261B52}" destId="{ADD00C62-3F59-426D-B0E4-07FFF5487A3E}" srcOrd="2" destOrd="0" presId="urn:microsoft.com/office/officeart/2008/layout/LinedList"/>
    <dgm:cxn modelId="{680B2A51-41F5-49B0-B09C-E512EA419A82}" type="presParOf" srcId="{0D562954-B8BD-4021-89CC-231455283242}" destId="{A507F1A1-12FB-4A50-8CEA-3876217A0968}" srcOrd="8" destOrd="0" presId="urn:microsoft.com/office/officeart/2008/layout/LinedList"/>
    <dgm:cxn modelId="{8F35A17A-9E84-49AF-A5BD-C37D95526356}" type="presParOf" srcId="{0D562954-B8BD-4021-89CC-231455283242}" destId="{424EFADD-1ABF-4705-903E-123C82BB19A9}" srcOrd="9" destOrd="0" presId="urn:microsoft.com/office/officeart/2008/layout/LinedList"/>
    <dgm:cxn modelId="{D45ABA46-B9E6-4FC6-80A6-EB06FD27C647}" type="presParOf" srcId="{0D562954-B8BD-4021-89CC-231455283242}" destId="{F5893EC3-CCB7-49E3-A064-3CC80E57E485}" srcOrd="10" destOrd="0" presId="urn:microsoft.com/office/officeart/2008/layout/LinedList"/>
    <dgm:cxn modelId="{A7012A47-F384-45FE-857C-1544FA5C106E}" type="presParOf" srcId="{F5893EC3-CCB7-49E3-A064-3CC80E57E485}" destId="{02F79E2A-C6AF-433D-9FF8-CC9FE68811A5}" srcOrd="0" destOrd="0" presId="urn:microsoft.com/office/officeart/2008/layout/LinedList"/>
    <dgm:cxn modelId="{91349B1F-E62A-4504-8A55-0A12B90D7695}" type="presParOf" srcId="{F5893EC3-CCB7-49E3-A064-3CC80E57E485}" destId="{1118FB29-E0A2-4F16-A04C-6E6014645D91}" srcOrd="1" destOrd="0" presId="urn:microsoft.com/office/officeart/2008/layout/LinedList"/>
    <dgm:cxn modelId="{D6B3E5BD-92A2-4E2F-8835-570CAC8491DF}" type="presParOf" srcId="{F5893EC3-CCB7-49E3-A064-3CC80E57E485}" destId="{5DE54253-64AD-4713-8436-331220CEBA61}" srcOrd="2" destOrd="0" presId="urn:microsoft.com/office/officeart/2008/layout/LinedList"/>
    <dgm:cxn modelId="{DF2A9E40-32FF-437F-B21D-FE935A06A899}" type="presParOf" srcId="{0D562954-B8BD-4021-89CC-231455283242}" destId="{1DB5C7F8-8DE0-4E38-BD61-1BDE3B4F836D}" srcOrd="11" destOrd="0" presId="urn:microsoft.com/office/officeart/2008/layout/LinedList"/>
    <dgm:cxn modelId="{058643EB-3928-4D6C-BE3F-3A0F9A147371}" type="presParOf" srcId="{0D562954-B8BD-4021-89CC-231455283242}" destId="{384633E2-2E34-40D8-8C53-AEC73ADFC740}" srcOrd="12" destOrd="0" presId="urn:microsoft.com/office/officeart/2008/layout/LinedList"/>
    <dgm:cxn modelId="{7BA964F6-B76C-4E33-B2F5-44568B7B2DCE}" type="presParOf" srcId="{0D562954-B8BD-4021-89CC-231455283242}" destId="{24365E2F-CF31-43D4-A49B-182604A834D0}" srcOrd="13" destOrd="0" presId="urn:microsoft.com/office/officeart/2008/layout/LinedList"/>
    <dgm:cxn modelId="{0D87D2C5-0A06-4062-85A2-FF0EDDC9A89F}" type="presParOf" srcId="{24365E2F-CF31-43D4-A49B-182604A834D0}" destId="{019EC620-BC03-49DE-8FAF-26A1E3804E1F}" srcOrd="0" destOrd="0" presId="urn:microsoft.com/office/officeart/2008/layout/LinedList"/>
    <dgm:cxn modelId="{60FECEB7-C385-43FA-91E9-B33C700FC450}" type="presParOf" srcId="{24365E2F-CF31-43D4-A49B-182604A834D0}" destId="{868586FB-7C17-4E48-BB68-AF39F8592E18}" srcOrd="1" destOrd="0" presId="urn:microsoft.com/office/officeart/2008/layout/LinedList"/>
    <dgm:cxn modelId="{FE7340F3-8BB7-452F-8431-23594B5FDA52}" type="presParOf" srcId="{24365E2F-CF31-43D4-A49B-182604A834D0}" destId="{C47CA9D9-6056-4549-8664-E77F312C5BD5}" srcOrd="2" destOrd="0" presId="urn:microsoft.com/office/officeart/2008/layout/LinedList"/>
    <dgm:cxn modelId="{6BC21479-9DC2-4DFC-8C82-B6EFC8E0BF9C}" type="presParOf" srcId="{0D562954-B8BD-4021-89CC-231455283242}" destId="{D35B3718-C541-4982-A9BA-8D6A5686D946}" srcOrd="14" destOrd="0" presId="urn:microsoft.com/office/officeart/2008/layout/LinedList"/>
    <dgm:cxn modelId="{658D24DC-5B28-4492-BE57-0B3541024F22}" type="presParOf" srcId="{0D562954-B8BD-4021-89CC-231455283242}" destId="{33B09862-27DB-4A9C-A640-E8C5C8035A96}" srcOrd="15" destOrd="0" presId="urn:microsoft.com/office/officeart/2008/layout/LinedList"/>
    <dgm:cxn modelId="{904F3EC8-B744-492C-B677-1F373CB1088B}" type="presParOf" srcId="{0D562954-B8BD-4021-89CC-231455283242}" destId="{96AB4A2D-EB6D-496C-BB25-8746DAF5BF6D}" srcOrd="16" destOrd="0" presId="urn:microsoft.com/office/officeart/2008/layout/LinedList"/>
    <dgm:cxn modelId="{CB59302B-B456-4767-85B4-3A6E35C93A17}" type="presParOf" srcId="{96AB4A2D-EB6D-496C-BB25-8746DAF5BF6D}" destId="{09A041DC-31F8-4928-A443-95A5FB6B515F}" srcOrd="0" destOrd="0" presId="urn:microsoft.com/office/officeart/2008/layout/LinedList"/>
    <dgm:cxn modelId="{55F74227-8C94-403C-B716-C6379D092A90}" type="presParOf" srcId="{96AB4A2D-EB6D-496C-BB25-8746DAF5BF6D}" destId="{24A6CCE4-8343-412F-AF13-B879BD30BF63}" srcOrd="1" destOrd="0" presId="urn:microsoft.com/office/officeart/2008/layout/LinedList"/>
    <dgm:cxn modelId="{26B90314-C3B7-41C0-86F8-6519B01FB835}" type="presParOf" srcId="{96AB4A2D-EB6D-496C-BB25-8746DAF5BF6D}" destId="{FD1AC5AC-F546-493C-A284-BB931447EC7A}" srcOrd="2" destOrd="0" presId="urn:microsoft.com/office/officeart/2008/layout/LinedList"/>
    <dgm:cxn modelId="{9C497E35-AEFD-4714-84BB-50ACB4F75072}" type="presParOf" srcId="{0D562954-B8BD-4021-89CC-231455283242}" destId="{4764FF6E-BC8B-4129-A9A7-1B9891B469E0}" srcOrd="17" destOrd="0" presId="urn:microsoft.com/office/officeart/2008/layout/LinedList"/>
    <dgm:cxn modelId="{CD8AB0B4-2CDB-48EF-857E-2D3DAC8B6956}" type="presParOf" srcId="{0D562954-B8BD-4021-89CC-231455283242}" destId="{B1E54242-40CB-4ACD-899F-E8FB2BE3F04B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322D2-5C29-49F1-AA10-1ABCC91C058D}">
      <dsp:nvSpPr>
        <dsp:cNvPr id="0" name=""/>
        <dsp:cNvSpPr/>
      </dsp:nvSpPr>
      <dsp:spPr>
        <a:xfrm>
          <a:off x="0" y="2164"/>
          <a:ext cx="74774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5554C-0E05-4232-AE0E-0992EA3A23FA}">
      <dsp:nvSpPr>
        <dsp:cNvPr id="0" name=""/>
        <dsp:cNvSpPr/>
      </dsp:nvSpPr>
      <dsp:spPr>
        <a:xfrm>
          <a:off x="0" y="2164"/>
          <a:ext cx="467369" cy="4428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164"/>
        <a:ext cx="467369" cy="4428034"/>
      </dsp:txXfrm>
    </dsp:sp>
    <dsp:sp modelId="{07550DFE-46E3-4B94-BD64-7A99FA5D24D5}">
      <dsp:nvSpPr>
        <dsp:cNvPr id="0" name=""/>
        <dsp:cNvSpPr/>
      </dsp:nvSpPr>
      <dsp:spPr>
        <a:xfrm>
          <a:off x="579531" y="37028"/>
          <a:ext cx="5869785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Data volume and velocity is at a high pace and non-relational too..</a:t>
          </a:r>
          <a:endParaRPr lang="en-US" sz="1400" strike="noStrike" kern="1200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latin typeface="Segoe UI" panose="020B0502040204020203" pitchFamily="34" charset="0"/>
              <a:cs typeface="Segoe UI" panose="020B0502040204020203" pitchFamily="34" charset="0"/>
            </a:rPr>
            <a:t>Manual validation and QC is beyond the scope ..</a:t>
          </a:r>
        </a:p>
      </dsp:txBody>
      <dsp:txXfrm>
        <a:off x="579531" y="37028"/>
        <a:ext cx="5869785" cy="697285"/>
      </dsp:txXfrm>
    </dsp:sp>
    <dsp:sp modelId="{2FF53D8E-E32C-459B-99FE-A6BB43595F16}">
      <dsp:nvSpPr>
        <dsp:cNvPr id="0" name=""/>
        <dsp:cNvSpPr/>
      </dsp:nvSpPr>
      <dsp:spPr>
        <a:xfrm>
          <a:off x="467369" y="73431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6A4B7-FDEA-438F-B8F4-5A9F313C4678}">
      <dsp:nvSpPr>
        <dsp:cNvPr id="0" name=""/>
        <dsp:cNvSpPr/>
      </dsp:nvSpPr>
      <dsp:spPr>
        <a:xfrm>
          <a:off x="579531" y="769178"/>
          <a:ext cx="5869785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Lack of traditional policy checks like PKs, FKs, etc.</a:t>
          </a:r>
          <a:endParaRPr lang="en-US" sz="1400" strike="noStrike" kern="1200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latin typeface="Segoe UI" panose="020B0502040204020203" pitchFamily="34" charset="0"/>
              <a:cs typeface="Segoe UI" panose="020B0502040204020203" pitchFamily="34" charset="0"/>
            </a:rPr>
            <a:t>Putting together ACID rules is hard</a:t>
          </a:r>
        </a:p>
      </dsp:txBody>
      <dsp:txXfrm>
        <a:off x="579531" y="769178"/>
        <a:ext cx="5869785" cy="697285"/>
      </dsp:txXfrm>
    </dsp:sp>
    <dsp:sp modelId="{C61C03C7-61FD-4683-9F33-7CBB1F4BC93D}">
      <dsp:nvSpPr>
        <dsp:cNvPr id="0" name=""/>
        <dsp:cNvSpPr/>
      </dsp:nvSpPr>
      <dsp:spPr>
        <a:xfrm>
          <a:off x="467369" y="146646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F61C5-B55B-47F1-93D9-3B10626BFD6D}">
      <dsp:nvSpPr>
        <dsp:cNvPr id="0" name=""/>
        <dsp:cNvSpPr/>
      </dsp:nvSpPr>
      <dsp:spPr>
        <a:xfrm>
          <a:off x="579531" y="1501328"/>
          <a:ext cx="5869785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Data counts needs to be continuously checked..</a:t>
          </a:r>
          <a:endParaRPr lang="en-US" sz="1400" strike="noStrike" kern="1200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latin typeface="Segoe UI" panose="020B0502040204020203" pitchFamily="34" charset="0"/>
              <a:cs typeface="Segoe UI" panose="020B0502040204020203" pitchFamily="34" charset="0"/>
            </a:rPr>
            <a:t>Need to know the freshness of billions of data..</a:t>
          </a:r>
        </a:p>
      </dsp:txBody>
      <dsp:txXfrm>
        <a:off x="579531" y="1501328"/>
        <a:ext cx="5869785" cy="697285"/>
      </dsp:txXfrm>
    </dsp:sp>
    <dsp:sp modelId="{A507F1A1-12FB-4A50-8CEA-3876217A0968}">
      <dsp:nvSpPr>
        <dsp:cNvPr id="0" name=""/>
        <dsp:cNvSpPr/>
      </dsp:nvSpPr>
      <dsp:spPr>
        <a:xfrm>
          <a:off x="467369" y="219861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8FB29-E0A2-4F16-A04C-6E6014645D91}">
      <dsp:nvSpPr>
        <dsp:cNvPr id="0" name=""/>
        <dsp:cNvSpPr/>
      </dsp:nvSpPr>
      <dsp:spPr>
        <a:xfrm>
          <a:off x="579531" y="2233478"/>
          <a:ext cx="5869785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strike="noStrike" kern="1200" baseline="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79531" y="2233478"/>
        <a:ext cx="5869785" cy="697285"/>
      </dsp:txXfrm>
    </dsp:sp>
    <dsp:sp modelId="{1DB5C7F8-8DE0-4E38-BD61-1BDE3B4F836D}">
      <dsp:nvSpPr>
        <dsp:cNvPr id="0" name=""/>
        <dsp:cNvSpPr/>
      </dsp:nvSpPr>
      <dsp:spPr>
        <a:xfrm>
          <a:off x="467369" y="293076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586FB-7C17-4E48-BB68-AF39F8592E18}">
      <dsp:nvSpPr>
        <dsp:cNvPr id="0" name=""/>
        <dsp:cNvSpPr/>
      </dsp:nvSpPr>
      <dsp:spPr>
        <a:xfrm>
          <a:off x="564621" y="2936196"/>
          <a:ext cx="5869785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strike="noStrike" kern="1200" baseline="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64621" y="2936196"/>
        <a:ext cx="5869785" cy="697285"/>
      </dsp:txXfrm>
    </dsp:sp>
    <dsp:sp modelId="{D35B3718-C541-4982-A9BA-8D6A5686D946}">
      <dsp:nvSpPr>
        <dsp:cNvPr id="0" name=""/>
        <dsp:cNvSpPr/>
      </dsp:nvSpPr>
      <dsp:spPr>
        <a:xfrm>
          <a:off x="467369" y="366291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6CCE4-8343-412F-AF13-B879BD30BF63}">
      <dsp:nvSpPr>
        <dsp:cNvPr id="0" name=""/>
        <dsp:cNvSpPr/>
      </dsp:nvSpPr>
      <dsp:spPr>
        <a:xfrm>
          <a:off x="579531" y="3697778"/>
          <a:ext cx="6788524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Need to ensure data coverage of transition of millions records across storage layers</a:t>
          </a: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latin typeface="Segoe UI" panose="020B0502040204020203" pitchFamily="34" charset="0"/>
              <a:cs typeface="Segoe UI" panose="020B0502040204020203" pitchFamily="34" charset="0"/>
            </a:rPr>
            <a:t>Data moves between relational and non-relational stores and ensuring consistency</a:t>
          </a:r>
        </a:p>
      </dsp:txBody>
      <dsp:txXfrm>
        <a:off x="579531" y="3697778"/>
        <a:ext cx="6788524" cy="697285"/>
      </dsp:txXfrm>
    </dsp:sp>
    <dsp:sp modelId="{4764FF6E-BC8B-4129-A9A7-1B9891B469E0}">
      <dsp:nvSpPr>
        <dsp:cNvPr id="0" name=""/>
        <dsp:cNvSpPr/>
      </dsp:nvSpPr>
      <dsp:spPr>
        <a:xfrm>
          <a:off x="467369" y="439506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566A-0DC1-304B-8320-02E41EC0F1F9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81613-78E3-1A4D-8867-040FCC34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Require SVHP Support for Test Cases on what basis they do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0A29-E5A6-3444-AB3B-4BB7375CEF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8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6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2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3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3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60BF8-B5EF-5C4E-B67E-8975DFB71FB2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97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9443-BF4C-4144-8482-F080C72D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BAC07-927A-7B42-A157-186C14ED6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4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10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Attainments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4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10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8"/>
            <a:ext cx="1448718" cy="175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6647213" y="3292811"/>
            <a:ext cx="3970347" cy="1102392"/>
          </a:xfrm>
          <a:prstGeom prst="wedgeRectCallout">
            <a:avLst>
              <a:gd name="adj1" fmla="val -14421"/>
              <a:gd name="adj2" fmla="val -8577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400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5 Months [ From July 2016]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 3 Billion Attainment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7-12 hours for full restatement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5" y="3300023"/>
            <a:ext cx="2797627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19" name="Folded Corner 218"/>
          <p:cNvSpPr/>
          <p:nvPr/>
        </p:nvSpPr>
        <p:spPr>
          <a:xfrm>
            <a:off x="201241" y="1571296"/>
            <a:ext cx="1255222" cy="485795"/>
          </a:xfrm>
          <a:prstGeom prst="foldedCorne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</a:t>
            </a:r>
          </a:p>
          <a:p>
            <a:r>
              <a:rPr lang="en-US" sz="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REVENUERECSUMMARY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625629" y="1634270"/>
            <a:ext cx="560968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21" name="Picture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382" y="1558771"/>
            <a:ext cx="258441" cy="244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2" name="Rectangle 221"/>
          <p:cNvSpPr/>
          <p:nvPr/>
        </p:nvSpPr>
        <p:spPr>
          <a:xfrm>
            <a:off x="2057903" y="1695055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 FILE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4702890" y="170407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6277320" y="1708172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230012" y="1693320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DEGENERATION</a:t>
            </a:r>
          </a:p>
        </p:txBody>
      </p:sp>
      <p:cxnSp>
        <p:nvCxnSpPr>
          <p:cNvPr id="226" name="Straight Arrow Connector 225"/>
          <p:cNvCxnSpPr>
            <a:stCxn id="222" idx="3"/>
          </p:cNvCxnSpPr>
          <p:nvPr/>
        </p:nvCxnSpPr>
        <p:spPr>
          <a:xfrm>
            <a:off x="2833033" y="1843573"/>
            <a:ext cx="414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4325432" y="1843573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24" idx="1"/>
          </p:cNvCxnSpPr>
          <p:nvPr/>
        </p:nvCxnSpPr>
        <p:spPr>
          <a:xfrm flipV="1">
            <a:off x="5331530" y="1856690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ular Callout 231"/>
          <p:cNvSpPr/>
          <p:nvPr/>
        </p:nvSpPr>
        <p:spPr>
          <a:xfrm>
            <a:off x="6615495" y="4784304"/>
            <a:ext cx="3970347" cy="1102392"/>
          </a:xfrm>
          <a:prstGeom prst="wedgeRectCallout">
            <a:avLst>
              <a:gd name="adj1" fmla="val -11177"/>
              <a:gd name="adj2" fmla="val -834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2 +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3-5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90 minutes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2846108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226899" y="3009884"/>
            <a:ext cx="1769615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 </a:t>
            </a:r>
            <a:r>
              <a:rPr lang="en-US" sz="1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RESTATEMENT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159231" y="4564445"/>
            <a:ext cx="18372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202607" y="0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362559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/>
          <p:nvPr/>
        </p:nvSpPr>
        <p:spPr>
          <a:xfrm>
            <a:off x="10316353" y="773016"/>
            <a:ext cx="1632668" cy="339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92705" y="6619833"/>
            <a:ext cx="224421" cy="221535"/>
          </a:xfrm>
        </p:spPr>
        <p:txBody>
          <a:bodyPr/>
          <a:lstStyle/>
          <a:p>
            <a:fld id="{14D65173-87C9-47C0-A890-7AD8E2754265}" type="slidenum">
              <a:rPr lang="en-US" sz="1200">
                <a:solidFill>
                  <a:srgbClr val="6D6E71"/>
                </a:solidFill>
              </a:rPr>
              <a:pPr/>
              <a:t>11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27835" y="783945"/>
            <a:ext cx="1623095" cy="3407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1364" y="760402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BUSINESS RULES/</a:t>
            </a:r>
          </a:p>
          <a:p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63134" y="770744"/>
            <a:ext cx="1632668" cy="339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4380" y="762271"/>
            <a:ext cx="1632668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CACHED VIEWS</a:t>
            </a:r>
          </a:p>
          <a:p>
            <a:r>
              <a:rPr lang="en-US" sz="1100" b="1" dirty="0">
                <a:solidFill>
                  <a:prstClr val="white"/>
                </a:solidFill>
              </a:rPr>
              <a:t>PIVOTS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92535" y="863879"/>
            <a:ext cx="1623095" cy="3347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2535" y="761535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>
                <a:solidFill>
                  <a:prstClr val="white"/>
                </a:solidFill>
              </a:rPr>
              <a:t>TRANSFORMATION/</a:t>
            </a:r>
          </a:p>
          <a:p>
            <a:endParaRPr lang="en-US" sz="105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9440" y="824399"/>
            <a:ext cx="1623095" cy="3379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9440" y="761388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CLEANSING</a:t>
            </a:r>
          </a:p>
          <a:p>
            <a:r>
              <a:rPr lang="en-US" sz="1100" b="1" dirty="0">
                <a:solidFill>
                  <a:prstClr val="white"/>
                </a:solidFill>
              </a:rPr>
              <a:t>/ENRICHMENT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63506" y="762547"/>
            <a:ext cx="2189746" cy="3406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1330" y="760696"/>
            <a:ext cx="2225566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COLLECTION / STAGING</a:t>
            </a:r>
          </a:p>
          <a:p>
            <a:r>
              <a:rPr lang="en-US" sz="1100" b="1" dirty="0">
                <a:solidFill>
                  <a:prstClr val="white"/>
                </a:solidFill>
              </a:rPr>
              <a:t>[Azure Data Lake Storage]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191" y="770932"/>
            <a:ext cx="1411140" cy="3398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864" y="760415"/>
            <a:ext cx="1382466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SOURCES/</a:t>
            </a:r>
          </a:p>
          <a:p>
            <a:r>
              <a:rPr lang="en-US" sz="1100" b="1" dirty="0">
                <a:solidFill>
                  <a:prstClr val="white"/>
                </a:solidFill>
              </a:rPr>
              <a:t>PRODUCERS</a:t>
            </a:r>
          </a:p>
        </p:txBody>
      </p:sp>
      <p:sp>
        <p:nvSpPr>
          <p:cNvPr id="62" name="Right Arrow 61"/>
          <p:cNvSpPr/>
          <p:nvPr/>
        </p:nvSpPr>
        <p:spPr>
          <a:xfrm>
            <a:off x="1444809" y="876292"/>
            <a:ext cx="257220" cy="2040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3660725" y="863879"/>
            <a:ext cx="257220" cy="2040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8535342" y="880503"/>
            <a:ext cx="257220" cy="2040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66" name="Left-Right Arrow 65"/>
          <p:cNvSpPr/>
          <p:nvPr/>
        </p:nvSpPr>
        <p:spPr>
          <a:xfrm>
            <a:off x="5182237" y="962606"/>
            <a:ext cx="403966" cy="204037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67" name="Left-Right Arrow 66"/>
          <p:cNvSpPr/>
          <p:nvPr/>
        </p:nvSpPr>
        <p:spPr>
          <a:xfrm>
            <a:off x="6825851" y="955281"/>
            <a:ext cx="403966" cy="204037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96540" y="1616698"/>
            <a:ext cx="8332291" cy="42271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41" y="1677622"/>
            <a:ext cx="317744" cy="300860"/>
          </a:xfrm>
          <a:prstGeom prst="rect">
            <a:avLst/>
          </a:prstGeom>
        </p:spPr>
      </p:pic>
      <p:sp>
        <p:nvSpPr>
          <p:cNvPr id="111" name="TextBox 640"/>
          <p:cNvSpPr txBox="1"/>
          <p:nvPr/>
        </p:nvSpPr>
        <p:spPr>
          <a:xfrm>
            <a:off x="2261435" y="1670806"/>
            <a:ext cx="6280977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D6E71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 Factory</a:t>
            </a:r>
            <a:r>
              <a:rPr lang="en-US" sz="1050" b="1" dirty="0">
                <a:solidFill>
                  <a:srgbClr val="6D6E71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50" b="1" i="1" dirty="0">
                <a:solidFill>
                  <a:srgbClr val="6D6E71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[Data Ingestion, Layers Orchestration and Data Auditing]</a:t>
            </a:r>
            <a:r>
              <a:rPr lang="en-US" sz="1050" b="1" dirty="0">
                <a:solidFill>
                  <a:srgbClr val="6D6E71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317599" y="764543"/>
            <a:ext cx="1632668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PRESENTATION/</a:t>
            </a:r>
          </a:p>
          <a:p>
            <a:r>
              <a:rPr lang="en-US" sz="1100" b="1" dirty="0">
                <a:solidFill>
                  <a:prstClr val="white"/>
                </a:solidFill>
              </a:rPr>
              <a:t> ACTIONS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668266" y="2673405"/>
            <a:ext cx="2125458" cy="1355289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Cleansing,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Processing (USQL)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Archival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660725" y="2432389"/>
            <a:ext cx="2153305" cy="27481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prstClr val="white"/>
                </a:solidFill>
              </a:rPr>
              <a:t>AZURE DATA LAKE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461500" y="2296988"/>
            <a:ext cx="540282" cy="495461"/>
            <a:chOff x="314873" y="269766"/>
            <a:chExt cx="593487" cy="593487"/>
          </a:xfrm>
        </p:grpSpPr>
        <p:sp>
          <p:nvSpPr>
            <p:cNvPr id="176" name="Shape 175"/>
            <p:cNvSpPr/>
            <p:nvPr/>
          </p:nvSpPr>
          <p:spPr>
            <a:xfrm>
              <a:off x="314873" y="269766"/>
              <a:ext cx="593487" cy="593487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7" name="Shape 4"/>
            <p:cNvSpPr txBox="1"/>
            <p:nvPr/>
          </p:nvSpPr>
          <p:spPr>
            <a:xfrm>
              <a:off x="434190" y="408787"/>
              <a:ext cx="354853" cy="305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prstClr val="white"/>
                  </a:solidFill>
                </a:rPr>
                <a:t>USQL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8725382" y="2699525"/>
            <a:ext cx="1487069" cy="1355289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MDXCube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21110" y="2458510"/>
            <a:ext cx="1488954" cy="217472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prstClr val="white"/>
                </a:solidFill>
              </a:rPr>
              <a:t>AZURE IAAS (SQL 2016)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Data Pipelines view - Overall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63808" y="2665835"/>
            <a:ext cx="2200100" cy="1355289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Relational DW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Pre-cached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Reporting Views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59295" y="2424819"/>
            <a:ext cx="2228925" cy="27481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prstClr val="white"/>
                </a:solidFill>
              </a:rPr>
              <a:t>AZURE DATA WAREHOUSE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872917" y="2289418"/>
            <a:ext cx="446514" cy="495461"/>
            <a:chOff x="314873" y="269766"/>
            <a:chExt cx="593487" cy="593487"/>
          </a:xfrm>
        </p:grpSpPr>
        <p:sp>
          <p:nvSpPr>
            <p:cNvPr id="47" name="Shape 46"/>
            <p:cNvSpPr/>
            <p:nvPr/>
          </p:nvSpPr>
          <p:spPr>
            <a:xfrm>
              <a:off x="314873" y="269766"/>
              <a:ext cx="593487" cy="593487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Shape 4"/>
            <p:cNvSpPr txBox="1"/>
            <p:nvPr/>
          </p:nvSpPr>
          <p:spPr>
            <a:xfrm>
              <a:off x="434190" y="408787"/>
              <a:ext cx="354853" cy="3050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prstClr val="white"/>
                  </a:solidFill>
                </a:rPr>
                <a:t>SQL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353778" y="1935892"/>
            <a:ext cx="1507581" cy="1045235"/>
            <a:chOff x="10042506" y="2193006"/>
            <a:chExt cx="1508760" cy="1046051"/>
          </a:xfrm>
        </p:grpSpPr>
        <p:sp>
          <p:nvSpPr>
            <p:cNvPr id="50" name="Rectangle 49"/>
            <p:cNvSpPr/>
            <p:nvPr/>
          </p:nvSpPr>
          <p:spPr>
            <a:xfrm>
              <a:off x="10042506" y="2193006"/>
              <a:ext cx="1508760" cy="1046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rgbClr val="6D6E71"/>
                  </a:solidFill>
                </a:rPr>
                <a:t>ADHOC &amp; Reporting Engines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1691" y="2604348"/>
              <a:ext cx="604705" cy="536378"/>
            </a:xfrm>
            <a:prstGeom prst="rect">
              <a:avLst/>
            </a:prstGeom>
            <a:effectLst/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4353" y="2592888"/>
              <a:ext cx="642466" cy="607423"/>
            </a:xfrm>
            <a:prstGeom prst="rect">
              <a:avLst/>
            </a:prstGeom>
            <a:effectLst/>
          </p:spPr>
        </p:pic>
      </p:grpSp>
      <p:sp>
        <p:nvSpPr>
          <p:cNvPr id="53" name="Rectangle 52"/>
          <p:cNvSpPr/>
          <p:nvPr/>
        </p:nvSpPr>
        <p:spPr>
          <a:xfrm>
            <a:off x="1850398" y="2612246"/>
            <a:ext cx="1487069" cy="1355289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46126" y="2371231"/>
            <a:ext cx="1488954" cy="217472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prstClr val="white"/>
                </a:solidFill>
              </a:rPr>
              <a:t>AZURE SSAS SERVICE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1800982" y="4380827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1.2 TB / 16 Months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112190" y="4274106"/>
            <a:ext cx="1556829" cy="653687"/>
          </a:xfrm>
          <a:prstGeom prst="wedgeRectCallout">
            <a:avLst>
              <a:gd name="adj1" fmla="val -24947"/>
              <a:gd name="adj2" fmla="val -689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i="1" dirty="0"/>
          </a:p>
          <a:p>
            <a:r>
              <a:rPr lang="en-US" sz="1100" i="1" dirty="0"/>
              <a:t>Full Total Storage /</a:t>
            </a:r>
          </a:p>
          <a:p>
            <a:r>
              <a:rPr lang="en-US" sz="1100" i="1" dirty="0"/>
              <a:t>Full Data Period /</a:t>
            </a:r>
          </a:p>
          <a:p>
            <a:r>
              <a:rPr lang="en-US" sz="1100" i="1" dirty="0"/>
              <a:t># Rows</a:t>
            </a:r>
          </a:p>
          <a:p>
            <a:endParaRPr lang="en-US" sz="1100" i="1" dirty="0"/>
          </a:p>
        </p:txBody>
      </p:sp>
      <p:sp>
        <p:nvSpPr>
          <p:cNvPr id="57" name="Rectangular Callout 56"/>
          <p:cNvSpPr/>
          <p:nvPr/>
        </p:nvSpPr>
        <p:spPr>
          <a:xfrm>
            <a:off x="1800982" y="5125380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10 GB/ 1 day /  2 Hours</a:t>
            </a:r>
          </a:p>
        </p:txBody>
      </p:sp>
      <p:sp>
        <p:nvSpPr>
          <p:cNvPr id="58" name="Rectangular Callout 57"/>
          <p:cNvSpPr/>
          <p:nvPr/>
        </p:nvSpPr>
        <p:spPr>
          <a:xfrm>
            <a:off x="3703756" y="4396801"/>
            <a:ext cx="2089968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1.2 TB / 16 Months</a:t>
            </a:r>
          </a:p>
        </p:txBody>
      </p:sp>
      <p:sp>
        <p:nvSpPr>
          <p:cNvPr id="59" name="Rectangular Callout 58"/>
          <p:cNvSpPr/>
          <p:nvPr/>
        </p:nvSpPr>
        <p:spPr>
          <a:xfrm>
            <a:off x="3703756" y="5141354"/>
            <a:ext cx="2089968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 GB/ 1 day / 1 Hour</a:t>
            </a:r>
          </a:p>
        </p:txBody>
      </p:sp>
      <p:sp>
        <p:nvSpPr>
          <p:cNvPr id="60" name="Rectangular Callout 59"/>
          <p:cNvSpPr/>
          <p:nvPr/>
        </p:nvSpPr>
        <p:spPr>
          <a:xfrm>
            <a:off x="6242824" y="4396438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1.2</a:t>
            </a:r>
            <a:r>
              <a:rPr lang="en-US" sz="1100" b="1" dirty="0"/>
              <a:t> TB / 16 Months / </a:t>
            </a:r>
          </a:p>
          <a:p>
            <a:pPr algn="ctr"/>
            <a:r>
              <a:rPr lang="en-US" sz="1100" b="1" dirty="0"/>
              <a:t>8 Billion</a:t>
            </a:r>
          </a:p>
        </p:txBody>
      </p:sp>
      <p:sp>
        <p:nvSpPr>
          <p:cNvPr id="61" name="Rectangular Callout 60"/>
          <p:cNvSpPr/>
          <p:nvPr/>
        </p:nvSpPr>
        <p:spPr>
          <a:xfrm>
            <a:off x="6242824" y="5140991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2.5 GB/ 1 day /  1 Hour</a:t>
            </a:r>
          </a:p>
        </p:txBody>
      </p:sp>
      <p:sp>
        <p:nvSpPr>
          <p:cNvPr id="64" name="Rectangular Callout 63"/>
          <p:cNvSpPr/>
          <p:nvPr/>
        </p:nvSpPr>
        <p:spPr>
          <a:xfrm>
            <a:off x="8634459" y="4364821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80 GB/ 16 Months / </a:t>
            </a:r>
          </a:p>
          <a:p>
            <a:pPr algn="ctr"/>
            <a:r>
              <a:rPr lang="en-US" sz="1100" b="1" dirty="0"/>
              <a:t>2.5 billion</a:t>
            </a:r>
          </a:p>
        </p:txBody>
      </p:sp>
      <p:sp>
        <p:nvSpPr>
          <p:cNvPr id="68" name="Rectangular Callout 67"/>
          <p:cNvSpPr/>
          <p:nvPr/>
        </p:nvSpPr>
        <p:spPr>
          <a:xfrm>
            <a:off x="8634459" y="5109374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 GB/ 1 day / 2  hr.</a:t>
            </a:r>
          </a:p>
        </p:txBody>
      </p:sp>
      <p:sp>
        <p:nvSpPr>
          <p:cNvPr id="69" name="Rectangular Callout 68"/>
          <p:cNvSpPr/>
          <p:nvPr/>
        </p:nvSpPr>
        <p:spPr>
          <a:xfrm>
            <a:off x="113719" y="5076772"/>
            <a:ext cx="1556829" cy="599001"/>
          </a:xfrm>
          <a:prstGeom prst="wedgeRectCallout">
            <a:avLst>
              <a:gd name="adj1" fmla="val -24947"/>
              <a:gd name="adj2" fmla="val -689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i="1" dirty="0"/>
          </a:p>
          <a:p>
            <a:endParaRPr lang="en-US" sz="1100" i="1" dirty="0"/>
          </a:p>
          <a:p>
            <a:r>
              <a:rPr lang="en-US" sz="1100" i="1" dirty="0"/>
              <a:t>Incremental Storage /</a:t>
            </a:r>
          </a:p>
          <a:p>
            <a:r>
              <a:rPr lang="en-US" sz="1100" i="1" dirty="0"/>
              <a:t>Incremental Period /</a:t>
            </a:r>
          </a:p>
          <a:p>
            <a:r>
              <a:rPr lang="en-US" sz="1100" i="1" dirty="0"/>
              <a:t>Processing Time</a:t>
            </a:r>
          </a:p>
          <a:p>
            <a:endParaRPr lang="en-US" sz="1100" i="1" dirty="0"/>
          </a:p>
          <a:p>
            <a:endParaRPr lang="en-US" sz="1100" i="1" dirty="0"/>
          </a:p>
        </p:txBody>
      </p:sp>
      <p:sp>
        <p:nvSpPr>
          <p:cNvPr id="71" name="Can 70"/>
          <p:cNvSpPr/>
          <p:nvPr/>
        </p:nvSpPr>
        <p:spPr>
          <a:xfrm>
            <a:off x="183850" y="2378220"/>
            <a:ext cx="1173820" cy="86050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Assignments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Quotas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UCM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Can 71"/>
          <p:cNvSpPr/>
          <p:nvPr/>
        </p:nvSpPr>
        <p:spPr>
          <a:xfrm>
            <a:off x="195593" y="1813523"/>
            <a:ext cx="1173820" cy="51717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Timeline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MDB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lded Corner 72"/>
          <p:cNvSpPr/>
          <p:nvPr/>
        </p:nvSpPr>
        <p:spPr>
          <a:xfrm>
            <a:off x="203135" y="3710537"/>
            <a:ext cx="1255222" cy="256998"/>
          </a:xfrm>
          <a:prstGeom prst="foldedCorne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REVENUERECSUMMARY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Cube 73"/>
          <p:cNvSpPr/>
          <p:nvPr/>
        </p:nvSpPr>
        <p:spPr>
          <a:xfrm>
            <a:off x="200453" y="3284153"/>
            <a:ext cx="1211670" cy="298657"/>
          </a:xfrm>
          <a:prstGeom prst="cube">
            <a:avLst>
              <a:gd name="adj" fmla="val 1174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RvR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Can 74"/>
          <p:cNvSpPr/>
          <p:nvPr/>
        </p:nvSpPr>
        <p:spPr>
          <a:xfrm>
            <a:off x="198212" y="1280158"/>
            <a:ext cx="1195080" cy="459788"/>
          </a:xfrm>
          <a:prstGeom prst="can">
            <a:avLst>
              <a:gd name="adj" fmla="val 1493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Accounts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Area Subscriber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402293" y="3111746"/>
            <a:ext cx="1410550" cy="6759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UCM-B Business Reporting Web site</a:t>
            </a:r>
          </a:p>
        </p:txBody>
      </p:sp>
      <p:sp>
        <p:nvSpPr>
          <p:cNvPr id="79" name="Rectangular Callout 78"/>
          <p:cNvSpPr/>
          <p:nvPr/>
        </p:nvSpPr>
        <p:spPr>
          <a:xfrm>
            <a:off x="6234014" y="5846488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400 GB /6 months/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7-12 Hours</a:t>
            </a:r>
          </a:p>
        </p:txBody>
      </p:sp>
      <p:sp>
        <p:nvSpPr>
          <p:cNvPr id="80" name="Rectangular Callout 79"/>
          <p:cNvSpPr/>
          <p:nvPr/>
        </p:nvSpPr>
        <p:spPr>
          <a:xfrm>
            <a:off x="8625649" y="5814871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40  GB/ 6 months / 4  hr.</a:t>
            </a:r>
          </a:p>
        </p:txBody>
      </p:sp>
      <p:sp>
        <p:nvSpPr>
          <p:cNvPr id="81" name="Rectangular Callout 80"/>
          <p:cNvSpPr/>
          <p:nvPr/>
        </p:nvSpPr>
        <p:spPr>
          <a:xfrm>
            <a:off x="104909" y="5782270"/>
            <a:ext cx="1556829" cy="479440"/>
          </a:xfrm>
          <a:prstGeom prst="wedgeRectCallout">
            <a:avLst>
              <a:gd name="adj1" fmla="val -24947"/>
              <a:gd name="adj2" fmla="val -689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/>
              <a:t>RESTATEMENT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202607" y="12879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258261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5BA64-1DF1-BF46-A170-83EF7A3A4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Engineering for MARS India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89CC47-B482-C848-9F78-1BF21F5C0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580D-664E-874A-97F1-05B6945F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93" y="149607"/>
            <a:ext cx="15569455" cy="217025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8859-87BE-C24C-96CB-ED063919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393" y="1118158"/>
            <a:ext cx="15569455" cy="71241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C9174-45D2-ED40-9F63-D469347C04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24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8CF5B2-701F-1542-A1B9-4D408A8A0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Quality Automation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FFF9A8-0595-1549-A91B-FF42939A3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6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8162" y="50529"/>
            <a:ext cx="11576502" cy="708469"/>
          </a:xfrm>
        </p:spPr>
        <p:txBody>
          <a:bodyPr>
            <a:normAutofit/>
          </a:bodyPr>
          <a:lstStyle/>
          <a:p>
            <a:r>
              <a:rPr lang="en-US" sz="2400" dirty="0"/>
              <a:t>What are the challenges in data quality on Azure Big Data systems..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573930" y="1138355"/>
          <a:ext cx="7477434" cy="443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8345348" y="3235904"/>
            <a:ext cx="3628103" cy="392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Goals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45349" y="3803177"/>
            <a:ext cx="3628103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Support multiple connectors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Fully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Dynamic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Centralized 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Team &amp; Reports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5999038" y="3111499"/>
            <a:ext cx="3972538" cy="486074"/>
          </a:xfrm>
          <a:prstGeom prst="triangle">
            <a:avLst>
              <a:gd name="adj" fmla="val 503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6950" y="1188601"/>
            <a:ext cx="608707" cy="62045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6950" y="1912013"/>
            <a:ext cx="608707" cy="6204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6950" y="2635425"/>
            <a:ext cx="608707" cy="62045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96950" y="3358837"/>
            <a:ext cx="608707" cy="620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6950" y="4082249"/>
            <a:ext cx="608707" cy="6204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6950" y="4805659"/>
            <a:ext cx="608707" cy="620451"/>
          </a:xfrm>
          <a:prstGeom prst="roundRect">
            <a:avLst/>
          </a:prstGeom>
          <a:solidFill>
            <a:srgbClr val="007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5348" y="970930"/>
            <a:ext cx="3628103" cy="392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45348" y="1487158"/>
            <a:ext cx="3628103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Develop a generic data quality engine that can run on Azure and capable of verifying data against multiple data sources including Azure DBs, Azure Data Lake, Warehouses and MDX Cubes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91273" y="3354536"/>
            <a:ext cx="5869785" cy="697967"/>
            <a:chOff x="579531" y="767764"/>
            <a:chExt cx="5869785" cy="697967"/>
          </a:xfrm>
        </p:grpSpPr>
        <p:sp>
          <p:nvSpPr>
            <p:cNvPr id="18" name="Rectangle 17"/>
            <p:cNvSpPr/>
            <p:nvPr/>
          </p:nvSpPr>
          <p:spPr>
            <a:xfrm>
              <a:off x="579531" y="767764"/>
              <a:ext cx="5869785" cy="69796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579531" y="767764"/>
              <a:ext cx="5869785" cy="6979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Distributed business rules.. 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lvl="0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Data is processed at multiple stages and faults can occur anywhere..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82637" y="4091942"/>
            <a:ext cx="5869785" cy="697967"/>
            <a:chOff x="579531" y="767764"/>
            <a:chExt cx="5869785" cy="697967"/>
          </a:xfrm>
        </p:grpSpPr>
        <p:sp>
          <p:nvSpPr>
            <p:cNvPr id="21" name="Rectangle 20"/>
            <p:cNvSpPr/>
            <p:nvPr/>
          </p:nvSpPr>
          <p:spPr>
            <a:xfrm>
              <a:off x="579531" y="767764"/>
              <a:ext cx="5869785" cy="69796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579531" y="767764"/>
              <a:ext cx="5869785" cy="6979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Lack of Visual Studio validation tools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lvl="0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No ready available tools like Performance tester etc. 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53549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136" y="14608"/>
            <a:ext cx="11579517" cy="708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flow diagram of the Data Quality engine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>
                <a:solidFill>
                  <a:srgbClr val="6D6E71"/>
                </a:solidFill>
              </a:rPr>
              <a:pPr/>
              <a:t>16</a:t>
            </a:fld>
            <a:endParaRPr lang="en-US" dirty="0">
              <a:solidFill>
                <a:srgbClr val="6D6E7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90089" y="1068538"/>
            <a:ext cx="8455944" cy="4557410"/>
            <a:chOff x="1820985" y="591425"/>
            <a:chExt cx="9243063" cy="5635918"/>
          </a:xfrm>
        </p:grpSpPr>
        <p:grpSp>
          <p:nvGrpSpPr>
            <p:cNvPr id="6" name="Group 5"/>
            <p:cNvGrpSpPr/>
            <p:nvPr/>
          </p:nvGrpSpPr>
          <p:grpSpPr>
            <a:xfrm>
              <a:off x="1843090" y="591426"/>
              <a:ext cx="4039006" cy="2356939"/>
              <a:chOff x="863633" y="422672"/>
              <a:chExt cx="4104898" cy="2356939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63633" y="799909"/>
                <a:ext cx="4093525" cy="197970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  <a:softEdge rad="31750"/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 Case Authoring Engine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 Case Scheduling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 Case Flags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55226" y="937021"/>
                <a:ext cx="1080124" cy="1624247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875005" y="422672"/>
                <a:ext cx="4093526" cy="4186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Authoring</a:t>
                </a:r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035207" y="591425"/>
              <a:ext cx="4028841" cy="2367433"/>
              <a:chOff x="6117895" y="505627"/>
              <a:chExt cx="4028841" cy="236743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117895" y="897391"/>
                <a:ext cx="4028841" cy="197566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  <a:softEdge rad="31750"/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PowerShell Engine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on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ADL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ADW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DB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Files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9068" y="1587185"/>
                <a:ext cx="1576303" cy="828802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6117895" y="505627"/>
                <a:ext cx="4028841" cy="4186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softEdge rad="12700"/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Execution</a:t>
                </a:r>
                <a:r>
                  <a:rPr lang="en-US" sz="1600" dirty="0"/>
                  <a:t> 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035207" y="3799872"/>
              <a:ext cx="4028841" cy="2359734"/>
              <a:chOff x="6256900" y="3799872"/>
              <a:chExt cx="4819447" cy="235973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256900" y="4183937"/>
                <a:ext cx="4819447" cy="197566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  <a:softEdge rad="31750"/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Live Visualization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View Logs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View Exceptions</a:t>
                </a: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3255" y="4671282"/>
                <a:ext cx="1846216" cy="1000978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256900" y="3799872"/>
                <a:ext cx="4819447" cy="4186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Monitoring</a:t>
                </a:r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820985" y="3838817"/>
              <a:ext cx="4049921" cy="2388526"/>
              <a:chOff x="1020950" y="3803614"/>
              <a:chExt cx="4037966" cy="221475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20950" y="4186434"/>
                <a:ext cx="4015928" cy="183193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  <a:softEdge rad="31750"/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Emails with Logs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Action on Bugs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Missing test cases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42988" y="3803614"/>
                <a:ext cx="4015928" cy="3882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Alerting</a:t>
                </a:r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4454" y="4464169"/>
                <a:ext cx="1606375" cy="865940"/>
              </a:xfrm>
              <a:prstGeom prst="rect">
                <a:avLst/>
              </a:prstGeom>
            </p:spPr>
          </p:pic>
        </p:grpSp>
      </p:grpSp>
      <p:sp>
        <p:nvSpPr>
          <p:cNvPr id="27" name="Right Arrow 26"/>
          <p:cNvSpPr/>
          <p:nvPr/>
        </p:nvSpPr>
        <p:spPr>
          <a:xfrm>
            <a:off x="7311412" y="1878032"/>
            <a:ext cx="413298" cy="51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9898758" y="3192775"/>
            <a:ext cx="560279" cy="4379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7321901" y="4556033"/>
            <a:ext cx="402809" cy="51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4847959" y="3158806"/>
            <a:ext cx="560279" cy="3768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4196" y="1453381"/>
            <a:ext cx="2838847" cy="4770537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Quality Engine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enabled to validate 18 rules likes value checks, primary key checks, row count checks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Comprehensive work flow for authoring, execution and monitoring for 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Data warehouse and Azure Data Lake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ATC (Automated Test Controller)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daily mails to all the stake holders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Live Power BI dashboards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analyzing the quality of the system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0920" y="900028"/>
            <a:ext cx="2838847" cy="52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 Quality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230972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93F33F-FD00-443B-A702-12F6FFB86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35" y="1388303"/>
            <a:ext cx="11810117" cy="395638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033DB3F-9646-476B-8F75-D7D4E198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Phase 2 - Validation Storage</a:t>
            </a:r>
          </a:p>
        </p:txBody>
      </p:sp>
    </p:spTree>
    <p:extLst>
      <p:ext uri="{BB962C8B-B14F-4D97-AF65-F5344CB8AC3E}">
        <p14:creationId xmlns:p14="http://schemas.microsoft.com/office/powerpoint/2010/main" val="133931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18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58180" y="177641"/>
            <a:ext cx="11933820" cy="457921"/>
          </a:xfrm>
          <a:prstGeom prst="rect">
            <a:avLst/>
          </a:prstGeom>
        </p:spPr>
        <p:txBody>
          <a:bodyPr vert="horz" lIns="91396" tIns="45699" rIns="91396" bIns="45699" rtlCol="0" anchor="b">
            <a:normAutofit/>
          </a:bodyPr>
          <a:lstStyle>
            <a:lvl1pPr defTabSz="1218337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What are the rules validated in UCM-B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3"/>
            <a:ext cx="1570897" cy="4228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8"/>
            <a:ext cx="1633093" cy="4217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18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0"/>
            <a:ext cx="1272090" cy="4228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0"/>
            <a:ext cx="1362259" cy="4217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6"/>
            <a:ext cx="1448718" cy="41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4194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4258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4250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4413670" y="4831095"/>
            <a:ext cx="2846108" cy="1101453"/>
          </a:xfrm>
          <a:prstGeom prst="wedgeRectCallout">
            <a:avLst>
              <a:gd name="adj1" fmla="val 36065"/>
              <a:gd name="adj2" fmla="val -724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All the rules above are automated using a custom PowerShell engine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49355" y="1871973"/>
            <a:ext cx="1322181" cy="3385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Count Check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61177" y="3440472"/>
            <a:ext cx="1322652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Type Check  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47366" y="2343410"/>
            <a:ext cx="1318843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Length Check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43239" y="4099022"/>
            <a:ext cx="1335009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Duplicate Row Check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55377" y="1876166"/>
            <a:ext cx="1611461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PrimaryKey Check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79920" y="2976391"/>
            <a:ext cx="1612034" cy="3385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Missing Quota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77772" y="2600837"/>
            <a:ext cx="1607392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Foreign Key Check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895697" y="1867382"/>
            <a:ext cx="1611461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BoB &amp; Quota Checks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762561" y="3602560"/>
            <a:ext cx="1612034" cy="1323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Other Cube Check: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ARC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RvR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KPI Billing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895697" y="2600837"/>
            <a:ext cx="1607392" cy="1815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Attainment Checks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Client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Segment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New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Channel Partner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5208" y="1907714"/>
            <a:ext cx="1318843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availability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9771" y="2631605"/>
            <a:ext cx="1318843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archiving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68284" y="3329340"/>
            <a:ext cx="1607392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Dev/Prod Checks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3239775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136" y="148344"/>
            <a:ext cx="11579517" cy="4655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 Validation status in email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>
                <a:solidFill>
                  <a:srgbClr val="6D6E71"/>
                </a:solidFill>
              </a:rPr>
              <a:pPr/>
              <a:t>19</a:t>
            </a:fld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Highlights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15" y="726858"/>
            <a:ext cx="11412157" cy="574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A339-29DE-9E47-AC43-773471499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BigData</a:t>
            </a:r>
            <a:r>
              <a:rPr lang="en-US" dirty="0"/>
              <a:t> for Bing Ads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DB4619-7DB5-4449-9717-AAC805F20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4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115045" y="5494274"/>
            <a:ext cx="10761640" cy="386297"/>
            <a:chOff x="1111149" y="5175261"/>
            <a:chExt cx="10770052" cy="457200"/>
          </a:xfrm>
        </p:grpSpPr>
        <p:sp>
          <p:nvSpPr>
            <p:cNvPr id="91" name="Rectangle 678"/>
            <p:cNvSpPr/>
            <p:nvPr/>
          </p:nvSpPr>
          <p:spPr>
            <a:xfrm>
              <a:off x="4030007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SECURITY</a:t>
              </a:r>
            </a:p>
          </p:txBody>
        </p:sp>
        <p:sp>
          <p:nvSpPr>
            <p:cNvPr id="92" name="Rectangle 679"/>
            <p:cNvSpPr/>
            <p:nvPr/>
          </p:nvSpPr>
          <p:spPr>
            <a:xfrm>
              <a:off x="7972628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LOGGING</a:t>
              </a:r>
            </a:p>
          </p:txBody>
        </p:sp>
        <p:sp>
          <p:nvSpPr>
            <p:cNvPr id="93" name="Rectangle 680"/>
            <p:cNvSpPr/>
            <p:nvPr/>
          </p:nvSpPr>
          <p:spPr>
            <a:xfrm>
              <a:off x="5344214" y="5175261"/>
              <a:ext cx="128016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DATA QUALITY</a:t>
              </a:r>
            </a:p>
          </p:txBody>
        </p:sp>
        <p:sp>
          <p:nvSpPr>
            <p:cNvPr id="94" name="Rectangle 681"/>
            <p:cNvSpPr/>
            <p:nvPr/>
          </p:nvSpPr>
          <p:spPr>
            <a:xfrm>
              <a:off x="6658421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TELEMETRY</a:t>
              </a:r>
            </a:p>
          </p:txBody>
        </p:sp>
        <p:sp>
          <p:nvSpPr>
            <p:cNvPr id="95" name="Rectangle 682"/>
            <p:cNvSpPr/>
            <p:nvPr/>
          </p:nvSpPr>
          <p:spPr>
            <a:xfrm>
              <a:off x="9286835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ERROR HANDLING</a:t>
              </a:r>
            </a:p>
          </p:txBody>
        </p:sp>
        <p:sp>
          <p:nvSpPr>
            <p:cNvPr id="86" name="Rectangle 678"/>
            <p:cNvSpPr/>
            <p:nvPr/>
          </p:nvSpPr>
          <p:spPr>
            <a:xfrm>
              <a:off x="2715800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ENCRYPTION</a:t>
              </a:r>
              <a:endParaRPr lang="en-US" sz="1000" dirty="0">
                <a:solidFill>
                  <a:schemeClr val="bg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11149" y="5253536"/>
              <a:ext cx="1737360" cy="3093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1100" dirty="0">
                  <a:latin typeface="+mn-lt"/>
                </a:rPr>
                <a:t>AZURE CAPABILITIES</a:t>
              </a:r>
            </a:p>
          </p:txBody>
        </p:sp>
        <p:sp>
          <p:nvSpPr>
            <p:cNvPr id="187" name="Rectangle 682"/>
            <p:cNvSpPr/>
            <p:nvPr/>
          </p:nvSpPr>
          <p:spPr>
            <a:xfrm>
              <a:off x="10601041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WORK FLOWS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138663" y="5906432"/>
            <a:ext cx="10763219" cy="383748"/>
            <a:chOff x="1147663" y="5783672"/>
            <a:chExt cx="10733538" cy="457200"/>
          </a:xfrm>
        </p:grpSpPr>
        <p:sp>
          <p:nvSpPr>
            <p:cNvPr id="99" name="Rectangle 678"/>
            <p:cNvSpPr/>
            <p:nvPr/>
          </p:nvSpPr>
          <p:spPr>
            <a:xfrm>
              <a:off x="4028217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LINEAGE</a:t>
              </a:r>
            </a:p>
          </p:txBody>
        </p:sp>
        <p:sp>
          <p:nvSpPr>
            <p:cNvPr id="100" name="Rectangle 679"/>
            <p:cNvSpPr/>
            <p:nvPr/>
          </p:nvSpPr>
          <p:spPr>
            <a:xfrm>
              <a:off x="7971912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ALERTS</a:t>
              </a:r>
            </a:p>
          </p:txBody>
        </p:sp>
        <p:sp>
          <p:nvSpPr>
            <p:cNvPr id="101" name="Rectangle 680"/>
            <p:cNvSpPr/>
            <p:nvPr/>
          </p:nvSpPr>
          <p:spPr>
            <a:xfrm>
              <a:off x="5342782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AUDITS</a:t>
              </a:r>
            </a:p>
          </p:txBody>
        </p:sp>
        <p:sp>
          <p:nvSpPr>
            <p:cNvPr id="102" name="Rectangle 681"/>
            <p:cNvSpPr/>
            <p:nvPr/>
          </p:nvSpPr>
          <p:spPr>
            <a:xfrm>
              <a:off x="6657347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REPORTS</a:t>
              </a:r>
            </a:p>
          </p:txBody>
        </p:sp>
        <p:sp>
          <p:nvSpPr>
            <p:cNvPr id="103" name="Rectangle 682"/>
            <p:cNvSpPr/>
            <p:nvPr/>
          </p:nvSpPr>
          <p:spPr>
            <a:xfrm>
              <a:off x="9286477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ROLES</a:t>
              </a:r>
            </a:p>
          </p:txBody>
        </p:sp>
        <p:sp>
          <p:nvSpPr>
            <p:cNvPr id="104" name="Rectangle 678"/>
            <p:cNvSpPr/>
            <p:nvPr/>
          </p:nvSpPr>
          <p:spPr>
            <a:xfrm>
              <a:off x="2713652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META-DATA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147663" y="5861818"/>
              <a:ext cx="1737360" cy="31144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1100" dirty="0">
                  <a:latin typeface="+mn-lt"/>
                </a:rPr>
                <a:t>GOVERNANCE</a:t>
              </a:r>
            </a:p>
          </p:txBody>
        </p:sp>
        <p:sp>
          <p:nvSpPr>
            <p:cNvPr id="188" name="Rectangle 682"/>
            <p:cNvSpPr/>
            <p:nvPr/>
          </p:nvSpPr>
          <p:spPr>
            <a:xfrm>
              <a:off x="10601041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RULES</a:t>
              </a:r>
            </a:p>
          </p:txBody>
        </p:sp>
      </p:grpSp>
      <p:sp>
        <p:nvSpPr>
          <p:cNvPr id="1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868641" y="6485776"/>
            <a:ext cx="251731" cy="236982"/>
          </a:xfrm>
          <a:prstGeom prst="rect">
            <a:avLst/>
          </a:prstGeom>
        </p:spPr>
        <p:txBody>
          <a:bodyPr/>
          <a:lstStyle/>
          <a:p>
            <a:fld id="{14D65173-87C9-47C0-A890-7AD8E2754265}" type="slidenum"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/>
              <a:t>20</a:t>
            </a:fld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733019" y="1227991"/>
            <a:ext cx="1583971" cy="429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6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0896" y="958646"/>
            <a:ext cx="1562292" cy="4305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CACHED VIEWS</a:t>
            </a:r>
          </a:p>
          <a:p>
            <a:r>
              <a:rPr lang="en-US" sz="1100" dirty="0">
                <a:latin typeface="+mn-lt"/>
              </a:rPr>
              <a:t>PIVOTS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09566" y="1047058"/>
            <a:ext cx="1563020" cy="2537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dirty="0">
                <a:latin typeface="+mn-lt"/>
              </a:rPr>
              <a:t>TRANSFORMATION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28079" y="958646"/>
            <a:ext cx="1621585" cy="4305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MERGE/CLEANSING</a:t>
            </a:r>
          </a:p>
          <a:p>
            <a:r>
              <a:rPr lang="en-US" sz="1100" dirty="0">
                <a:latin typeface="+mn-lt"/>
              </a:rPr>
              <a:t>/ENRICHMENT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7799" y="1043214"/>
            <a:ext cx="1827372" cy="2614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COLLECTION / STAGING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97802" y="1503800"/>
            <a:ext cx="6826381" cy="511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Segoe UI Light" panose="020B0502040204020203" pitchFamily="34" charset="0"/>
              </a:rPr>
              <a:t>Azure Data Factory</a:t>
            </a:r>
            <a:r>
              <a:rPr lang="en-US" sz="1100" b="1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  <a:cs typeface="Segoe UI Light" panose="020B0502040204020203" pitchFamily="34" charset="0"/>
              </a:rPr>
              <a:t>[ Data Ingestion, Layers Orchestration and Data Auditing]</a:t>
            </a:r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319231" y="958646"/>
            <a:ext cx="1586474" cy="43055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PRESENTATION/</a:t>
            </a:r>
          </a:p>
          <a:p>
            <a:r>
              <a:rPr lang="en-US" sz="1100" dirty="0">
                <a:latin typeface="+mn-lt"/>
              </a:rPr>
              <a:t> ACTIONS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929369" y="5221557"/>
            <a:ext cx="1580592" cy="2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HYBRID STORAGE </a:t>
            </a:r>
            <a:r>
              <a:rPr lang="en-US" sz="800" dirty="0"/>
              <a:t>[BLOB/DB]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602225" y="2189379"/>
            <a:ext cx="1965607" cy="39476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 b="1" dirty="0">
                <a:solidFill>
                  <a:srgbClr val="002060"/>
                </a:solidFill>
                <a:cs typeface="Arial" panose="020B0604020202020204" pitchFamily="34" charset="0"/>
              </a:rPr>
              <a:t>Azure Data Lake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611615" y="4771986"/>
            <a:ext cx="5035578" cy="2468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prstClr val="white"/>
                </a:solidFill>
              </a:rPr>
              <a:t>HYBRID PROCESSING</a:t>
            </a:r>
            <a:endParaRPr lang="en-US" sz="1000" dirty="0"/>
          </a:p>
        </p:txBody>
      </p:sp>
      <p:sp>
        <p:nvSpPr>
          <p:cNvPr id="167" name="Rectangle 166"/>
          <p:cNvSpPr/>
          <p:nvPr/>
        </p:nvSpPr>
        <p:spPr>
          <a:xfrm>
            <a:off x="3842020" y="5221557"/>
            <a:ext cx="1398580" cy="228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NORMALIZE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170147" y="2161754"/>
            <a:ext cx="1533933" cy="1076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MDX CUBE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KPIs, Metrics Hierarchy</a:t>
            </a:r>
            <a:endParaRPr lang="en-US" sz="1050" dirty="0"/>
          </a:p>
        </p:txBody>
      </p:sp>
      <p:grpSp>
        <p:nvGrpSpPr>
          <p:cNvPr id="81" name="Group 80"/>
          <p:cNvGrpSpPr/>
          <p:nvPr/>
        </p:nvGrpSpPr>
        <p:grpSpPr>
          <a:xfrm>
            <a:off x="10039734" y="2006480"/>
            <a:ext cx="1507581" cy="1045235"/>
            <a:chOff x="10042506" y="2193006"/>
            <a:chExt cx="1508760" cy="1046051"/>
          </a:xfrm>
        </p:grpSpPr>
        <p:sp>
          <p:nvSpPr>
            <p:cNvPr id="190" name="Rectangle 189"/>
            <p:cNvSpPr/>
            <p:nvPr/>
          </p:nvSpPr>
          <p:spPr>
            <a:xfrm>
              <a:off x="10042506" y="2193006"/>
              <a:ext cx="1508760" cy="1046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Adhoc Engines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4765" y="2584264"/>
              <a:ext cx="474721" cy="421081"/>
            </a:xfrm>
            <a:prstGeom prst="rect">
              <a:avLst/>
            </a:prstGeom>
            <a:effectLst/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2972" y="2566652"/>
              <a:ext cx="444181" cy="419954"/>
            </a:xfrm>
            <a:prstGeom prst="rect">
              <a:avLst/>
            </a:prstGeom>
            <a:effectLst/>
          </p:spPr>
        </p:pic>
      </p:grpSp>
      <p:sp>
        <p:nvSpPr>
          <p:cNvPr id="189" name="Rectangle 188"/>
          <p:cNvSpPr/>
          <p:nvPr/>
        </p:nvSpPr>
        <p:spPr>
          <a:xfrm>
            <a:off x="8779894" y="5221557"/>
            <a:ext cx="1398580" cy="2284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METRICS ENGINE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420089" y="5221557"/>
            <a:ext cx="1398580" cy="228421"/>
          </a:xfrm>
          <a:prstGeom prst="rect">
            <a:avLst/>
          </a:prstGeom>
          <a:solidFill>
            <a:srgbClr val="C39BE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REPORTING and UIX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6039" y="958646"/>
            <a:ext cx="1401933" cy="4305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SOURCES/</a:t>
            </a:r>
          </a:p>
          <a:p>
            <a:r>
              <a:rPr lang="en-US" sz="1100" dirty="0">
                <a:latin typeface="+mn-lt"/>
              </a:rPr>
              <a:t>PRODUCERS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523985" y="4122774"/>
            <a:ext cx="151611" cy="208850"/>
            <a:chOff x="8732028" y="1269144"/>
            <a:chExt cx="686513" cy="1040259"/>
          </a:xfrm>
        </p:grpSpPr>
        <p:sp>
          <p:nvSpPr>
            <p:cNvPr id="226" name="Freeform 9"/>
            <p:cNvSpPr>
              <a:spLocks/>
            </p:cNvSpPr>
            <p:nvPr/>
          </p:nvSpPr>
          <p:spPr bwMode="auto">
            <a:xfrm>
              <a:off x="9073316" y="2294621"/>
              <a:ext cx="345225" cy="14782"/>
            </a:xfrm>
            <a:custGeom>
              <a:avLst/>
              <a:gdLst>
                <a:gd name="T0" fmla="*/ 251 w 251"/>
                <a:gd name="T1" fmla="*/ 3 h 6"/>
                <a:gd name="T2" fmla="*/ 248 w 251"/>
                <a:gd name="T3" fmla="*/ 6 h 6"/>
                <a:gd name="T4" fmla="*/ 3 w 251"/>
                <a:gd name="T5" fmla="*/ 6 h 6"/>
                <a:gd name="T6" fmla="*/ 0 w 251"/>
                <a:gd name="T7" fmla="*/ 3 h 6"/>
                <a:gd name="T8" fmla="*/ 0 w 251"/>
                <a:gd name="T9" fmla="*/ 3 h 6"/>
                <a:gd name="T10" fmla="*/ 3 w 251"/>
                <a:gd name="T11" fmla="*/ 0 h 6"/>
                <a:gd name="T12" fmla="*/ 248 w 251"/>
                <a:gd name="T13" fmla="*/ 0 h 6"/>
                <a:gd name="T14" fmla="*/ 251 w 251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6">
                  <a:moveTo>
                    <a:pt x="251" y="3"/>
                  </a:moveTo>
                  <a:cubicBezTo>
                    <a:pt x="251" y="5"/>
                    <a:pt x="250" y="6"/>
                    <a:pt x="2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0" y="0"/>
                    <a:pt x="251" y="2"/>
                    <a:pt x="251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7" name="Freeform 10"/>
            <p:cNvSpPr>
              <a:spLocks/>
            </p:cNvSpPr>
            <p:nvPr/>
          </p:nvSpPr>
          <p:spPr bwMode="auto">
            <a:xfrm>
              <a:off x="8732028" y="1570321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4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8" name="Freeform 11"/>
            <p:cNvSpPr>
              <a:spLocks/>
            </p:cNvSpPr>
            <p:nvPr/>
          </p:nvSpPr>
          <p:spPr bwMode="auto">
            <a:xfrm>
              <a:off x="8732028" y="1269144"/>
              <a:ext cx="663327" cy="12935"/>
            </a:xfrm>
            <a:custGeom>
              <a:avLst/>
              <a:gdLst>
                <a:gd name="T0" fmla="*/ 272 w 272"/>
                <a:gd name="T1" fmla="*/ 3 h 6"/>
                <a:gd name="T2" fmla="*/ 269 w 272"/>
                <a:gd name="T3" fmla="*/ 6 h 6"/>
                <a:gd name="T4" fmla="*/ 3 w 272"/>
                <a:gd name="T5" fmla="*/ 6 h 6"/>
                <a:gd name="T6" fmla="*/ 0 w 272"/>
                <a:gd name="T7" fmla="*/ 3 h 6"/>
                <a:gd name="T8" fmla="*/ 0 w 272"/>
                <a:gd name="T9" fmla="*/ 3 h 6"/>
                <a:gd name="T10" fmla="*/ 3 w 272"/>
                <a:gd name="T11" fmla="*/ 0 h 6"/>
                <a:gd name="T12" fmla="*/ 269 w 272"/>
                <a:gd name="T13" fmla="*/ 0 h 6"/>
                <a:gd name="T14" fmla="*/ 272 w 27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6">
                  <a:moveTo>
                    <a:pt x="272" y="3"/>
                  </a:moveTo>
                  <a:cubicBezTo>
                    <a:pt x="272" y="5"/>
                    <a:pt x="271" y="6"/>
                    <a:pt x="26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2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9" name="Freeform 12"/>
            <p:cNvSpPr>
              <a:spLocks/>
            </p:cNvSpPr>
            <p:nvPr/>
          </p:nvSpPr>
          <p:spPr bwMode="auto">
            <a:xfrm>
              <a:off x="8732028" y="1302403"/>
              <a:ext cx="663327" cy="12935"/>
            </a:xfrm>
            <a:custGeom>
              <a:avLst/>
              <a:gdLst>
                <a:gd name="T0" fmla="*/ 272 w 272"/>
                <a:gd name="T1" fmla="*/ 2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2 h 5"/>
                <a:gd name="T8" fmla="*/ 0 w 272"/>
                <a:gd name="T9" fmla="*/ 2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2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2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0" name="Freeform 13"/>
            <p:cNvSpPr>
              <a:spLocks/>
            </p:cNvSpPr>
            <p:nvPr/>
          </p:nvSpPr>
          <p:spPr bwMode="auto">
            <a:xfrm>
              <a:off x="8732028" y="1333814"/>
              <a:ext cx="663327" cy="12935"/>
            </a:xfrm>
            <a:custGeom>
              <a:avLst/>
              <a:gdLst>
                <a:gd name="T0" fmla="*/ 272 w 272"/>
                <a:gd name="T1" fmla="*/ 2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2 h 5"/>
                <a:gd name="T8" fmla="*/ 0 w 272"/>
                <a:gd name="T9" fmla="*/ 2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2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2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1" name="Freeform 14"/>
            <p:cNvSpPr>
              <a:spLocks/>
            </p:cNvSpPr>
            <p:nvPr/>
          </p:nvSpPr>
          <p:spPr bwMode="auto">
            <a:xfrm>
              <a:off x="8732028" y="1365225"/>
              <a:ext cx="663327" cy="12935"/>
            </a:xfrm>
            <a:custGeom>
              <a:avLst/>
              <a:gdLst>
                <a:gd name="T0" fmla="*/ 272 w 272"/>
                <a:gd name="T1" fmla="*/ 3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3 h 5"/>
                <a:gd name="T8" fmla="*/ 0 w 272"/>
                <a:gd name="T9" fmla="*/ 3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3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2" name="Freeform 15"/>
            <p:cNvSpPr>
              <a:spLocks/>
            </p:cNvSpPr>
            <p:nvPr/>
          </p:nvSpPr>
          <p:spPr bwMode="auto">
            <a:xfrm>
              <a:off x="8732028" y="1396636"/>
              <a:ext cx="663327" cy="12935"/>
            </a:xfrm>
            <a:custGeom>
              <a:avLst/>
              <a:gdLst>
                <a:gd name="T0" fmla="*/ 272 w 272"/>
                <a:gd name="T1" fmla="*/ 3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3 h 5"/>
                <a:gd name="T8" fmla="*/ 0 w 272"/>
                <a:gd name="T9" fmla="*/ 3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3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3" name="Freeform 16"/>
            <p:cNvSpPr>
              <a:spLocks/>
            </p:cNvSpPr>
            <p:nvPr/>
          </p:nvSpPr>
          <p:spPr bwMode="auto">
            <a:xfrm>
              <a:off x="8732028" y="1428047"/>
              <a:ext cx="663327" cy="14782"/>
            </a:xfrm>
            <a:custGeom>
              <a:avLst/>
              <a:gdLst>
                <a:gd name="T0" fmla="*/ 272 w 272"/>
                <a:gd name="T1" fmla="*/ 3 h 6"/>
                <a:gd name="T2" fmla="*/ 269 w 272"/>
                <a:gd name="T3" fmla="*/ 6 h 6"/>
                <a:gd name="T4" fmla="*/ 3 w 272"/>
                <a:gd name="T5" fmla="*/ 6 h 6"/>
                <a:gd name="T6" fmla="*/ 0 w 272"/>
                <a:gd name="T7" fmla="*/ 3 h 6"/>
                <a:gd name="T8" fmla="*/ 0 w 272"/>
                <a:gd name="T9" fmla="*/ 3 h 6"/>
                <a:gd name="T10" fmla="*/ 3 w 272"/>
                <a:gd name="T11" fmla="*/ 0 h 6"/>
                <a:gd name="T12" fmla="*/ 269 w 272"/>
                <a:gd name="T13" fmla="*/ 0 h 6"/>
                <a:gd name="T14" fmla="*/ 272 w 27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6">
                  <a:moveTo>
                    <a:pt x="272" y="3"/>
                  </a:moveTo>
                  <a:cubicBezTo>
                    <a:pt x="272" y="4"/>
                    <a:pt x="271" y="6"/>
                    <a:pt x="26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5" name="Freeform 18"/>
            <p:cNvSpPr>
              <a:spLocks/>
            </p:cNvSpPr>
            <p:nvPr/>
          </p:nvSpPr>
          <p:spPr bwMode="auto">
            <a:xfrm>
              <a:off x="8732028" y="1633143"/>
              <a:ext cx="461926" cy="12935"/>
            </a:xfrm>
            <a:custGeom>
              <a:avLst/>
              <a:gdLst>
                <a:gd name="T0" fmla="*/ 189 w 189"/>
                <a:gd name="T1" fmla="*/ 3 h 5"/>
                <a:gd name="T2" fmla="*/ 187 w 189"/>
                <a:gd name="T3" fmla="*/ 5 h 5"/>
                <a:gd name="T4" fmla="*/ 2 w 189"/>
                <a:gd name="T5" fmla="*/ 5 h 5"/>
                <a:gd name="T6" fmla="*/ 0 w 189"/>
                <a:gd name="T7" fmla="*/ 3 h 5"/>
                <a:gd name="T8" fmla="*/ 0 w 189"/>
                <a:gd name="T9" fmla="*/ 3 h 5"/>
                <a:gd name="T10" fmla="*/ 2 w 189"/>
                <a:gd name="T11" fmla="*/ 0 h 5"/>
                <a:gd name="T12" fmla="*/ 187 w 189"/>
                <a:gd name="T13" fmla="*/ 0 h 5"/>
                <a:gd name="T14" fmla="*/ 189 w 18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5">
                  <a:moveTo>
                    <a:pt x="189" y="3"/>
                  </a:moveTo>
                  <a:cubicBezTo>
                    <a:pt x="189" y="4"/>
                    <a:pt x="188" y="5"/>
                    <a:pt x="18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7" name="Freeform 20"/>
            <p:cNvSpPr>
              <a:spLocks/>
            </p:cNvSpPr>
            <p:nvPr/>
          </p:nvSpPr>
          <p:spPr bwMode="auto">
            <a:xfrm>
              <a:off x="8732028" y="1694116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5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2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9" name="Freeform 22"/>
            <p:cNvSpPr>
              <a:spLocks/>
            </p:cNvSpPr>
            <p:nvPr/>
          </p:nvSpPr>
          <p:spPr bwMode="auto">
            <a:xfrm>
              <a:off x="8732028" y="1756938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5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40" name="Freeform 23"/>
            <p:cNvSpPr>
              <a:spLocks/>
            </p:cNvSpPr>
            <p:nvPr/>
          </p:nvSpPr>
          <p:spPr bwMode="auto">
            <a:xfrm>
              <a:off x="8732028" y="1788350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4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41" name="Freeform 24"/>
            <p:cNvSpPr>
              <a:spLocks/>
            </p:cNvSpPr>
            <p:nvPr/>
          </p:nvSpPr>
          <p:spPr bwMode="auto">
            <a:xfrm>
              <a:off x="8732028" y="1821609"/>
              <a:ext cx="461926" cy="11086"/>
            </a:xfrm>
            <a:custGeom>
              <a:avLst/>
              <a:gdLst>
                <a:gd name="T0" fmla="*/ 189 w 189"/>
                <a:gd name="T1" fmla="*/ 3 h 5"/>
                <a:gd name="T2" fmla="*/ 187 w 189"/>
                <a:gd name="T3" fmla="*/ 5 h 5"/>
                <a:gd name="T4" fmla="*/ 2 w 189"/>
                <a:gd name="T5" fmla="*/ 5 h 5"/>
                <a:gd name="T6" fmla="*/ 0 w 189"/>
                <a:gd name="T7" fmla="*/ 3 h 5"/>
                <a:gd name="T8" fmla="*/ 0 w 189"/>
                <a:gd name="T9" fmla="*/ 3 h 5"/>
                <a:gd name="T10" fmla="*/ 2 w 189"/>
                <a:gd name="T11" fmla="*/ 0 h 5"/>
                <a:gd name="T12" fmla="*/ 187 w 189"/>
                <a:gd name="T13" fmla="*/ 0 h 5"/>
                <a:gd name="T14" fmla="*/ 189 w 18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5">
                  <a:moveTo>
                    <a:pt x="189" y="3"/>
                  </a:moveTo>
                  <a:cubicBezTo>
                    <a:pt x="189" y="4"/>
                    <a:pt x="188" y="5"/>
                    <a:pt x="18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203694" y="2569659"/>
            <a:ext cx="343648" cy="341037"/>
            <a:chOff x="2204975" y="1216590"/>
            <a:chExt cx="925528" cy="925528"/>
          </a:xfrm>
        </p:grpSpPr>
        <p:sp>
          <p:nvSpPr>
            <p:cNvPr id="274" name="Freeform 273"/>
            <p:cNvSpPr/>
            <p:nvPr/>
          </p:nvSpPr>
          <p:spPr>
            <a:xfrm>
              <a:off x="2204975" y="1216590"/>
              <a:ext cx="925528" cy="925528"/>
            </a:xfrm>
            <a:custGeom>
              <a:avLst/>
              <a:gdLst>
                <a:gd name="connsiteX0" fmla="*/ 518565 w 1018081"/>
                <a:gd name="connsiteY0" fmla="*/ 293479 h 1018081"/>
                <a:gd name="connsiteX1" fmla="*/ 734126 w 1018081"/>
                <a:gd name="connsiteY1" fmla="*/ 509040 h 1018081"/>
                <a:gd name="connsiteX2" fmla="*/ 518565 w 1018081"/>
                <a:gd name="connsiteY2" fmla="*/ 724601 h 1018081"/>
                <a:gd name="connsiteX3" fmla="*/ 303004 w 1018081"/>
                <a:gd name="connsiteY3" fmla="*/ 509040 h 1018081"/>
                <a:gd name="connsiteX4" fmla="*/ 518565 w 1018081"/>
                <a:gd name="connsiteY4" fmla="*/ 293479 h 1018081"/>
                <a:gd name="connsiteX5" fmla="*/ 518565 w 1018081"/>
                <a:gd name="connsiteY5" fmla="*/ 211271 h 1018081"/>
                <a:gd name="connsiteX6" fmla="*/ 220796 w 1018081"/>
                <a:gd name="connsiteY6" fmla="*/ 509040 h 1018081"/>
                <a:gd name="connsiteX7" fmla="*/ 518565 w 1018081"/>
                <a:gd name="connsiteY7" fmla="*/ 806809 h 1018081"/>
                <a:gd name="connsiteX8" fmla="*/ 816334 w 1018081"/>
                <a:gd name="connsiteY8" fmla="*/ 509040 h 1018081"/>
                <a:gd name="connsiteX9" fmla="*/ 518565 w 1018081"/>
                <a:gd name="connsiteY9" fmla="*/ 211271 h 1018081"/>
                <a:gd name="connsiteX10" fmla="*/ 509041 w 1018081"/>
                <a:gd name="connsiteY10" fmla="*/ 0 h 1018081"/>
                <a:gd name="connsiteX11" fmla="*/ 547128 w 1018081"/>
                <a:gd name="connsiteY11" fmla="*/ 38087 h 1018081"/>
                <a:gd name="connsiteX12" fmla="*/ 547128 w 1018081"/>
                <a:gd name="connsiteY12" fmla="*/ 102761 h 1018081"/>
                <a:gd name="connsiteX13" fmla="*/ 550855 w 1018081"/>
                <a:gd name="connsiteY13" fmla="*/ 102949 h 1018081"/>
                <a:gd name="connsiteX14" fmla="*/ 668230 w 1018081"/>
                <a:gd name="connsiteY14" fmla="*/ 132977 h 1018081"/>
                <a:gd name="connsiteX15" fmla="*/ 679145 w 1018081"/>
                <a:gd name="connsiteY15" fmla="*/ 138235 h 1018081"/>
                <a:gd name="connsiteX16" fmla="*/ 711532 w 1018081"/>
                <a:gd name="connsiteY16" fmla="*/ 82140 h 1018081"/>
                <a:gd name="connsiteX17" fmla="*/ 763560 w 1018081"/>
                <a:gd name="connsiteY17" fmla="*/ 68199 h 1018081"/>
                <a:gd name="connsiteX18" fmla="*/ 777501 w 1018081"/>
                <a:gd name="connsiteY18" fmla="*/ 120227 h 1018081"/>
                <a:gd name="connsiteX19" fmla="*/ 744927 w 1018081"/>
                <a:gd name="connsiteY19" fmla="*/ 176647 h 1018081"/>
                <a:gd name="connsiteX20" fmla="*/ 798226 w 1018081"/>
                <a:gd name="connsiteY20" fmla="*/ 220623 h 1018081"/>
                <a:gd name="connsiteX21" fmla="*/ 841525 w 1018081"/>
                <a:gd name="connsiteY21" fmla="*/ 273101 h 1018081"/>
                <a:gd name="connsiteX22" fmla="*/ 897853 w 1018081"/>
                <a:gd name="connsiteY22" fmla="*/ 240579 h 1018081"/>
                <a:gd name="connsiteX23" fmla="*/ 949882 w 1018081"/>
                <a:gd name="connsiteY23" fmla="*/ 254520 h 1018081"/>
                <a:gd name="connsiteX24" fmla="*/ 935941 w 1018081"/>
                <a:gd name="connsiteY24" fmla="*/ 306549 h 1018081"/>
                <a:gd name="connsiteX25" fmla="*/ 880157 w 1018081"/>
                <a:gd name="connsiteY25" fmla="*/ 338756 h 1018081"/>
                <a:gd name="connsiteX26" fmla="*/ 885873 w 1018081"/>
                <a:gd name="connsiteY26" fmla="*/ 350619 h 1018081"/>
                <a:gd name="connsiteX27" fmla="*/ 915900 w 1018081"/>
                <a:gd name="connsiteY27" fmla="*/ 467995 h 1018081"/>
                <a:gd name="connsiteX28" fmla="*/ 916050 w 1018081"/>
                <a:gd name="connsiteY28" fmla="*/ 470954 h 1018081"/>
                <a:gd name="connsiteX29" fmla="*/ 979994 w 1018081"/>
                <a:gd name="connsiteY29" fmla="*/ 470954 h 1018081"/>
                <a:gd name="connsiteX30" fmla="*/ 1015088 w 1018081"/>
                <a:gd name="connsiteY30" fmla="*/ 494216 h 1018081"/>
                <a:gd name="connsiteX31" fmla="*/ 1018081 w 1018081"/>
                <a:gd name="connsiteY31" fmla="*/ 509041 h 1018081"/>
                <a:gd name="connsiteX32" fmla="*/ 1015088 w 1018081"/>
                <a:gd name="connsiteY32" fmla="*/ 523866 h 1018081"/>
                <a:gd name="connsiteX33" fmla="*/ 979994 w 1018081"/>
                <a:gd name="connsiteY33" fmla="*/ 547128 h 1018081"/>
                <a:gd name="connsiteX34" fmla="*/ 916127 w 1018081"/>
                <a:gd name="connsiteY34" fmla="*/ 547128 h 1018081"/>
                <a:gd name="connsiteX35" fmla="*/ 915900 w 1018081"/>
                <a:gd name="connsiteY35" fmla="*/ 551625 h 1018081"/>
                <a:gd name="connsiteX36" fmla="*/ 885873 w 1018081"/>
                <a:gd name="connsiteY36" fmla="*/ 669000 h 1018081"/>
                <a:gd name="connsiteX37" fmla="*/ 880737 w 1018081"/>
                <a:gd name="connsiteY37" fmla="*/ 679661 h 1018081"/>
                <a:gd name="connsiteX38" fmla="*/ 935941 w 1018081"/>
                <a:gd name="connsiteY38" fmla="*/ 711533 h 1018081"/>
                <a:gd name="connsiteX39" fmla="*/ 949882 w 1018081"/>
                <a:gd name="connsiteY39" fmla="*/ 763561 h 1018081"/>
                <a:gd name="connsiteX40" fmla="*/ 949882 w 1018081"/>
                <a:gd name="connsiteY40" fmla="*/ 763561 h 1018081"/>
                <a:gd name="connsiteX41" fmla="*/ 897854 w 1018081"/>
                <a:gd name="connsiteY41" fmla="*/ 777502 h 1018081"/>
                <a:gd name="connsiteX42" fmla="*/ 842384 w 1018081"/>
                <a:gd name="connsiteY42" fmla="*/ 745477 h 1018081"/>
                <a:gd name="connsiteX43" fmla="*/ 798226 w 1018081"/>
                <a:gd name="connsiteY43" fmla="*/ 798997 h 1018081"/>
                <a:gd name="connsiteX44" fmla="*/ 745528 w 1018081"/>
                <a:gd name="connsiteY44" fmla="*/ 842477 h 1018081"/>
                <a:gd name="connsiteX45" fmla="*/ 777500 w 1018081"/>
                <a:gd name="connsiteY45" fmla="*/ 897854 h 1018081"/>
                <a:gd name="connsiteX46" fmla="*/ 763559 w 1018081"/>
                <a:gd name="connsiteY46" fmla="*/ 949882 h 1018081"/>
                <a:gd name="connsiteX47" fmla="*/ 763560 w 1018081"/>
                <a:gd name="connsiteY47" fmla="*/ 949882 h 1018081"/>
                <a:gd name="connsiteX48" fmla="*/ 711532 w 1018081"/>
                <a:gd name="connsiteY48" fmla="*/ 935942 h 1018081"/>
                <a:gd name="connsiteX49" fmla="*/ 679840 w 1018081"/>
                <a:gd name="connsiteY49" fmla="*/ 881050 h 1018081"/>
                <a:gd name="connsiteX50" fmla="*/ 668230 w 1018081"/>
                <a:gd name="connsiteY50" fmla="*/ 886643 h 1018081"/>
                <a:gd name="connsiteX51" fmla="*/ 550855 w 1018081"/>
                <a:gd name="connsiteY51" fmla="*/ 916670 h 1018081"/>
                <a:gd name="connsiteX52" fmla="*/ 547128 w 1018081"/>
                <a:gd name="connsiteY52" fmla="*/ 916858 h 1018081"/>
                <a:gd name="connsiteX53" fmla="*/ 547128 w 1018081"/>
                <a:gd name="connsiteY53" fmla="*/ 979994 h 1018081"/>
                <a:gd name="connsiteX54" fmla="*/ 509040 w 1018081"/>
                <a:gd name="connsiteY54" fmla="*/ 1018081 h 1018081"/>
                <a:gd name="connsiteX55" fmla="*/ 509041 w 1018081"/>
                <a:gd name="connsiteY55" fmla="*/ 1018081 h 1018081"/>
                <a:gd name="connsiteX56" fmla="*/ 470953 w 1018081"/>
                <a:gd name="connsiteY56" fmla="*/ 979993 h 1018081"/>
                <a:gd name="connsiteX57" fmla="*/ 470953 w 1018081"/>
                <a:gd name="connsiteY57" fmla="*/ 916858 h 1018081"/>
                <a:gd name="connsiteX58" fmla="*/ 467224 w 1018081"/>
                <a:gd name="connsiteY58" fmla="*/ 916670 h 1018081"/>
                <a:gd name="connsiteX59" fmla="*/ 349849 w 1018081"/>
                <a:gd name="connsiteY59" fmla="*/ 886643 h 1018081"/>
                <a:gd name="connsiteX60" fmla="*/ 338239 w 1018081"/>
                <a:gd name="connsiteY60" fmla="*/ 881050 h 1018081"/>
                <a:gd name="connsiteX61" fmla="*/ 306548 w 1018081"/>
                <a:gd name="connsiteY61" fmla="*/ 935942 h 1018081"/>
                <a:gd name="connsiteX62" fmla="*/ 254519 w 1018081"/>
                <a:gd name="connsiteY62" fmla="*/ 949882 h 1018081"/>
                <a:gd name="connsiteX63" fmla="*/ 254520 w 1018081"/>
                <a:gd name="connsiteY63" fmla="*/ 949882 h 1018081"/>
                <a:gd name="connsiteX64" fmla="*/ 240579 w 1018081"/>
                <a:gd name="connsiteY64" fmla="*/ 897854 h 1018081"/>
                <a:gd name="connsiteX65" fmla="*/ 272551 w 1018081"/>
                <a:gd name="connsiteY65" fmla="*/ 842477 h 1018081"/>
                <a:gd name="connsiteX66" fmla="*/ 219852 w 1018081"/>
                <a:gd name="connsiteY66" fmla="*/ 798997 h 1018081"/>
                <a:gd name="connsiteX67" fmla="*/ 175694 w 1018081"/>
                <a:gd name="connsiteY67" fmla="*/ 745476 h 1018081"/>
                <a:gd name="connsiteX68" fmla="*/ 120225 w 1018081"/>
                <a:gd name="connsiteY68" fmla="*/ 777502 h 1018081"/>
                <a:gd name="connsiteX69" fmla="*/ 68197 w 1018081"/>
                <a:gd name="connsiteY69" fmla="*/ 763561 h 1018081"/>
                <a:gd name="connsiteX70" fmla="*/ 68198 w 1018081"/>
                <a:gd name="connsiteY70" fmla="*/ 763561 h 1018081"/>
                <a:gd name="connsiteX71" fmla="*/ 82138 w 1018081"/>
                <a:gd name="connsiteY71" fmla="*/ 711533 h 1018081"/>
                <a:gd name="connsiteX72" fmla="*/ 137342 w 1018081"/>
                <a:gd name="connsiteY72" fmla="*/ 679661 h 1018081"/>
                <a:gd name="connsiteX73" fmla="*/ 132206 w 1018081"/>
                <a:gd name="connsiteY73" fmla="*/ 669000 h 1018081"/>
                <a:gd name="connsiteX74" fmla="*/ 102179 w 1018081"/>
                <a:gd name="connsiteY74" fmla="*/ 551625 h 1018081"/>
                <a:gd name="connsiteX75" fmla="*/ 101951 w 1018081"/>
                <a:gd name="connsiteY75" fmla="*/ 547129 h 1018081"/>
                <a:gd name="connsiteX76" fmla="*/ 38087 w 1018081"/>
                <a:gd name="connsiteY76" fmla="*/ 547129 h 1018081"/>
                <a:gd name="connsiteX77" fmla="*/ 0 w 1018081"/>
                <a:gd name="connsiteY77" fmla="*/ 509041 h 1018081"/>
                <a:gd name="connsiteX78" fmla="*/ 38087 w 1018081"/>
                <a:gd name="connsiteY78" fmla="*/ 470954 h 1018081"/>
                <a:gd name="connsiteX79" fmla="*/ 102029 w 1018081"/>
                <a:gd name="connsiteY79" fmla="*/ 470954 h 1018081"/>
                <a:gd name="connsiteX80" fmla="*/ 102179 w 1018081"/>
                <a:gd name="connsiteY80" fmla="*/ 467995 h 1018081"/>
                <a:gd name="connsiteX81" fmla="*/ 132206 w 1018081"/>
                <a:gd name="connsiteY81" fmla="*/ 350619 h 1018081"/>
                <a:gd name="connsiteX82" fmla="*/ 137921 w 1018081"/>
                <a:gd name="connsiteY82" fmla="*/ 338755 h 1018081"/>
                <a:gd name="connsiteX83" fmla="*/ 82139 w 1018081"/>
                <a:gd name="connsiteY83" fmla="*/ 306549 h 1018081"/>
                <a:gd name="connsiteX84" fmla="*/ 68198 w 1018081"/>
                <a:gd name="connsiteY84" fmla="*/ 254521 h 1018081"/>
                <a:gd name="connsiteX85" fmla="*/ 120226 w 1018081"/>
                <a:gd name="connsiteY85" fmla="*/ 240580 h 1018081"/>
                <a:gd name="connsiteX86" fmla="*/ 176554 w 1018081"/>
                <a:gd name="connsiteY86" fmla="*/ 273101 h 1018081"/>
                <a:gd name="connsiteX87" fmla="*/ 219852 w 1018081"/>
                <a:gd name="connsiteY87" fmla="*/ 220623 h 1018081"/>
                <a:gd name="connsiteX88" fmla="*/ 273152 w 1018081"/>
                <a:gd name="connsiteY88" fmla="*/ 176647 h 1018081"/>
                <a:gd name="connsiteX89" fmla="*/ 240578 w 1018081"/>
                <a:gd name="connsiteY89" fmla="*/ 120227 h 1018081"/>
                <a:gd name="connsiteX90" fmla="*/ 254518 w 1018081"/>
                <a:gd name="connsiteY90" fmla="*/ 68199 h 1018081"/>
                <a:gd name="connsiteX91" fmla="*/ 268854 w 1018081"/>
                <a:gd name="connsiteY91" fmla="*/ 63378 h 1018081"/>
                <a:gd name="connsiteX92" fmla="*/ 306547 w 1018081"/>
                <a:gd name="connsiteY92" fmla="*/ 82140 h 1018081"/>
                <a:gd name="connsiteX93" fmla="*/ 338933 w 1018081"/>
                <a:gd name="connsiteY93" fmla="*/ 138235 h 1018081"/>
                <a:gd name="connsiteX94" fmla="*/ 349849 w 1018081"/>
                <a:gd name="connsiteY94" fmla="*/ 132977 h 1018081"/>
                <a:gd name="connsiteX95" fmla="*/ 467224 w 1018081"/>
                <a:gd name="connsiteY95" fmla="*/ 102949 h 1018081"/>
                <a:gd name="connsiteX96" fmla="*/ 470953 w 1018081"/>
                <a:gd name="connsiteY96" fmla="*/ 102761 h 1018081"/>
                <a:gd name="connsiteX97" fmla="*/ 470953 w 1018081"/>
                <a:gd name="connsiteY97" fmla="*/ 38087 h 1018081"/>
                <a:gd name="connsiteX98" fmla="*/ 509041 w 1018081"/>
                <a:gd name="connsiteY98" fmla="*/ 0 h 101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18081" h="1018081">
                  <a:moveTo>
                    <a:pt x="518565" y="293479"/>
                  </a:moveTo>
                  <a:cubicBezTo>
                    <a:pt x="637616" y="293479"/>
                    <a:pt x="734126" y="389989"/>
                    <a:pt x="734126" y="509040"/>
                  </a:cubicBezTo>
                  <a:cubicBezTo>
                    <a:pt x="734126" y="628091"/>
                    <a:pt x="637616" y="724601"/>
                    <a:pt x="518565" y="724601"/>
                  </a:cubicBezTo>
                  <a:cubicBezTo>
                    <a:pt x="399514" y="724601"/>
                    <a:pt x="303004" y="628091"/>
                    <a:pt x="303004" y="509040"/>
                  </a:cubicBezTo>
                  <a:cubicBezTo>
                    <a:pt x="303004" y="389989"/>
                    <a:pt x="399514" y="293479"/>
                    <a:pt x="518565" y="293479"/>
                  </a:cubicBezTo>
                  <a:close/>
                  <a:moveTo>
                    <a:pt x="518565" y="211271"/>
                  </a:moveTo>
                  <a:cubicBezTo>
                    <a:pt x="354112" y="211271"/>
                    <a:pt x="220796" y="344587"/>
                    <a:pt x="220796" y="509040"/>
                  </a:cubicBezTo>
                  <a:cubicBezTo>
                    <a:pt x="220796" y="673493"/>
                    <a:pt x="354112" y="806809"/>
                    <a:pt x="518565" y="806809"/>
                  </a:cubicBezTo>
                  <a:cubicBezTo>
                    <a:pt x="683018" y="806809"/>
                    <a:pt x="816334" y="673493"/>
                    <a:pt x="816334" y="509040"/>
                  </a:cubicBezTo>
                  <a:cubicBezTo>
                    <a:pt x="816334" y="344587"/>
                    <a:pt x="683018" y="211271"/>
                    <a:pt x="518565" y="211271"/>
                  </a:cubicBezTo>
                  <a:close/>
                  <a:moveTo>
                    <a:pt x="509041" y="0"/>
                  </a:moveTo>
                  <a:cubicBezTo>
                    <a:pt x="530076" y="0"/>
                    <a:pt x="547128" y="17052"/>
                    <a:pt x="547128" y="38087"/>
                  </a:cubicBezTo>
                  <a:lnTo>
                    <a:pt x="547128" y="102761"/>
                  </a:lnTo>
                  <a:lnTo>
                    <a:pt x="550855" y="102949"/>
                  </a:lnTo>
                  <a:cubicBezTo>
                    <a:pt x="592100" y="107138"/>
                    <a:pt x="631533" y="117456"/>
                    <a:pt x="668230" y="132977"/>
                  </a:cubicBezTo>
                  <a:lnTo>
                    <a:pt x="679145" y="138235"/>
                  </a:lnTo>
                  <a:lnTo>
                    <a:pt x="711532" y="82140"/>
                  </a:lnTo>
                  <a:cubicBezTo>
                    <a:pt x="722050" y="63923"/>
                    <a:pt x="745343" y="57681"/>
                    <a:pt x="763560" y="68199"/>
                  </a:cubicBezTo>
                  <a:cubicBezTo>
                    <a:pt x="781777" y="78716"/>
                    <a:pt x="788019" y="102010"/>
                    <a:pt x="777501" y="120227"/>
                  </a:cubicBezTo>
                  <a:lnTo>
                    <a:pt x="744927" y="176647"/>
                  </a:lnTo>
                  <a:lnTo>
                    <a:pt x="798226" y="220623"/>
                  </a:lnTo>
                  <a:lnTo>
                    <a:pt x="841525" y="273101"/>
                  </a:lnTo>
                  <a:lnTo>
                    <a:pt x="897853" y="240579"/>
                  </a:lnTo>
                  <a:cubicBezTo>
                    <a:pt x="916070" y="230062"/>
                    <a:pt x="939364" y="236303"/>
                    <a:pt x="949882" y="254520"/>
                  </a:cubicBezTo>
                  <a:cubicBezTo>
                    <a:pt x="960399" y="272738"/>
                    <a:pt x="954158" y="296031"/>
                    <a:pt x="935941" y="306549"/>
                  </a:cubicBezTo>
                  <a:lnTo>
                    <a:pt x="880157" y="338756"/>
                  </a:lnTo>
                  <a:lnTo>
                    <a:pt x="885873" y="350619"/>
                  </a:lnTo>
                  <a:cubicBezTo>
                    <a:pt x="901394" y="387316"/>
                    <a:pt x="911712" y="426749"/>
                    <a:pt x="915900" y="467995"/>
                  </a:cubicBezTo>
                  <a:lnTo>
                    <a:pt x="916050" y="470954"/>
                  </a:lnTo>
                  <a:lnTo>
                    <a:pt x="979994" y="470954"/>
                  </a:lnTo>
                  <a:cubicBezTo>
                    <a:pt x="995770" y="470954"/>
                    <a:pt x="1009306" y="480546"/>
                    <a:pt x="1015088" y="494216"/>
                  </a:cubicBezTo>
                  <a:lnTo>
                    <a:pt x="1018081" y="509041"/>
                  </a:lnTo>
                  <a:lnTo>
                    <a:pt x="1015088" y="523866"/>
                  </a:lnTo>
                  <a:cubicBezTo>
                    <a:pt x="1009306" y="537536"/>
                    <a:pt x="995770" y="547128"/>
                    <a:pt x="979994" y="547128"/>
                  </a:cubicBezTo>
                  <a:lnTo>
                    <a:pt x="916127" y="547128"/>
                  </a:lnTo>
                  <a:lnTo>
                    <a:pt x="915900" y="551625"/>
                  </a:lnTo>
                  <a:cubicBezTo>
                    <a:pt x="911712" y="592870"/>
                    <a:pt x="901394" y="632304"/>
                    <a:pt x="885873" y="669000"/>
                  </a:cubicBezTo>
                  <a:lnTo>
                    <a:pt x="880737" y="679661"/>
                  </a:lnTo>
                  <a:lnTo>
                    <a:pt x="935941" y="711533"/>
                  </a:lnTo>
                  <a:cubicBezTo>
                    <a:pt x="954158" y="722051"/>
                    <a:pt x="960400" y="745344"/>
                    <a:pt x="949882" y="763561"/>
                  </a:cubicBezTo>
                  <a:lnTo>
                    <a:pt x="949882" y="763561"/>
                  </a:lnTo>
                  <a:cubicBezTo>
                    <a:pt x="939365" y="781778"/>
                    <a:pt x="916071" y="788020"/>
                    <a:pt x="897854" y="777502"/>
                  </a:cubicBezTo>
                  <a:lnTo>
                    <a:pt x="842384" y="745477"/>
                  </a:lnTo>
                  <a:lnTo>
                    <a:pt x="798226" y="798997"/>
                  </a:lnTo>
                  <a:lnTo>
                    <a:pt x="745528" y="842477"/>
                  </a:lnTo>
                  <a:lnTo>
                    <a:pt x="777500" y="897854"/>
                  </a:lnTo>
                  <a:cubicBezTo>
                    <a:pt x="788018" y="916071"/>
                    <a:pt x="781776" y="939365"/>
                    <a:pt x="763559" y="949882"/>
                  </a:cubicBezTo>
                  <a:lnTo>
                    <a:pt x="763560" y="949882"/>
                  </a:lnTo>
                  <a:cubicBezTo>
                    <a:pt x="745343" y="960400"/>
                    <a:pt x="722049" y="954159"/>
                    <a:pt x="711532" y="935942"/>
                  </a:cubicBezTo>
                  <a:lnTo>
                    <a:pt x="679840" y="881050"/>
                  </a:lnTo>
                  <a:lnTo>
                    <a:pt x="668230" y="886643"/>
                  </a:lnTo>
                  <a:cubicBezTo>
                    <a:pt x="631533" y="902164"/>
                    <a:pt x="592100" y="912482"/>
                    <a:pt x="550855" y="916670"/>
                  </a:cubicBezTo>
                  <a:lnTo>
                    <a:pt x="547128" y="916858"/>
                  </a:lnTo>
                  <a:lnTo>
                    <a:pt x="547128" y="979994"/>
                  </a:lnTo>
                  <a:cubicBezTo>
                    <a:pt x="547128" y="1001029"/>
                    <a:pt x="530075" y="1018082"/>
                    <a:pt x="509040" y="1018081"/>
                  </a:cubicBezTo>
                  <a:lnTo>
                    <a:pt x="509041" y="1018081"/>
                  </a:lnTo>
                  <a:cubicBezTo>
                    <a:pt x="488005" y="1018081"/>
                    <a:pt x="470953" y="1001029"/>
                    <a:pt x="470953" y="979993"/>
                  </a:cubicBezTo>
                  <a:lnTo>
                    <a:pt x="470953" y="916858"/>
                  </a:lnTo>
                  <a:lnTo>
                    <a:pt x="467224" y="916670"/>
                  </a:lnTo>
                  <a:cubicBezTo>
                    <a:pt x="425979" y="912482"/>
                    <a:pt x="386546" y="902164"/>
                    <a:pt x="349849" y="886643"/>
                  </a:cubicBezTo>
                  <a:lnTo>
                    <a:pt x="338239" y="881050"/>
                  </a:lnTo>
                  <a:lnTo>
                    <a:pt x="306548" y="935942"/>
                  </a:lnTo>
                  <a:cubicBezTo>
                    <a:pt x="296030" y="954159"/>
                    <a:pt x="272736" y="960400"/>
                    <a:pt x="254519" y="949882"/>
                  </a:cubicBezTo>
                  <a:lnTo>
                    <a:pt x="254520" y="949882"/>
                  </a:lnTo>
                  <a:cubicBezTo>
                    <a:pt x="236303" y="939365"/>
                    <a:pt x="230061" y="916071"/>
                    <a:pt x="240579" y="897854"/>
                  </a:cubicBezTo>
                  <a:lnTo>
                    <a:pt x="272551" y="842477"/>
                  </a:lnTo>
                  <a:lnTo>
                    <a:pt x="219852" y="798997"/>
                  </a:lnTo>
                  <a:lnTo>
                    <a:pt x="175694" y="745476"/>
                  </a:lnTo>
                  <a:lnTo>
                    <a:pt x="120225" y="777502"/>
                  </a:lnTo>
                  <a:cubicBezTo>
                    <a:pt x="102008" y="788019"/>
                    <a:pt x="78714" y="781778"/>
                    <a:pt x="68197" y="763561"/>
                  </a:cubicBezTo>
                  <a:lnTo>
                    <a:pt x="68198" y="763561"/>
                  </a:lnTo>
                  <a:cubicBezTo>
                    <a:pt x="57680" y="745344"/>
                    <a:pt x="63921" y="722050"/>
                    <a:pt x="82138" y="711533"/>
                  </a:cubicBezTo>
                  <a:lnTo>
                    <a:pt x="137342" y="679661"/>
                  </a:lnTo>
                  <a:lnTo>
                    <a:pt x="132206" y="669000"/>
                  </a:lnTo>
                  <a:cubicBezTo>
                    <a:pt x="116685" y="632304"/>
                    <a:pt x="106367" y="592870"/>
                    <a:pt x="102179" y="551625"/>
                  </a:cubicBezTo>
                  <a:lnTo>
                    <a:pt x="101951" y="547129"/>
                  </a:lnTo>
                  <a:lnTo>
                    <a:pt x="38087" y="547129"/>
                  </a:lnTo>
                  <a:cubicBezTo>
                    <a:pt x="17052" y="547129"/>
                    <a:pt x="-1" y="530076"/>
                    <a:pt x="0" y="509041"/>
                  </a:cubicBezTo>
                  <a:cubicBezTo>
                    <a:pt x="0" y="488006"/>
                    <a:pt x="17052" y="470954"/>
                    <a:pt x="38087" y="470954"/>
                  </a:cubicBezTo>
                  <a:lnTo>
                    <a:pt x="102029" y="470954"/>
                  </a:lnTo>
                  <a:lnTo>
                    <a:pt x="102179" y="467995"/>
                  </a:lnTo>
                  <a:cubicBezTo>
                    <a:pt x="106367" y="426749"/>
                    <a:pt x="116685" y="387316"/>
                    <a:pt x="132206" y="350619"/>
                  </a:cubicBezTo>
                  <a:lnTo>
                    <a:pt x="137921" y="338755"/>
                  </a:lnTo>
                  <a:lnTo>
                    <a:pt x="82139" y="306549"/>
                  </a:lnTo>
                  <a:cubicBezTo>
                    <a:pt x="63922" y="296032"/>
                    <a:pt x="57680" y="272738"/>
                    <a:pt x="68198" y="254521"/>
                  </a:cubicBezTo>
                  <a:cubicBezTo>
                    <a:pt x="78716" y="236304"/>
                    <a:pt x="102009" y="230062"/>
                    <a:pt x="120226" y="240580"/>
                  </a:cubicBezTo>
                  <a:lnTo>
                    <a:pt x="176554" y="273101"/>
                  </a:lnTo>
                  <a:lnTo>
                    <a:pt x="219852" y="220623"/>
                  </a:lnTo>
                  <a:lnTo>
                    <a:pt x="273152" y="176647"/>
                  </a:lnTo>
                  <a:lnTo>
                    <a:pt x="240578" y="120227"/>
                  </a:lnTo>
                  <a:cubicBezTo>
                    <a:pt x="230060" y="102010"/>
                    <a:pt x="236301" y="78716"/>
                    <a:pt x="254518" y="68199"/>
                  </a:cubicBezTo>
                  <a:cubicBezTo>
                    <a:pt x="259073" y="65569"/>
                    <a:pt x="263944" y="63987"/>
                    <a:pt x="268854" y="63378"/>
                  </a:cubicBezTo>
                  <a:cubicBezTo>
                    <a:pt x="283584" y="61550"/>
                    <a:pt x="298659" y="68477"/>
                    <a:pt x="306547" y="82140"/>
                  </a:cubicBezTo>
                  <a:lnTo>
                    <a:pt x="338933" y="138235"/>
                  </a:lnTo>
                  <a:lnTo>
                    <a:pt x="349849" y="132977"/>
                  </a:lnTo>
                  <a:cubicBezTo>
                    <a:pt x="386546" y="117456"/>
                    <a:pt x="425979" y="107138"/>
                    <a:pt x="467224" y="102949"/>
                  </a:cubicBezTo>
                  <a:lnTo>
                    <a:pt x="470953" y="102761"/>
                  </a:lnTo>
                  <a:lnTo>
                    <a:pt x="470953" y="38087"/>
                  </a:lnTo>
                  <a:cubicBezTo>
                    <a:pt x="470953" y="17052"/>
                    <a:pt x="488005" y="0"/>
                    <a:pt x="50904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97" dirty="0"/>
            </a:p>
          </p:txBody>
        </p:sp>
        <p:sp>
          <p:nvSpPr>
            <p:cNvPr id="275" name="Oval 274"/>
            <p:cNvSpPr/>
            <p:nvPr/>
          </p:nvSpPr>
          <p:spPr>
            <a:xfrm>
              <a:off x="2580791" y="1565232"/>
              <a:ext cx="191742" cy="19174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5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0" scaled="0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97" dirty="0"/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1584276" y="1540076"/>
            <a:ext cx="393327" cy="4151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grpSp>
        <p:nvGrpSpPr>
          <p:cNvPr id="74" name="Group 73"/>
          <p:cNvGrpSpPr/>
          <p:nvPr/>
        </p:nvGrpSpPr>
        <p:grpSpPr>
          <a:xfrm>
            <a:off x="2117822" y="1549651"/>
            <a:ext cx="1219629" cy="374481"/>
            <a:chOff x="2937607" y="1690563"/>
            <a:chExt cx="1220583" cy="374775"/>
          </a:xfrm>
        </p:grpSpPr>
        <p:grpSp>
          <p:nvGrpSpPr>
            <p:cNvPr id="70" name="Group 69"/>
            <p:cNvGrpSpPr/>
            <p:nvPr/>
          </p:nvGrpSpPr>
          <p:grpSpPr>
            <a:xfrm>
              <a:off x="2937607" y="1690563"/>
              <a:ext cx="650090" cy="374775"/>
              <a:chOff x="2937607" y="1690563"/>
              <a:chExt cx="650090" cy="374775"/>
            </a:xfrm>
          </p:grpSpPr>
          <p:sp>
            <p:nvSpPr>
              <p:cNvPr id="363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4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5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6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7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8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9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0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1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2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3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4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5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6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7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8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9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0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1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2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3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3508100" y="1690563"/>
              <a:ext cx="650090" cy="374775"/>
              <a:chOff x="2937607" y="1690563"/>
              <a:chExt cx="650090" cy="374775"/>
            </a:xfrm>
          </p:grpSpPr>
          <p:sp>
            <p:nvSpPr>
              <p:cNvPr id="452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3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4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5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6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7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8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9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0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1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2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3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4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5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6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7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8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9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0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1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2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</p:grpSp>
      <p:grpSp>
        <p:nvGrpSpPr>
          <p:cNvPr id="473" name="Group 472"/>
          <p:cNvGrpSpPr/>
          <p:nvPr/>
        </p:nvGrpSpPr>
        <p:grpSpPr>
          <a:xfrm>
            <a:off x="7257882" y="1581790"/>
            <a:ext cx="1219629" cy="374481"/>
            <a:chOff x="2937607" y="1690563"/>
            <a:chExt cx="1220583" cy="374775"/>
          </a:xfrm>
        </p:grpSpPr>
        <p:grpSp>
          <p:nvGrpSpPr>
            <p:cNvPr id="474" name="Group 473"/>
            <p:cNvGrpSpPr/>
            <p:nvPr/>
          </p:nvGrpSpPr>
          <p:grpSpPr>
            <a:xfrm>
              <a:off x="2937607" y="1690563"/>
              <a:ext cx="650090" cy="374775"/>
              <a:chOff x="2937607" y="1690563"/>
              <a:chExt cx="650090" cy="374775"/>
            </a:xfrm>
          </p:grpSpPr>
          <p:sp>
            <p:nvSpPr>
              <p:cNvPr id="497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8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9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0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1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2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3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4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5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6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7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8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9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0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1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2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3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4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5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6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7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>
              <a:off x="3508100" y="1690563"/>
              <a:ext cx="650090" cy="374775"/>
              <a:chOff x="2937607" y="1690563"/>
              <a:chExt cx="650090" cy="374775"/>
            </a:xfrm>
          </p:grpSpPr>
          <p:sp>
            <p:nvSpPr>
              <p:cNvPr id="476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7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8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9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0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1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2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3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4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5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6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7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8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9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0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1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2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3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4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5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6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</p:grpSp>
      <p:sp>
        <p:nvSpPr>
          <p:cNvPr id="518" name="Isosceles Triangle 517"/>
          <p:cNvSpPr/>
          <p:nvPr/>
        </p:nvSpPr>
        <p:spPr>
          <a:xfrm rot="5400000">
            <a:off x="1607622" y="1008142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519" name="Isosceles Triangle 518"/>
          <p:cNvSpPr/>
          <p:nvPr/>
        </p:nvSpPr>
        <p:spPr>
          <a:xfrm rot="5400000">
            <a:off x="3572146" y="1012240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75" name="Rectangle 74"/>
          <p:cNvSpPr/>
          <p:nvPr/>
        </p:nvSpPr>
        <p:spPr>
          <a:xfrm rot="18856293">
            <a:off x="5262019" y="1064727"/>
            <a:ext cx="228421" cy="22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51" y="2122003"/>
            <a:ext cx="429119" cy="298394"/>
          </a:xfrm>
          <a:prstGeom prst="rect">
            <a:avLst/>
          </a:prstGeom>
        </p:spPr>
      </p:pic>
      <p:sp>
        <p:nvSpPr>
          <p:cNvPr id="304" name="Rectangle 303"/>
          <p:cNvSpPr/>
          <p:nvPr/>
        </p:nvSpPr>
        <p:spPr>
          <a:xfrm>
            <a:off x="8161805" y="3725824"/>
            <a:ext cx="1485389" cy="520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Business Reporting Views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2136529" y="2105172"/>
            <a:ext cx="1256836" cy="202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Fast ETL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2155262" y="2335898"/>
            <a:ext cx="1249020" cy="379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ADLS STAGING</a:t>
            </a:r>
          </a:p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1" name="Right Arrow 310"/>
          <p:cNvSpPr/>
          <p:nvPr/>
        </p:nvSpPr>
        <p:spPr>
          <a:xfrm rot="1126206">
            <a:off x="3509045" y="2316904"/>
            <a:ext cx="639579" cy="428270"/>
          </a:xfrm>
          <a:prstGeom prst="rightArrow">
            <a:avLst/>
          </a:prstGeom>
          <a:solidFill>
            <a:schemeClr val="accent2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315" name="Right Arrow 314"/>
          <p:cNvSpPr/>
          <p:nvPr/>
        </p:nvSpPr>
        <p:spPr>
          <a:xfrm>
            <a:off x="1779474" y="3084580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316" name="Freeform 315"/>
          <p:cNvSpPr/>
          <p:nvPr/>
        </p:nvSpPr>
        <p:spPr>
          <a:xfrm>
            <a:off x="4172122" y="4246177"/>
            <a:ext cx="336340" cy="287392"/>
          </a:xfrm>
          <a:custGeom>
            <a:avLst/>
            <a:gdLst>
              <a:gd name="connsiteX0" fmla="*/ 518565 w 1018081"/>
              <a:gd name="connsiteY0" fmla="*/ 293479 h 1018081"/>
              <a:gd name="connsiteX1" fmla="*/ 734126 w 1018081"/>
              <a:gd name="connsiteY1" fmla="*/ 509040 h 1018081"/>
              <a:gd name="connsiteX2" fmla="*/ 518565 w 1018081"/>
              <a:gd name="connsiteY2" fmla="*/ 724601 h 1018081"/>
              <a:gd name="connsiteX3" fmla="*/ 303004 w 1018081"/>
              <a:gd name="connsiteY3" fmla="*/ 509040 h 1018081"/>
              <a:gd name="connsiteX4" fmla="*/ 518565 w 1018081"/>
              <a:gd name="connsiteY4" fmla="*/ 293479 h 1018081"/>
              <a:gd name="connsiteX5" fmla="*/ 518565 w 1018081"/>
              <a:gd name="connsiteY5" fmla="*/ 211271 h 1018081"/>
              <a:gd name="connsiteX6" fmla="*/ 220796 w 1018081"/>
              <a:gd name="connsiteY6" fmla="*/ 509040 h 1018081"/>
              <a:gd name="connsiteX7" fmla="*/ 518565 w 1018081"/>
              <a:gd name="connsiteY7" fmla="*/ 806809 h 1018081"/>
              <a:gd name="connsiteX8" fmla="*/ 816334 w 1018081"/>
              <a:gd name="connsiteY8" fmla="*/ 509040 h 1018081"/>
              <a:gd name="connsiteX9" fmla="*/ 518565 w 1018081"/>
              <a:gd name="connsiteY9" fmla="*/ 211271 h 1018081"/>
              <a:gd name="connsiteX10" fmla="*/ 509041 w 1018081"/>
              <a:gd name="connsiteY10" fmla="*/ 0 h 1018081"/>
              <a:gd name="connsiteX11" fmla="*/ 547128 w 1018081"/>
              <a:gd name="connsiteY11" fmla="*/ 38087 h 1018081"/>
              <a:gd name="connsiteX12" fmla="*/ 547128 w 1018081"/>
              <a:gd name="connsiteY12" fmla="*/ 102761 h 1018081"/>
              <a:gd name="connsiteX13" fmla="*/ 550855 w 1018081"/>
              <a:gd name="connsiteY13" fmla="*/ 102949 h 1018081"/>
              <a:gd name="connsiteX14" fmla="*/ 668230 w 1018081"/>
              <a:gd name="connsiteY14" fmla="*/ 132977 h 1018081"/>
              <a:gd name="connsiteX15" fmla="*/ 679145 w 1018081"/>
              <a:gd name="connsiteY15" fmla="*/ 138235 h 1018081"/>
              <a:gd name="connsiteX16" fmla="*/ 711532 w 1018081"/>
              <a:gd name="connsiteY16" fmla="*/ 82140 h 1018081"/>
              <a:gd name="connsiteX17" fmla="*/ 763560 w 1018081"/>
              <a:gd name="connsiteY17" fmla="*/ 68199 h 1018081"/>
              <a:gd name="connsiteX18" fmla="*/ 777501 w 1018081"/>
              <a:gd name="connsiteY18" fmla="*/ 120227 h 1018081"/>
              <a:gd name="connsiteX19" fmla="*/ 744927 w 1018081"/>
              <a:gd name="connsiteY19" fmla="*/ 176647 h 1018081"/>
              <a:gd name="connsiteX20" fmla="*/ 798226 w 1018081"/>
              <a:gd name="connsiteY20" fmla="*/ 220623 h 1018081"/>
              <a:gd name="connsiteX21" fmla="*/ 841525 w 1018081"/>
              <a:gd name="connsiteY21" fmla="*/ 273101 h 1018081"/>
              <a:gd name="connsiteX22" fmla="*/ 897853 w 1018081"/>
              <a:gd name="connsiteY22" fmla="*/ 240579 h 1018081"/>
              <a:gd name="connsiteX23" fmla="*/ 949882 w 1018081"/>
              <a:gd name="connsiteY23" fmla="*/ 254520 h 1018081"/>
              <a:gd name="connsiteX24" fmla="*/ 935941 w 1018081"/>
              <a:gd name="connsiteY24" fmla="*/ 306549 h 1018081"/>
              <a:gd name="connsiteX25" fmla="*/ 880157 w 1018081"/>
              <a:gd name="connsiteY25" fmla="*/ 338756 h 1018081"/>
              <a:gd name="connsiteX26" fmla="*/ 885873 w 1018081"/>
              <a:gd name="connsiteY26" fmla="*/ 350619 h 1018081"/>
              <a:gd name="connsiteX27" fmla="*/ 915900 w 1018081"/>
              <a:gd name="connsiteY27" fmla="*/ 467995 h 1018081"/>
              <a:gd name="connsiteX28" fmla="*/ 916050 w 1018081"/>
              <a:gd name="connsiteY28" fmla="*/ 470954 h 1018081"/>
              <a:gd name="connsiteX29" fmla="*/ 979994 w 1018081"/>
              <a:gd name="connsiteY29" fmla="*/ 470954 h 1018081"/>
              <a:gd name="connsiteX30" fmla="*/ 1015088 w 1018081"/>
              <a:gd name="connsiteY30" fmla="*/ 494216 h 1018081"/>
              <a:gd name="connsiteX31" fmla="*/ 1018081 w 1018081"/>
              <a:gd name="connsiteY31" fmla="*/ 509041 h 1018081"/>
              <a:gd name="connsiteX32" fmla="*/ 1015088 w 1018081"/>
              <a:gd name="connsiteY32" fmla="*/ 523866 h 1018081"/>
              <a:gd name="connsiteX33" fmla="*/ 979994 w 1018081"/>
              <a:gd name="connsiteY33" fmla="*/ 547128 h 1018081"/>
              <a:gd name="connsiteX34" fmla="*/ 916127 w 1018081"/>
              <a:gd name="connsiteY34" fmla="*/ 547128 h 1018081"/>
              <a:gd name="connsiteX35" fmla="*/ 915900 w 1018081"/>
              <a:gd name="connsiteY35" fmla="*/ 551625 h 1018081"/>
              <a:gd name="connsiteX36" fmla="*/ 885873 w 1018081"/>
              <a:gd name="connsiteY36" fmla="*/ 669000 h 1018081"/>
              <a:gd name="connsiteX37" fmla="*/ 880737 w 1018081"/>
              <a:gd name="connsiteY37" fmla="*/ 679661 h 1018081"/>
              <a:gd name="connsiteX38" fmla="*/ 935941 w 1018081"/>
              <a:gd name="connsiteY38" fmla="*/ 711533 h 1018081"/>
              <a:gd name="connsiteX39" fmla="*/ 949882 w 1018081"/>
              <a:gd name="connsiteY39" fmla="*/ 763561 h 1018081"/>
              <a:gd name="connsiteX40" fmla="*/ 949882 w 1018081"/>
              <a:gd name="connsiteY40" fmla="*/ 763561 h 1018081"/>
              <a:gd name="connsiteX41" fmla="*/ 897854 w 1018081"/>
              <a:gd name="connsiteY41" fmla="*/ 777502 h 1018081"/>
              <a:gd name="connsiteX42" fmla="*/ 842384 w 1018081"/>
              <a:gd name="connsiteY42" fmla="*/ 745477 h 1018081"/>
              <a:gd name="connsiteX43" fmla="*/ 798226 w 1018081"/>
              <a:gd name="connsiteY43" fmla="*/ 798997 h 1018081"/>
              <a:gd name="connsiteX44" fmla="*/ 745528 w 1018081"/>
              <a:gd name="connsiteY44" fmla="*/ 842477 h 1018081"/>
              <a:gd name="connsiteX45" fmla="*/ 777500 w 1018081"/>
              <a:gd name="connsiteY45" fmla="*/ 897854 h 1018081"/>
              <a:gd name="connsiteX46" fmla="*/ 763559 w 1018081"/>
              <a:gd name="connsiteY46" fmla="*/ 949882 h 1018081"/>
              <a:gd name="connsiteX47" fmla="*/ 763560 w 1018081"/>
              <a:gd name="connsiteY47" fmla="*/ 949882 h 1018081"/>
              <a:gd name="connsiteX48" fmla="*/ 711532 w 1018081"/>
              <a:gd name="connsiteY48" fmla="*/ 935942 h 1018081"/>
              <a:gd name="connsiteX49" fmla="*/ 679840 w 1018081"/>
              <a:gd name="connsiteY49" fmla="*/ 881050 h 1018081"/>
              <a:gd name="connsiteX50" fmla="*/ 668230 w 1018081"/>
              <a:gd name="connsiteY50" fmla="*/ 886643 h 1018081"/>
              <a:gd name="connsiteX51" fmla="*/ 550855 w 1018081"/>
              <a:gd name="connsiteY51" fmla="*/ 916670 h 1018081"/>
              <a:gd name="connsiteX52" fmla="*/ 547128 w 1018081"/>
              <a:gd name="connsiteY52" fmla="*/ 916858 h 1018081"/>
              <a:gd name="connsiteX53" fmla="*/ 547128 w 1018081"/>
              <a:gd name="connsiteY53" fmla="*/ 979994 h 1018081"/>
              <a:gd name="connsiteX54" fmla="*/ 509040 w 1018081"/>
              <a:gd name="connsiteY54" fmla="*/ 1018081 h 1018081"/>
              <a:gd name="connsiteX55" fmla="*/ 509041 w 1018081"/>
              <a:gd name="connsiteY55" fmla="*/ 1018081 h 1018081"/>
              <a:gd name="connsiteX56" fmla="*/ 470953 w 1018081"/>
              <a:gd name="connsiteY56" fmla="*/ 979993 h 1018081"/>
              <a:gd name="connsiteX57" fmla="*/ 470953 w 1018081"/>
              <a:gd name="connsiteY57" fmla="*/ 916858 h 1018081"/>
              <a:gd name="connsiteX58" fmla="*/ 467224 w 1018081"/>
              <a:gd name="connsiteY58" fmla="*/ 916670 h 1018081"/>
              <a:gd name="connsiteX59" fmla="*/ 349849 w 1018081"/>
              <a:gd name="connsiteY59" fmla="*/ 886643 h 1018081"/>
              <a:gd name="connsiteX60" fmla="*/ 338239 w 1018081"/>
              <a:gd name="connsiteY60" fmla="*/ 881050 h 1018081"/>
              <a:gd name="connsiteX61" fmla="*/ 306548 w 1018081"/>
              <a:gd name="connsiteY61" fmla="*/ 935942 h 1018081"/>
              <a:gd name="connsiteX62" fmla="*/ 254519 w 1018081"/>
              <a:gd name="connsiteY62" fmla="*/ 949882 h 1018081"/>
              <a:gd name="connsiteX63" fmla="*/ 254520 w 1018081"/>
              <a:gd name="connsiteY63" fmla="*/ 949882 h 1018081"/>
              <a:gd name="connsiteX64" fmla="*/ 240579 w 1018081"/>
              <a:gd name="connsiteY64" fmla="*/ 897854 h 1018081"/>
              <a:gd name="connsiteX65" fmla="*/ 272551 w 1018081"/>
              <a:gd name="connsiteY65" fmla="*/ 842477 h 1018081"/>
              <a:gd name="connsiteX66" fmla="*/ 219852 w 1018081"/>
              <a:gd name="connsiteY66" fmla="*/ 798997 h 1018081"/>
              <a:gd name="connsiteX67" fmla="*/ 175694 w 1018081"/>
              <a:gd name="connsiteY67" fmla="*/ 745476 h 1018081"/>
              <a:gd name="connsiteX68" fmla="*/ 120225 w 1018081"/>
              <a:gd name="connsiteY68" fmla="*/ 777502 h 1018081"/>
              <a:gd name="connsiteX69" fmla="*/ 68197 w 1018081"/>
              <a:gd name="connsiteY69" fmla="*/ 763561 h 1018081"/>
              <a:gd name="connsiteX70" fmla="*/ 68198 w 1018081"/>
              <a:gd name="connsiteY70" fmla="*/ 763561 h 1018081"/>
              <a:gd name="connsiteX71" fmla="*/ 82138 w 1018081"/>
              <a:gd name="connsiteY71" fmla="*/ 711533 h 1018081"/>
              <a:gd name="connsiteX72" fmla="*/ 137342 w 1018081"/>
              <a:gd name="connsiteY72" fmla="*/ 679661 h 1018081"/>
              <a:gd name="connsiteX73" fmla="*/ 132206 w 1018081"/>
              <a:gd name="connsiteY73" fmla="*/ 669000 h 1018081"/>
              <a:gd name="connsiteX74" fmla="*/ 102179 w 1018081"/>
              <a:gd name="connsiteY74" fmla="*/ 551625 h 1018081"/>
              <a:gd name="connsiteX75" fmla="*/ 101951 w 1018081"/>
              <a:gd name="connsiteY75" fmla="*/ 547129 h 1018081"/>
              <a:gd name="connsiteX76" fmla="*/ 38087 w 1018081"/>
              <a:gd name="connsiteY76" fmla="*/ 547129 h 1018081"/>
              <a:gd name="connsiteX77" fmla="*/ 0 w 1018081"/>
              <a:gd name="connsiteY77" fmla="*/ 509041 h 1018081"/>
              <a:gd name="connsiteX78" fmla="*/ 38087 w 1018081"/>
              <a:gd name="connsiteY78" fmla="*/ 470954 h 1018081"/>
              <a:gd name="connsiteX79" fmla="*/ 102029 w 1018081"/>
              <a:gd name="connsiteY79" fmla="*/ 470954 h 1018081"/>
              <a:gd name="connsiteX80" fmla="*/ 102179 w 1018081"/>
              <a:gd name="connsiteY80" fmla="*/ 467995 h 1018081"/>
              <a:gd name="connsiteX81" fmla="*/ 132206 w 1018081"/>
              <a:gd name="connsiteY81" fmla="*/ 350619 h 1018081"/>
              <a:gd name="connsiteX82" fmla="*/ 137921 w 1018081"/>
              <a:gd name="connsiteY82" fmla="*/ 338755 h 1018081"/>
              <a:gd name="connsiteX83" fmla="*/ 82139 w 1018081"/>
              <a:gd name="connsiteY83" fmla="*/ 306549 h 1018081"/>
              <a:gd name="connsiteX84" fmla="*/ 68198 w 1018081"/>
              <a:gd name="connsiteY84" fmla="*/ 254521 h 1018081"/>
              <a:gd name="connsiteX85" fmla="*/ 120226 w 1018081"/>
              <a:gd name="connsiteY85" fmla="*/ 240580 h 1018081"/>
              <a:gd name="connsiteX86" fmla="*/ 176554 w 1018081"/>
              <a:gd name="connsiteY86" fmla="*/ 273101 h 1018081"/>
              <a:gd name="connsiteX87" fmla="*/ 219852 w 1018081"/>
              <a:gd name="connsiteY87" fmla="*/ 220623 h 1018081"/>
              <a:gd name="connsiteX88" fmla="*/ 273152 w 1018081"/>
              <a:gd name="connsiteY88" fmla="*/ 176647 h 1018081"/>
              <a:gd name="connsiteX89" fmla="*/ 240578 w 1018081"/>
              <a:gd name="connsiteY89" fmla="*/ 120227 h 1018081"/>
              <a:gd name="connsiteX90" fmla="*/ 254518 w 1018081"/>
              <a:gd name="connsiteY90" fmla="*/ 68199 h 1018081"/>
              <a:gd name="connsiteX91" fmla="*/ 268854 w 1018081"/>
              <a:gd name="connsiteY91" fmla="*/ 63378 h 1018081"/>
              <a:gd name="connsiteX92" fmla="*/ 306547 w 1018081"/>
              <a:gd name="connsiteY92" fmla="*/ 82140 h 1018081"/>
              <a:gd name="connsiteX93" fmla="*/ 338933 w 1018081"/>
              <a:gd name="connsiteY93" fmla="*/ 138235 h 1018081"/>
              <a:gd name="connsiteX94" fmla="*/ 349849 w 1018081"/>
              <a:gd name="connsiteY94" fmla="*/ 132977 h 1018081"/>
              <a:gd name="connsiteX95" fmla="*/ 467224 w 1018081"/>
              <a:gd name="connsiteY95" fmla="*/ 102949 h 1018081"/>
              <a:gd name="connsiteX96" fmla="*/ 470953 w 1018081"/>
              <a:gd name="connsiteY96" fmla="*/ 102761 h 1018081"/>
              <a:gd name="connsiteX97" fmla="*/ 470953 w 1018081"/>
              <a:gd name="connsiteY97" fmla="*/ 38087 h 1018081"/>
              <a:gd name="connsiteX98" fmla="*/ 509041 w 1018081"/>
              <a:gd name="connsiteY98" fmla="*/ 0 h 101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018081" h="1018081">
                <a:moveTo>
                  <a:pt x="518565" y="293479"/>
                </a:moveTo>
                <a:cubicBezTo>
                  <a:pt x="637616" y="293479"/>
                  <a:pt x="734126" y="389989"/>
                  <a:pt x="734126" y="509040"/>
                </a:cubicBezTo>
                <a:cubicBezTo>
                  <a:pt x="734126" y="628091"/>
                  <a:pt x="637616" y="724601"/>
                  <a:pt x="518565" y="724601"/>
                </a:cubicBezTo>
                <a:cubicBezTo>
                  <a:pt x="399514" y="724601"/>
                  <a:pt x="303004" y="628091"/>
                  <a:pt x="303004" y="509040"/>
                </a:cubicBezTo>
                <a:cubicBezTo>
                  <a:pt x="303004" y="389989"/>
                  <a:pt x="399514" y="293479"/>
                  <a:pt x="518565" y="293479"/>
                </a:cubicBezTo>
                <a:close/>
                <a:moveTo>
                  <a:pt x="518565" y="211271"/>
                </a:moveTo>
                <a:cubicBezTo>
                  <a:pt x="354112" y="211271"/>
                  <a:pt x="220796" y="344587"/>
                  <a:pt x="220796" y="509040"/>
                </a:cubicBezTo>
                <a:cubicBezTo>
                  <a:pt x="220796" y="673493"/>
                  <a:pt x="354112" y="806809"/>
                  <a:pt x="518565" y="806809"/>
                </a:cubicBezTo>
                <a:cubicBezTo>
                  <a:pt x="683018" y="806809"/>
                  <a:pt x="816334" y="673493"/>
                  <a:pt x="816334" y="509040"/>
                </a:cubicBezTo>
                <a:cubicBezTo>
                  <a:pt x="816334" y="344587"/>
                  <a:pt x="683018" y="211271"/>
                  <a:pt x="518565" y="211271"/>
                </a:cubicBezTo>
                <a:close/>
                <a:moveTo>
                  <a:pt x="509041" y="0"/>
                </a:moveTo>
                <a:cubicBezTo>
                  <a:pt x="530076" y="0"/>
                  <a:pt x="547128" y="17052"/>
                  <a:pt x="547128" y="38087"/>
                </a:cubicBezTo>
                <a:lnTo>
                  <a:pt x="547128" y="102761"/>
                </a:lnTo>
                <a:lnTo>
                  <a:pt x="550855" y="102949"/>
                </a:lnTo>
                <a:cubicBezTo>
                  <a:pt x="592100" y="107138"/>
                  <a:pt x="631533" y="117456"/>
                  <a:pt x="668230" y="132977"/>
                </a:cubicBezTo>
                <a:lnTo>
                  <a:pt x="679145" y="138235"/>
                </a:lnTo>
                <a:lnTo>
                  <a:pt x="711532" y="82140"/>
                </a:lnTo>
                <a:cubicBezTo>
                  <a:pt x="722050" y="63923"/>
                  <a:pt x="745343" y="57681"/>
                  <a:pt x="763560" y="68199"/>
                </a:cubicBezTo>
                <a:cubicBezTo>
                  <a:pt x="781777" y="78716"/>
                  <a:pt x="788019" y="102010"/>
                  <a:pt x="777501" y="120227"/>
                </a:cubicBezTo>
                <a:lnTo>
                  <a:pt x="744927" y="176647"/>
                </a:lnTo>
                <a:lnTo>
                  <a:pt x="798226" y="220623"/>
                </a:lnTo>
                <a:lnTo>
                  <a:pt x="841525" y="273101"/>
                </a:lnTo>
                <a:lnTo>
                  <a:pt x="897853" y="240579"/>
                </a:lnTo>
                <a:cubicBezTo>
                  <a:pt x="916070" y="230062"/>
                  <a:pt x="939364" y="236303"/>
                  <a:pt x="949882" y="254520"/>
                </a:cubicBezTo>
                <a:cubicBezTo>
                  <a:pt x="960399" y="272738"/>
                  <a:pt x="954158" y="296031"/>
                  <a:pt x="935941" y="306549"/>
                </a:cubicBezTo>
                <a:lnTo>
                  <a:pt x="880157" y="338756"/>
                </a:lnTo>
                <a:lnTo>
                  <a:pt x="885873" y="350619"/>
                </a:lnTo>
                <a:cubicBezTo>
                  <a:pt x="901394" y="387316"/>
                  <a:pt x="911712" y="426749"/>
                  <a:pt x="915900" y="467995"/>
                </a:cubicBezTo>
                <a:lnTo>
                  <a:pt x="916050" y="470954"/>
                </a:lnTo>
                <a:lnTo>
                  <a:pt x="979994" y="470954"/>
                </a:lnTo>
                <a:cubicBezTo>
                  <a:pt x="995770" y="470954"/>
                  <a:pt x="1009306" y="480546"/>
                  <a:pt x="1015088" y="494216"/>
                </a:cubicBezTo>
                <a:lnTo>
                  <a:pt x="1018081" y="509041"/>
                </a:lnTo>
                <a:lnTo>
                  <a:pt x="1015088" y="523866"/>
                </a:lnTo>
                <a:cubicBezTo>
                  <a:pt x="1009306" y="537536"/>
                  <a:pt x="995770" y="547128"/>
                  <a:pt x="979994" y="547128"/>
                </a:cubicBezTo>
                <a:lnTo>
                  <a:pt x="916127" y="547128"/>
                </a:lnTo>
                <a:lnTo>
                  <a:pt x="915900" y="551625"/>
                </a:lnTo>
                <a:cubicBezTo>
                  <a:pt x="911712" y="592870"/>
                  <a:pt x="901394" y="632304"/>
                  <a:pt x="885873" y="669000"/>
                </a:cubicBezTo>
                <a:lnTo>
                  <a:pt x="880737" y="679661"/>
                </a:lnTo>
                <a:lnTo>
                  <a:pt x="935941" y="711533"/>
                </a:lnTo>
                <a:cubicBezTo>
                  <a:pt x="954158" y="722051"/>
                  <a:pt x="960400" y="745344"/>
                  <a:pt x="949882" y="763561"/>
                </a:cubicBezTo>
                <a:lnTo>
                  <a:pt x="949882" y="763561"/>
                </a:lnTo>
                <a:cubicBezTo>
                  <a:pt x="939365" y="781778"/>
                  <a:pt x="916071" y="788020"/>
                  <a:pt x="897854" y="777502"/>
                </a:cubicBezTo>
                <a:lnTo>
                  <a:pt x="842384" y="745477"/>
                </a:lnTo>
                <a:lnTo>
                  <a:pt x="798226" y="798997"/>
                </a:lnTo>
                <a:lnTo>
                  <a:pt x="745528" y="842477"/>
                </a:lnTo>
                <a:lnTo>
                  <a:pt x="777500" y="897854"/>
                </a:lnTo>
                <a:cubicBezTo>
                  <a:pt x="788018" y="916071"/>
                  <a:pt x="781776" y="939365"/>
                  <a:pt x="763559" y="949882"/>
                </a:cubicBezTo>
                <a:lnTo>
                  <a:pt x="763560" y="949882"/>
                </a:lnTo>
                <a:cubicBezTo>
                  <a:pt x="745343" y="960400"/>
                  <a:pt x="722049" y="954159"/>
                  <a:pt x="711532" y="935942"/>
                </a:cubicBezTo>
                <a:lnTo>
                  <a:pt x="679840" y="881050"/>
                </a:lnTo>
                <a:lnTo>
                  <a:pt x="668230" y="886643"/>
                </a:lnTo>
                <a:cubicBezTo>
                  <a:pt x="631533" y="902164"/>
                  <a:pt x="592100" y="912482"/>
                  <a:pt x="550855" y="916670"/>
                </a:cubicBezTo>
                <a:lnTo>
                  <a:pt x="547128" y="916858"/>
                </a:lnTo>
                <a:lnTo>
                  <a:pt x="547128" y="979994"/>
                </a:lnTo>
                <a:cubicBezTo>
                  <a:pt x="547128" y="1001029"/>
                  <a:pt x="530075" y="1018082"/>
                  <a:pt x="509040" y="1018081"/>
                </a:cubicBezTo>
                <a:lnTo>
                  <a:pt x="509041" y="1018081"/>
                </a:lnTo>
                <a:cubicBezTo>
                  <a:pt x="488005" y="1018081"/>
                  <a:pt x="470953" y="1001029"/>
                  <a:pt x="470953" y="979993"/>
                </a:cubicBezTo>
                <a:lnTo>
                  <a:pt x="470953" y="916858"/>
                </a:lnTo>
                <a:lnTo>
                  <a:pt x="467224" y="916670"/>
                </a:lnTo>
                <a:cubicBezTo>
                  <a:pt x="425979" y="912482"/>
                  <a:pt x="386546" y="902164"/>
                  <a:pt x="349849" y="886643"/>
                </a:cubicBezTo>
                <a:lnTo>
                  <a:pt x="338239" y="881050"/>
                </a:lnTo>
                <a:lnTo>
                  <a:pt x="306548" y="935942"/>
                </a:lnTo>
                <a:cubicBezTo>
                  <a:pt x="296030" y="954159"/>
                  <a:pt x="272736" y="960400"/>
                  <a:pt x="254519" y="949882"/>
                </a:cubicBezTo>
                <a:lnTo>
                  <a:pt x="254520" y="949882"/>
                </a:lnTo>
                <a:cubicBezTo>
                  <a:pt x="236303" y="939365"/>
                  <a:pt x="230061" y="916071"/>
                  <a:pt x="240579" y="897854"/>
                </a:cubicBezTo>
                <a:lnTo>
                  <a:pt x="272551" y="842477"/>
                </a:lnTo>
                <a:lnTo>
                  <a:pt x="219852" y="798997"/>
                </a:lnTo>
                <a:lnTo>
                  <a:pt x="175694" y="745476"/>
                </a:lnTo>
                <a:lnTo>
                  <a:pt x="120225" y="777502"/>
                </a:lnTo>
                <a:cubicBezTo>
                  <a:pt x="102008" y="788019"/>
                  <a:pt x="78714" y="781778"/>
                  <a:pt x="68197" y="763561"/>
                </a:cubicBezTo>
                <a:lnTo>
                  <a:pt x="68198" y="763561"/>
                </a:lnTo>
                <a:cubicBezTo>
                  <a:pt x="57680" y="745344"/>
                  <a:pt x="63921" y="722050"/>
                  <a:pt x="82138" y="711533"/>
                </a:cubicBezTo>
                <a:lnTo>
                  <a:pt x="137342" y="679661"/>
                </a:lnTo>
                <a:lnTo>
                  <a:pt x="132206" y="669000"/>
                </a:lnTo>
                <a:cubicBezTo>
                  <a:pt x="116685" y="632304"/>
                  <a:pt x="106367" y="592870"/>
                  <a:pt x="102179" y="551625"/>
                </a:cubicBezTo>
                <a:lnTo>
                  <a:pt x="101951" y="547129"/>
                </a:lnTo>
                <a:lnTo>
                  <a:pt x="38087" y="547129"/>
                </a:lnTo>
                <a:cubicBezTo>
                  <a:pt x="17052" y="547129"/>
                  <a:pt x="-1" y="530076"/>
                  <a:pt x="0" y="509041"/>
                </a:cubicBezTo>
                <a:cubicBezTo>
                  <a:pt x="0" y="488006"/>
                  <a:pt x="17052" y="470954"/>
                  <a:pt x="38087" y="470954"/>
                </a:cubicBezTo>
                <a:lnTo>
                  <a:pt x="102029" y="470954"/>
                </a:lnTo>
                <a:lnTo>
                  <a:pt x="102179" y="467995"/>
                </a:lnTo>
                <a:cubicBezTo>
                  <a:pt x="106367" y="426749"/>
                  <a:pt x="116685" y="387316"/>
                  <a:pt x="132206" y="350619"/>
                </a:cubicBezTo>
                <a:lnTo>
                  <a:pt x="137921" y="338755"/>
                </a:lnTo>
                <a:lnTo>
                  <a:pt x="82139" y="306549"/>
                </a:lnTo>
                <a:cubicBezTo>
                  <a:pt x="63922" y="296032"/>
                  <a:pt x="57680" y="272738"/>
                  <a:pt x="68198" y="254521"/>
                </a:cubicBezTo>
                <a:cubicBezTo>
                  <a:pt x="78716" y="236304"/>
                  <a:pt x="102009" y="230062"/>
                  <a:pt x="120226" y="240580"/>
                </a:cubicBezTo>
                <a:lnTo>
                  <a:pt x="176554" y="273101"/>
                </a:lnTo>
                <a:lnTo>
                  <a:pt x="219852" y="220623"/>
                </a:lnTo>
                <a:lnTo>
                  <a:pt x="273152" y="176647"/>
                </a:lnTo>
                <a:lnTo>
                  <a:pt x="240578" y="120227"/>
                </a:lnTo>
                <a:cubicBezTo>
                  <a:pt x="230060" y="102010"/>
                  <a:pt x="236301" y="78716"/>
                  <a:pt x="254518" y="68199"/>
                </a:cubicBezTo>
                <a:cubicBezTo>
                  <a:pt x="259073" y="65569"/>
                  <a:pt x="263944" y="63987"/>
                  <a:pt x="268854" y="63378"/>
                </a:cubicBezTo>
                <a:cubicBezTo>
                  <a:pt x="283584" y="61550"/>
                  <a:pt x="298659" y="68477"/>
                  <a:pt x="306547" y="82140"/>
                </a:cubicBezTo>
                <a:lnTo>
                  <a:pt x="338933" y="138235"/>
                </a:lnTo>
                <a:lnTo>
                  <a:pt x="349849" y="132977"/>
                </a:lnTo>
                <a:cubicBezTo>
                  <a:pt x="386546" y="117456"/>
                  <a:pt x="425979" y="107138"/>
                  <a:pt x="467224" y="102949"/>
                </a:cubicBezTo>
                <a:lnTo>
                  <a:pt x="470953" y="102761"/>
                </a:lnTo>
                <a:lnTo>
                  <a:pt x="470953" y="38087"/>
                </a:lnTo>
                <a:cubicBezTo>
                  <a:pt x="470953" y="17052"/>
                  <a:pt x="488005" y="0"/>
                  <a:pt x="509041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324" name="Rectangle 323"/>
          <p:cNvSpPr/>
          <p:nvPr/>
        </p:nvSpPr>
        <p:spPr>
          <a:xfrm>
            <a:off x="207859" y="4363549"/>
            <a:ext cx="1482324" cy="7329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Structured  Files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[KPIBillingCube]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207859" y="2950794"/>
            <a:ext cx="1482324" cy="756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SQL Sources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PAAS/On-Prem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[MDB, UCM, etc.]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2126669" y="2982662"/>
            <a:ext cx="1264365" cy="609989"/>
            <a:chOff x="1961888" y="99650"/>
            <a:chExt cx="1412371" cy="701736"/>
          </a:xfrm>
        </p:grpSpPr>
        <p:sp>
          <p:nvSpPr>
            <p:cNvPr id="330" name="Rectangle 329"/>
            <p:cNvSpPr/>
            <p:nvPr/>
          </p:nvSpPr>
          <p:spPr>
            <a:xfrm>
              <a:off x="1961888" y="99650"/>
              <a:ext cx="1403961" cy="2325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SQL Server Gateway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979029" y="365078"/>
              <a:ext cx="1395230" cy="436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ADLS STAGING</a:t>
              </a:r>
            </a:p>
          </p:txBody>
        </p:sp>
      </p:grpSp>
      <p:sp>
        <p:nvSpPr>
          <p:cNvPr id="334" name="Right Arrow 333"/>
          <p:cNvSpPr/>
          <p:nvPr/>
        </p:nvSpPr>
        <p:spPr>
          <a:xfrm>
            <a:off x="1752758" y="4451074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248" name="Rectangle 247"/>
          <p:cNvSpPr/>
          <p:nvPr/>
        </p:nvSpPr>
        <p:spPr>
          <a:xfrm>
            <a:off x="2108180" y="3996884"/>
            <a:ext cx="1249020" cy="1008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ADLS as TSV</a:t>
            </a:r>
          </a:p>
          <a:p>
            <a:endParaRPr lang="en-US" sz="10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[Archived daily]</a:t>
            </a:r>
            <a:endParaRPr lang="en-US" sz="11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181296" y="2941583"/>
            <a:ext cx="496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USQL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112676" y="4542753"/>
            <a:ext cx="540154" cy="23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USQL</a:t>
            </a:r>
          </a:p>
        </p:txBody>
      </p:sp>
      <p:sp>
        <p:nvSpPr>
          <p:cNvPr id="399" name="Freeform 253"/>
          <p:cNvSpPr>
            <a:spLocks/>
          </p:cNvSpPr>
          <p:nvPr/>
        </p:nvSpPr>
        <p:spPr bwMode="black">
          <a:xfrm>
            <a:off x="11565889" y="2097813"/>
            <a:ext cx="217832" cy="237190"/>
          </a:xfrm>
          <a:custGeom>
            <a:avLst/>
            <a:gdLst>
              <a:gd name="T0" fmla="*/ 76 w 76"/>
              <a:gd name="T1" fmla="*/ 33 h 83"/>
              <a:gd name="T2" fmla="*/ 63 w 76"/>
              <a:gd name="T3" fmla="*/ 0 h 83"/>
              <a:gd name="T4" fmla="*/ 38 w 76"/>
              <a:gd name="T5" fmla="*/ 12 h 83"/>
              <a:gd name="T6" fmla="*/ 14 w 76"/>
              <a:gd name="T7" fmla="*/ 0 h 83"/>
              <a:gd name="T8" fmla="*/ 0 w 76"/>
              <a:gd name="T9" fmla="*/ 33 h 83"/>
              <a:gd name="T10" fmla="*/ 0 w 76"/>
              <a:gd name="T11" fmla="*/ 66 h 83"/>
              <a:gd name="T12" fmla="*/ 15 w 76"/>
              <a:gd name="T13" fmla="*/ 83 h 83"/>
              <a:gd name="T14" fmla="*/ 62 w 76"/>
              <a:gd name="T15" fmla="*/ 83 h 83"/>
              <a:gd name="T16" fmla="*/ 62 w 76"/>
              <a:gd name="T17" fmla="*/ 83 h 83"/>
              <a:gd name="T18" fmla="*/ 68 w 76"/>
              <a:gd name="T19" fmla="*/ 55 h 83"/>
              <a:gd name="T20" fmla="*/ 76 w 76"/>
              <a:gd name="T21" fmla="*/ 41 h 83"/>
              <a:gd name="T22" fmla="*/ 76 w 76"/>
              <a:gd name="T23" fmla="*/ 3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83">
                <a:moveTo>
                  <a:pt x="76" y="33"/>
                </a:moveTo>
                <a:cubicBezTo>
                  <a:pt x="76" y="20"/>
                  <a:pt x="71" y="8"/>
                  <a:pt x="63" y="0"/>
                </a:cubicBezTo>
                <a:cubicBezTo>
                  <a:pt x="57" y="7"/>
                  <a:pt x="48" y="12"/>
                  <a:pt x="38" y="12"/>
                </a:cubicBezTo>
                <a:cubicBezTo>
                  <a:pt x="28" y="12"/>
                  <a:pt x="20" y="7"/>
                  <a:pt x="14" y="0"/>
                </a:cubicBezTo>
                <a:cubicBezTo>
                  <a:pt x="5" y="8"/>
                  <a:pt x="0" y="20"/>
                  <a:pt x="0" y="3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6"/>
                  <a:pt x="7" y="83"/>
                  <a:pt x="15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2" y="74"/>
                  <a:pt x="63" y="64"/>
                  <a:pt x="68" y="55"/>
                </a:cubicBezTo>
                <a:cubicBezTo>
                  <a:pt x="70" y="50"/>
                  <a:pt x="73" y="45"/>
                  <a:pt x="76" y="41"/>
                </a:cubicBezTo>
                <a:lnTo>
                  <a:pt x="76" y="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00" name="Oval 254"/>
          <p:cNvSpPr>
            <a:spLocks noChangeArrowheads="1"/>
          </p:cNvSpPr>
          <p:nvPr/>
        </p:nvSpPr>
        <p:spPr bwMode="black">
          <a:xfrm>
            <a:off x="11603036" y="1962761"/>
            <a:ext cx="146066" cy="143497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01" name="TextBox 400"/>
          <p:cNvSpPr txBox="1"/>
          <p:nvPr/>
        </p:nvSpPr>
        <p:spPr>
          <a:xfrm>
            <a:off x="11439329" y="2430488"/>
            <a:ext cx="663525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Business</a:t>
            </a:r>
          </a:p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Users</a:t>
            </a:r>
          </a:p>
        </p:txBody>
      </p:sp>
      <p:sp>
        <p:nvSpPr>
          <p:cNvPr id="411" name="Right Arrow 410"/>
          <p:cNvSpPr/>
          <p:nvPr/>
        </p:nvSpPr>
        <p:spPr>
          <a:xfrm>
            <a:off x="1805315" y="2227031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412" name="Right Arrow 411"/>
          <p:cNvSpPr/>
          <p:nvPr/>
        </p:nvSpPr>
        <p:spPr>
          <a:xfrm rot="20657554">
            <a:off x="3496482" y="3024860"/>
            <a:ext cx="639579" cy="428270"/>
          </a:xfrm>
          <a:prstGeom prst="rightArrow">
            <a:avLst/>
          </a:prstGeom>
          <a:solidFill>
            <a:schemeClr val="accent4">
              <a:lumMod val="50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413" name="Right Arrow 412"/>
          <p:cNvSpPr/>
          <p:nvPr/>
        </p:nvSpPr>
        <p:spPr>
          <a:xfrm>
            <a:off x="3432219" y="4359610"/>
            <a:ext cx="639579" cy="428270"/>
          </a:xfrm>
          <a:prstGeom prst="rightArrow">
            <a:avLst/>
          </a:prstGeom>
          <a:solidFill>
            <a:schemeClr val="accent4">
              <a:lumMod val="50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 rot="1144725">
            <a:off x="3487917" y="2409935"/>
            <a:ext cx="679236" cy="23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HOT</a:t>
            </a:r>
            <a:endParaRPr lang="en-US" sz="105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0548857">
            <a:off x="3511397" y="3400429"/>
            <a:ext cx="743634" cy="1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WARM/COLD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3381639" y="4462210"/>
            <a:ext cx="743634" cy="23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6911" y="1043214"/>
            <a:ext cx="1550548" cy="26140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BUSINESS RULES</a:t>
            </a:r>
          </a:p>
        </p:txBody>
      </p:sp>
      <p:sp>
        <p:nvSpPr>
          <p:cNvPr id="522" name="Isosceles Triangle 521"/>
          <p:cNvSpPr/>
          <p:nvPr/>
        </p:nvSpPr>
        <p:spPr>
          <a:xfrm rot="5400000">
            <a:off x="8582684" y="1012241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521" name="Rectangle 520"/>
          <p:cNvSpPr/>
          <p:nvPr/>
        </p:nvSpPr>
        <p:spPr>
          <a:xfrm rot="18856293">
            <a:off x="6896521" y="1062681"/>
            <a:ext cx="228421" cy="22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17" name="Isosceles Triangle 416"/>
          <p:cNvSpPr/>
          <p:nvPr/>
        </p:nvSpPr>
        <p:spPr>
          <a:xfrm rot="5400000">
            <a:off x="10201477" y="1008142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18" name="Right Arrow 417"/>
          <p:cNvSpPr/>
          <p:nvPr/>
        </p:nvSpPr>
        <p:spPr>
          <a:xfrm>
            <a:off x="9753419" y="2449166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435" name="Rectangle 434"/>
          <p:cNvSpPr/>
          <p:nvPr/>
        </p:nvSpPr>
        <p:spPr>
          <a:xfrm>
            <a:off x="220491" y="2034509"/>
            <a:ext cx="1469692" cy="8512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Staging Area Subscriber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[Accounts, Customer, Exchange rates, etc.]</a:t>
            </a:r>
          </a:p>
        </p:txBody>
      </p:sp>
      <p:sp>
        <p:nvSpPr>
          <p:cNvPr id="436" name="Rectangle 435"/>
          <p:cNvSpPr/>
          <p:nvPr/>
        </p:nvSpPr>
        <p:spPr>
          <a:xfrm>
            <a:off x="4602225" y="2632378"/>
            <a:ext cx="1974755" cy="2004336"/>
          </a:xfrm>
          <a:prstGeom prst="rect">
            <a:avLst/>
          </a:prstGeom>
          <a:solidFill>
            <a:srgbClr val="FEF3F0"/>
          </a:solidFill>
          <a:ln w="3175"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000" dirty="0">
              <a:solidFill>
                <a:srgbClr val="002060"/>
              </a:solidFill>
              <a:cs typeface="Segoe UI Light" panose="020B0502040204020203" pitchFamily="34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4658377" y="2718021"/>
            <a:ext cx="1876535" cy="53395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Confirmed Dimensions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Date, Product, etc.</a:t>
            </a:r>
            <a:endParaRPr lang="en-US" sz="1050" dirty="0"/>
          </a:p>
        </p:txBody>
      </p:sp>
      <p:sp>
        <p:nvSpPr>
          <p:cNvPr id="439" name="Rectangle 438"/>
          <p:cNvSpPr/>
          <p:nvPr/>
        </p:nvSpPr>
        <p:spPr>
          <a:xfrm>
            <a:off x="4669284" y="3298557"/>
            <a:ext cx="1876535" cy="38341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Dimensions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Customer, Account, ..</a:t>
            </a:r>
            <a:endParaRPr lang="en-US" sz="1050" dirty="0"/>
          </a:p>
        </p:txBody>
      </p:sp>
      <p:sp>
        <p:nvSpPr>
          <p:cNvPr id="440" name="Rectangle 439"/>
          <p:cNvSpPr/>
          <p:nvPr/>
        </p:nvSpPr>
        <p:spPr>
          <a:xfrm>
            <a:off x="4661529" y="3701412"/>
            <a:ext cx="1873382" cy="448796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Facts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Revenue, Attainments,</a:t>
            </a:r>
            <a:endParaRPr lang="en-US" sz="1050" dirty="0"/>
          </a:p>
        </p:txBody>
      </p:sp>
      <p:sp>
        <p:nvSpPr>
          <p:cNvPr id="441" name="Rectangle 440"/>
          <p:cNvSpPr/>
          <p:nvPr/>
        </p:nvSpPr>
        <p:spPr>
          <a:xfrm>
            <a:off x="4657402" y="4179887"/>
            <a:ext cx="1877510" cy="4182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Maps</a:t>
            </a:r>
          </a:p>
          <a:p>
            <a:r>
              <a:rPr lang="en-US" sz="1100" dirty="0"/>
              <a:t>Account-CU, Timeline</a:t>
            </a:r>
            <a:endParaRPr lang="en-US" sz="1000" dirty="0"/>
          </a:p>
        </p:txBody>
      </p:sp>
      <p:sp>
        <p:nvSpPr>
          <p:cNvPr id="234" name="Rectangle 233"/>
          <p:cNvSpPr/>
          <p:nvPr/>
        </p:nvSpPr>
        <p:spPr>
          <a:xfrm>
            <a:off x="6663815" y="2201896"/>
            <a:ext cx="1446184" cy="3947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ADW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6684422" y="2714620"/>
            <a:ext cx="1380650" cy="533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Optimized for  2 year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695329" y="3295156"/>
            <a:ext cx="1380650" cy="3834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Delta Merges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6686742" y="3698010"/>
            <a:ext cx="1378331" cy="4487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Relational DW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683706" y="4176486"/>
            <a:ext cx="1381367" cy="4182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Cached Data</a:t>
            </a:r>
          </a:p>
        </p:txBody>
      </p:sp>
      <p:pic>
        <p:nvPicPr>
          <p:cNvPr id="244" name="Picture 2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182" y="2107774"/>
            <a:ext cx="429119" cy="298394"/>
          </a:xfrm>
          <a:prstGeom prst="rect">
            <a:avLst/>
          </a:prstGeom>
        </p:spPr>
      </p:pic>
      <p:sp>
        <p:nvSpPr>
          <p:cNvPr id="245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NFR view in UCM-B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8170147" y="4315543"/>
            <a:ext cx="1485389" cy="288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WWIC Views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9987341" y="3842365"/>
            <a:ext cx="1242636" cy="6759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UCM-B Business Reporting Web site</a:t>
            </a:r>
          </a:p>
        </p:txBody>
      </p:sp>
      <p:sp>
        <p:nvSpPr>
          <p:cNvPr id="252" name="Right Arrow 251"/>
          <p:cNvSpPr/>
          <p:nvPr/>
        </p:nvSpPr>
        <p:spPr>
          <a:xfrm>
            <a:off x="9699513" y="3886407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grpSp>
        <p:nvGrpSpPr>
          <p:cNvPr id="297" name="Group 296"/>
          <p:cNvGrpSpPr/>
          <p:nvPr/>
        </p:nvGrpSpPr>
        <p:grpSpPr bwMode="black">
          <a:xfrm>
            <a:off x="11402815" y="3699439"/>
            <a:ext cx="746373" cy="575671"/>
            <a:chOff x="6673850" y="4338638"/>
            <a:chExt cx="1403351" cy="1082675"/>
          </a:xfrm>
          <a:solidFill>
            <a:srgbClr val="FFFFFF"/>
          </a:solidFill>
        </p:grpSpPr>
        <p:sp>
          <p:nvSpPr>
            <p:cNvPr id="298" name="Freeform 247"/>
            <p:cNvSpPr>
              <a:spLocks/>
            </p:cNvSpPr>
            <p:nvPr/>
          </p:nvSpPr>
          <p:spPr bwMode="black">
            <a:xfrm>
              <a:off x="7572375" y="4525963"/>
              <a:ext cx="160338" cy="249238"/>
            </a:xfrm>
            <a:custGeom>
              <a:avLst/>
              <a:gdLst>
                <a:gd name="T0" fmla="*/ 14 w 30"/>
                <a:gd name="T1" fmla="*/ 29 h 46"/>
                <a:gd name="T2" fmla="*/ 14 w 30"/>
                <a:gd name="T3" fmla="*/ 45 h 46"/>
                <a:gd name="T4" fmla="*/ 22 w 30"/>
                <a:gd name="T5" fmla="*/ 22 h 46"/>
                <a:gd name="T6" fmla="*/ 0 w 30"/>
                <a:gd name="T7" fmla="*/ 0 h 46"/>
                <a:gd name="T8" fmla="*/ 0 w 30"/>
                <a:gd name="T9" fmla="*/ 0 h 46"/>
                <a:gd name="T10" fmla="*/ 14 w 30"/>
                <a:gd name="T11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6">
                  <a:moveTo>
                    <a:pt x="14" y="29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21" y="46"/>
                    <a:pt x="30" y="39"/>
                    <a:pt x="22" y="22"/>
                  </a:cubicBezTo>
                  <a:cubicBezTo>
                    <a:pt x="15" y="6"/>
                    <a:pt x="5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6"/>
                    <a:pt x="14" y="17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99" name="Freeform 248"/>
            <p:cNvSpPr>
              <a:spLocks/>
            </p:cNvSpPr>
            <p:nvPr/>
          </p:nvSpPr>
          <p:spPr bwMode="black">
            <a:xfrm>
              <a:off x="7239000" y="4525963"/>
              <a:ext cx="101600" cy="10318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0 h 19"/>
                <a:gd name="T4" fmla="*/ 0 w 19"/>
                <a:gd name="T5" fmla="*/ 15 h 19"/>
                <a:gd name="T6" fmla="*/ 6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1"/>
                    <a:pt x="7" y="5"/>
                    <a:pt x="0" y="15"/>
                  </a:cubicBezTo>
                  <a:cubicBezTo>
                    <a:pt x="2" y="16"/>
                    <a:pt x="4" y="18"/>
                    <a:pt x="6" y="19"/>
                  </a:cubicBezTo>
                  <a:cubicBezTo>
                    <a:pt x="8" y="11"/>
                    <a:pt x="13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0" name="Freeform 249"/>
            <p:cNvSpPr>
              <a:spLocks/>
            </p:cNvSpPr>
            <p:nvPr/>
          </p:nvSpPr>
          <p:spPr bwMode="black">
            <a:xfrm>
              <a:off x="7297738" y="4537075"/>
              <a:ext cx="317500" cy="227013"/>
            </a:xfrm>
            <a:custGeom>
              <a:avLst/>
              <a:gdLst>
                <a:gd name="T0" fmla="*/ 13 w 59"/>
                <a:gd name="T1" fmla="*/ 42 h 42"/>
                <a:gd name="T2" fmla="*/ 59 w 59"/>
                <a:gd name="T3" fmla="*/ 42 h 42"/>
                <a:gd name="T4" fmla="*/ 59 w 59"/>
                <a:gd name="T5" fmla="*/ 26 h 42"/>
                <a:gd name="T6" fmla="*/ 49 w 59"/>
                <a:gd name="T7" fmla="*/ 0 h 42"/>
                <a:gd name="T8" fmla="*/ 29 w 59"/>
                <a:gd name="T9" fmla="*/ 9 h 42"/>
                <a:gd name="T10" fmla="*/ 10 w 59"/>
                <a:gd name="T11" fmla="*/ 0 h 42"/>
                <a:gd name="T12" fmla="*/ 0 w 59"/>
                <a:gd name="T13" fmla="*/ 22 h 42"/>
                <a:gd name="T14" fmla="*/ 12 w 59"/>
                <a:gd name="T15" fmla="*/ 41 h 42"/>
                <a:gd name="T16" fmla="*/ 12 w 59"/>
                <a:gd name="T17" fmla="*/ 41 h 42"/>
                <a:gd name="T18" fmla="*/ 13 w 59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13" y="42"/>
                  </a:moveTo>
                  <a:cubicBezTo>
                    <a:pt x="27" y="36"/>
                    <a:pt x="44" y="36"/>
                    <a:pt x="59" y="42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16"/>
                    <a:pt x="55" y="7"/>
                    <a:pt x="49" y="0"/>
                  </a:cubicBezTo>
                  <a:cubicBezTo>
                    <a:pt x="44" y="6"/>
                    <a:pt x="37" y="9"/>
                    <a:pt x="29" y="9"/>
                  </a:cubicBezTo>
                  <a:cubicBezTo>
                    <a:pt x="21" y="9"/>
                    <a:pt x="14" y="6"/>
                    <a:pt x="10" y="0"/>
                  </a:cubicBezTo>
                  <a:cubicBezTo>
                    <a:pt x="4" y="6"/>
                    <a:pt x="1" y="13"/>
                    <a:pt x="0" y="22"/>
                  </a:cubicBezTo>
                  <a:cubicBezTo>
                    <a:pt x="4" y="26"/>
                    <a:pt x="9" y="33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1"/>
                    <a:pt x="13" y="42"/>
                    <a:pt x="1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1" name="Oval 250"/>
            <p:cNvSpPr>
              <a:spLocks noChangeArrowheads="1"/>
            </p:cNvSpPr>
            <p:nvPr/>
          </p:nvSpPr>
          <p:spPr bwMode="black">
            <a:xfrm>
              <a:off x="7351713" y="4338638"/>
              <a:ext cx="209550" cy="2143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2" name="Freeform 251"/>
            <p:cNvSpPr>
              <a:spLocks/>
            </p:cNvSpPr>
            <p:nvPr/>
          </p:nvSpPr>
          <p:spPr bwMode="black">
            <a:xfrm>
              <a:off x="7173913" y="4624388"/>
              <a:ext cx="155575" cy="198438"/>
            </a:xfrm>
            <a:custGeom>
              <a:avLst/>
              <a:gdLst>
                <a:gd name="T0" fmla="*/ 18 w 29"/>
                <a:gd name="T1" fmla="*/ 37 h 37"/>
                <a:gd name="T2" fmla="*/ 29 w 29"/>
                <a:gd name="T3" fmla="*/ 29 h 37"/>
                <a:gd name="T4" fmla="*/ 28 w 29"/>
                <a:gd name="T5" fmla="*/ 28 h 37"/>
                <a:gd name="T6" fmla="*/ 0 w 29"/>
                <a:gd name="T7" fmla="*/ 0 h 37"/>
                <a:gd name="T8" fmla="*/ 0 w 29"/>
                <a:gd name="T9" fmla="*/ 0 h 37"/>
                <a:gd name="T10" fmla="*/ 18 w 29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7">
                  <a:moveTo>
                    <a:pt x="18" y="37"/>
                  </a:moveTo>
                  <a:cubicBezTo>
                    <a:pt x="21" y="34"/>
                    <a:pt x="25" y="31"/>
                    <a:pt x="29" y="29"/>
                  </a:cubicBezTo>
                  <a:cubicBezTo>
                    <a:pt x="29" y="29"/>
                    <a:pt x="29" y="28"/>
                    <a:pt x="28" y="28"/>
                  </a:cubicBezTo>
                  <a:cubicBezTo>
                    <a:pt x="19" y="8"/>
                    <a:pt x="6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8"/>
                    <a:pt x="18" y="21"/>
                    <a:pt x="1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3" name="Freeform 252"/>
            <p:cNvSpPr>
              <a:spLocks/>
            </p:cNvSpPr>
            <p:nvPr/>
          </p:nvSpPr>
          <p:spPr bwMode="black">
            <a:xfrm>
              <a:off x="6673850" y="4624388"/>
              <a:ext cx="204788" cy="317500"/>
            </a:xfrm>
            <a:custGeom>
              <a:avLst/>
              <a:gdLst>
                <a:gd name="T0" fmla="*/ 38 w 38"/>
                <a:gd name="T1" fmla="*/ 0 h 59"/>
                <a:gd name="T2" fmla="*/ 38 w 38"/>
                <a:gd name="T3" fmla="*/ 0 h 59"/>
                <a:gd name="T4" fmla="*/ 10 w 38"/>
                <a:gd name="T5" fmla="*/ 28 h 59"/>
                <a:gd name="T6" fmla="*/ 20 w 38"/>
                <a:gd name="T7" fmla="*/ 58 h 59"/>
                <a:gd name="T8" fmla="*/ 20 w 38"/>
                <a:gd name="T9" fmla="*/ 37 h 59"/>
                <a:gd name="T10" fmla="*/ 38 w 3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2" y="2"/>
                    <a:pt x="18" y="8"/>
                    <a:pt x="10" y="28"/>
                  </a:cubicBezTo>
                  <a:cubicBezTo>
                    <a:pt x="0" y="49"/>
                    <a:pt x="11" y="59"/>
                    <a:pt x="20" y="5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22"/>
                    <a:pt x="27" y="8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5" name="Freeform 253"/>
            <p:cNvSpPr>
              <a:spLocks/>
            </p:cNvSpPr>
            <p:nvPr/>
          </p:nvSpPr>
          <p:spPr bwMode="black">
            <a:xfrm>
              <a:off x="6818313" y="4640263"/>
              <a:ext cx="409575" cy="446088"/>
            </a:xfrm>
            <a:custGeom>
              <a:avLst/>
              <a:gdLst>
                <a:gd name="T0" fmla="*/ 76 w 76"/>
                <a:gd name="T1" fmla="*/ 33 h 83"/>
                <a:gd name="T2" fmla="*/ 63 w 76"/>
                <a:gd name="T3" fmla="*/ 0 h 83"/>
                <a:gd name="T4" fmla="*/ 38 w 76"/>
                <a:gd name="T5" fmla="*/ 12 h 83"/>
                <a:gd name="T6" fmla="*/ 14 w 76"/>
                <a:gd name="T7" fmla="*/ 0 h 83"/>
                <a:gd name="T8" fmla="*/ 0 w 76"/>
                <a:gd name="T9" fmla="*/ 33 h 83"/>
                <a:gd name="T10" fmla="*/ 0 w 76"/>
                <a:gd name="T11" fmla="*/ 66 h 83"/>
                <a:gd name="T12" fmla="*/ 15 w 76"/>
                <a:gd name="T13" fmla="*/ 83 h 83"/>
                <a:gd name="T14" fmla="*/ 62 w 76"/>
                <a:gd name="T15" fmla="*/ 83 h 83"/>
                <a:gd name="T16" fmla="*/ 62 w 76"/>
                <a:gd name="T17" fmla="*/ 83 h 83"/>
                <a:gd name="T18" fmla="*/ 68 w 76"/>
                <a:gd name="T19" fmla="*/ 55 h 83"/>
                <a:gd name="T20" fmla="*/ 76 w 76"/>
                <a:gd name="T21" fmla="*/ 41 h 83"/>
                <a:gd name="T22" fmla="*/ 76 w 76"/>
                <a:gd name="T23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83">
                  <a:moveTo>
                    <a:pt x="76" y="33"/>
                  </a:moveTo>
                  <a:cubicBezTo>
                    <a:pt x="76" y="20"/>
                    <a:pt x="71" y="8"/>
                    <a:pt x="63" y="0"/>
                  </a:cubicBezTo>
                  <a:cubicBezTo>
                    <a:pt x="57" y="7"/>
                    <a:pt x="48" y="12"/>
                    <a:pt x="38" y="12"/>
                  </a:cubicBezTo>
                  <a:cubicBezTo>
                    <a:pt x="28" y="12"/>
                    <a:pt x="20" y="7"/>
                    <a:pt x="14" y="0"/>
                  </a:cubicBezTo>
                  <a:cubicBezTo>
                    <a:pt x="5" y="8"/>
                    <a:pt x="0" y="20"/>
                    <a:pt x="0" y="3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6"/>
                    <a:pt x="7" y="83"/>
                    <a:pt x="15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74"/>
                    <a:pt x="63" y="64"/>
                    <a:pt x="68" y="55"/>
                  </a:cubicBezTo>
                  <a:cubicBezTo>
                    <a:pt x="70" y="50"/>
                    <a:pt x="73" y="45"/>
                    <a:pt x="76" y="41"/>
                  </a:cubicBezTo>
                  <a:lnTo>
                    <a:pt x="76" y="3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6" name="Oval 254"/>
            <p:cNvSpPr>
              <a:spLocks noChangeArrowheads="1"/>
            </p:cNvSpPr>
            <p:nvPr/>
          </p:nvSpPr>
          <p:spPr bwMode="black">
            <a:xfrm>
              <a:off x="6888163" y="4386263"/>
              <a:ext cx="274638" cy="2698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9" name="Freeform 255"/>
            <p:cNvSpPr>
              <a:spLocks/>
            </p:cNvSpPr>
            <p:nvPr/>
          </p:nvSpPr>
          <p:spPr bwMode="black">
            <a:xfrm>
              <a:off x="7732713" y="5108575"/>
              <a:ext cx="344488" cy="312738"/>
            </a:xfrm>
            <a:custGeom>
              <a:avLst/>
              <a:gdLst>
                <a:gd name="T0" fmla="*/ 56 w 64"/>
                <a:gd name="T1" fmla="*/ 24 h 58"/>
                <a:gd name="T2" fmla="*/ 34 w 64"/>
                <a:gd name="T3" fmla="*/ 14 h 58"/>
                <a:gd name="T4" fmla="*/ 31 w 64"/>
                <a:gd name="T5" fmla="*/ 6 h 58"/>
                <a:gd name="T6" fmla="*/ 20 w 64"/>
                <a:gd name="T7" fmla="*/ 0 h 58"/>
                <a:gd name="T8" fmla="*/ 14 w 64"/>
                <a:gd name="T9" fmla="*/ 23 h 58"/>
                <a:gd name="T10" fmla="*/ 0 w 64"/>
                <a:gd name="T11" fmla="*/ 42 h 58"/>
                <a:gd name="T12" fmla="*/ 11 w 64"/>
                <a:gd name="T13" fmla="*/ 47 h 58"/>
                <a:gd name="T14" fmla="*/ 19 w 64"/>
                <a:gd name="T15" fmla="*/ 44 h 58"/>
                <a:gd name="T16" fmla="*/ 41 w 64"/>
                <a:gd name="T17" fmla="*/ 55 h 58"/>
                <a:gd name="T18" fmla="*/ 58 w 64"/>
                <a:gd name="T19" fmla="*/ 47 h 58"/>
                <a:gd name="T20" fmla="*/ 60 w 64"/>
                <a:gd name="T21" fmla="*/ 42 h 58"/>
                <a:gd name="T22" fmla="*/ 56 w 64"/>
                <a:gd name="T23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8">
                  <a:moveTo>
                    <a:pt x="56" y="2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1"/>
                    <a:pt x="34" y="7"/>
                    <a:pt x="31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8"/>
                    <a:pt x="17" y="16"/>
                    <a:pt x="14" y="23"/>
                  </a:cubicBezTo>
                  <a:cubicBezTo>
                    <a:pt x="10" y="30"/>
                    <a:pt x="5" y="37"/>
                    <a:pt x="0" y="42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4" y="49"/>
                    <a:pt x="18" y="47"/>
                    <a:pt x="19" y="44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7" y="58"/>
                    <a:pt x="54" y="54"/>
                    <a:pt x="58" y="47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4" y="35"/>
                    <a:pt x="62" y="27"/>
                    <a:pt x="5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0" name="Freeform 256"/>
            <p:cNvSpPr>
              <a:spLocks noEditPoints="1"/>
            </p:cNvSpPr>
            <p:nvPr/>
          </p:nvSpPr>
          <p:spPr bwMode="black">
            <a:xfrm>
              <a:off x="7158038" y="4748213"/>
              <a:ext cx="671513" cy="673100"/>
            </a:xfrm>
            <a:custGeom>
              <a:avLst/>
              <a:gdLst>
                <a:gd name="T0" fmla="*/ 86 w 125"/>
                <a:gd name="T1" fmla="*/ 13 h 125"/>
                <a:gd name="T2" fmla="*/ 13 w 125"/>
                <a:gd name="T3" fmla="*/ 39 h 125"/>
                <a:gd name="T4" fmla="*/ 39 w 125"/>
                <a:gd name="T5" fmla="*/ 112 h 125"/>
                <a:gd name="T6" fmla="*/ 112 w 125"/>
                <a:gd name="T7" fmla="*/ 86 h 125"/>
                <a:gd name="T8" fmla="*/ 86 w 125"/>
                <a:gd name="T9" fmla="*/ 13 h 125"/>
                <a:gd name="T10" fmla="*/ 97 w 125"/>
                <a:gd name="T11" fmla="*/ 79 h 125"/>
                <a:gd name="T12" fmla="*/ 47 w 125"/>
                <a:gd name="T13" fmla="*/ 96 h 125"/>
                <a:gd name="T14" fmla="*/ 29 w 125"/>
                <a:gd name="T15" fmla="*/ 46 h 125"/>
                <a:gd name="T16" fmla="*/ 79 w 125"/>
                <a:gd name="T17" fmla="*/ 28 h 125"/>
                <a:gd name="T18" fmla="*/ 97 w 125"/>
                <a:gd name="T19" fmla="*/ 7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86" y="13"/>
                  </a:moveTo>
                  <a:cubicBezTo>
                    <a:pt x="59" y="0"/>
                    <a:pt x="26" y="12"/>
                    <a:pt x="13" y="39"/>
                  </a:cubicBezTo>
                  <a:cubicBezTo>
                    <a:pt x="0" y="66"/>
                    <a:pt x="12" y="99"/>
                    <a:pt x="39" y="112"/>
                  </a:cubicBezTo>
                  <a:cubicBezTo>
                    <a:pt x="66" y="125"/>
                    <a:pt x="99" y="113"/>
                    <a:pt x="112" y="86"/>
                  </a:cubicBezTo>
                  <a:cubicBezTo>
                    <a:pt x="125" y="59"/>
                    <a:pt x="114" y="26"/>
                    <a:pt x="86" y="13"/>
                  </a:cubicBezTo>
                  <a:close/>
                  <a:moveTo>
                    <a:pt x="97" y="79"/>
                  </a:moveTo>
                  <a:cubicBezTo>
                    <a:pt x="88" y="97"/>
                    <a:pt x="65" y="105"/>
                    <a:pt x="47" y="96"/>
                  </a:cubicBezTo>
                  <a:cubicBezTo>
                    <a:pt x="28" y="87"/>
                    <a:pt x="20" y="65"/>
                    <a:pt x="29" y="46"/>
                  </a:cubicBezTo>
                  <a:cubicBezTo>
                    <a:pt x="38" y="27"/>
                    <a:pt x="60" y="19"/>
                    <a:pt x="79" y="28"/>
                  </a:cubicBezTo>
                  <a:cubicBezTo>
                    <a:pt x="98" y="37"/>
                    <a:pt x="106" y="60"/>
                    <a:pt x="97" y="7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2" name="Freeform 257"/>
            <p:cNvSpPr>
              <a:spLocks/>
            </p:cNvSpPr>
            <p:nvPr/>
          </p:nvSpPr>
          <p:spPr bwMode="black">
            <a:xfrm>
              <a:off x="7351713" y="4908550"/>
              <a:ext cx="225425" cy="150813"/>
            </a:xfrm>
            <a:custGeom>
              <a:avLst/>
              <a:gdLst>
                <a:gd name="T0" fmla="*/ 39 w 42"/>
                <a:gd name="T1" fmla="*/ 7 h 28"/>
                <a:gd name="T2" fmla="*/ 39 w 42"/>
                <a:gd name="T3" fmla="*/ 7 h 28"/>
                <a:gd name="T4" fmla="*/ 1 w 42"/>
                <a:gd name="T5" fmla="*/ 20 h 28"/>
                <a:gd name="T6" fmla="*/ 3 w 42"/>
                <a:gd name="T7" fmla="*/ 27 h 28"/>
                <a:gd name="T8" fmla="*/ 10 w 42"/>
                <a:gd name="T9" fmla="*/ 24 h 28"/>
                <a:gd name="T10" fmla="*/ 35 w 42"/>
                <a:gd name="T11" fmla="*/ 15 h 28"/>
                <a:gd name="T12" fmla="*/ 41 w 42"/>
                <a:gd name="T13" fmla="*/ 13 h 28"/>
                <a:gd name="T14" fmla="*/ 39 w 4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5" y="0"/>
                    <a:pt x="8" y="6"/>
                    <a:pt x="1" y="20"/>
                  </a:cubicBezTo>
                  <a:cubicBezTo>
                    <a:pt x="0" y="23"/>
                    <a:pt x="1" y="25"/>
                    <a:pt x="3" y="27"/>
                  </a:cubicBezTo>
                  <a:cubicBezTo>
                    <a:pt x="6" y="28"/>
                    <a:pt x="8" y="27"/>
                    <a:pt x="10" y="24"/>
                  </a:cubicBezTo>
                  <a:cubicBezTo>
                    <a:pt x="14" y="15"/>
                    <a:pt x="25" y="11"/>
                    <a:pt x="35" y="15"/>
                  </a:cubicBezTo>
                  <a:cubicBezTo>
                    <a:pt x="37" y="16"/>
                    <a:pt x="40" y="15"/>
                    <a:pt x="41" y="13"/>
                  </a:cubicBezTo>
                  <a:cubicBezTo>
                    <a:pt x="42" y="11"/>
                    <a:pt x="41" y="8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313" name="TextBox 312"/>
          <p:cNvSpPr txBox="1"/>
          <p:nvPr/>
        </p:nvSpPr>
        <p:spPr>
          <a:xfrm>
            <a:off x="11482578" y="4240721"/>
            <a:ext cx="663525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Account Teams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08469" y="3756288"/>
            <a:ext cx="1489503" cy="5404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Analysis Services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RvR Cube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2" name="Right Arrow 211"/>
          <p:cNvSpPr/>
          <p:nvPr/>
        </p:nvSpPr>
        <p:spPr>
          <a:xfrm>
            <a:off x="1777197" y="3843813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214" name="Rectangle 213"/>
          <p:cNvSpPr/>
          <p:nvPr/>
        </p:nvSpPr>
        <p:spPr>
          <a:xfrm>
            <a:off x="2107984" y="3768340"/>
            <a:ext cx="1256836" cy="202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PowerShell Upload</a:t>
            </a:r>
          </a:p>
        </p:txBody>
      </p:sp>
    </p:spTree>
    <p:extLst>
      <p:ext uri="{BB962C8B-B14F-4D97-AF65-F5344CB8AC3E}">
        <p14:creationId xmlns:p14="http://schemas.microsoft.com/office/powerpoint/2010/main" val="233525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16" y="0"/>
            <a:ext cx="11576502" cy="640080"/>
          </a:xfrm>
        </p:spPr>
        <p:txBody>
          <a:bodyPr vert="horz" lIns="91396" tIns="45699" rIns="91396" bIns="45699" rtlCol="0" anchor="b">
            <a:normAutofit/>
          </a:bodyPr>
          <a:lstStyle/>
          <a:p>
            <a:r>
              <a:rPr lang="en-US" sz="2400" b="0" dirty="0">
                <a:ea typeface="Segoe UI" panose="020B0502040204020203" pitchFamily="34" charset="0"/>
              </a:rPr>
              <a:t>What is the criteria in choosing a ‘high-performance’ data platform for UCM-B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932684" y="6478118"/>
            <a:ext cx="123489" cy="236982"/>
          </a:xfrm>
        </p:spPr>
        <p:txBody>
          <a:bodyPr/>
          <a:lstStyle/>
          <a:p>
            <a:fld id="{14D65173-87C9-47C0-A890-7AD8E2754265}" type="slidenum"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21</a:t>
            </a:fld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45269"/>
              </p:ext>
            </p:extLst>
          </p:nvPr>
        </p:nvGraphicFramePr>
        <p:xfrm>
          <a:off x="102880" y="875086"/>
          <a:ext cx="11914094" cy="51389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3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7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648">
                <a:tc rowSpan="2"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0944" marR="60944" marT="60944" marB="6094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Azure DW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0944" marR="60944" marT="60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Azure Data Lake</a:t>
                      </a:r>
                    </a:p>
                  </a:txBody>
                  <a:tcPr marL="60944" marR="60944" marT="60944" marB="609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COSMOS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0944" marR="60944" marT="60944" marB="609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21888" marR="121888" marT="60944" marB="60944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SQL Azure DWH – PAAS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solution with elastic scale for performance/scalability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Central DWH contains granular data</a:t>
                      </a:r>
                    </a:p>
                  </a:txBody>
                  <a:tcPr marL="24378" marR="243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324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Data Lake store/analytics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aligning to Cortana Analytics Suite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4378" marR="243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324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COSMOS Data store for processing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/storing data 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4378" marR="243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Volume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60944" marB="609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Traditional central EDW is known to work for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 projected volume but </a:t>
                      </a:r>
                      <a:r>
                        <a:rPr lang="en-US" sz="1100" u="sng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may not be optimal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with data size of 1-2 TB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Physically partitioned data and hence</a:t>
                      </a:r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 accommodate higher volumes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Designed for </a:t>
                      </a:r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high volume data</a:t>
                      </a:r>
                      <a:r>
                        <a:rPr lang="en-US" sz="1100" u="sng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warehouses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Load Performance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oad performance can be matched with increased DTUs but comes with cost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arallel processing with MPP results in better performance and performance can be boosted with increased DTUs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arallel processing with Map-Reduce results in better performance.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Access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60944" marB="609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 is easier.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Query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performance can be an issue.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Easier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data access through USQL other standard open source. 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access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restricted through Scope scripts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Scalability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60944" marB="609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4-5 TB SQL Azure node has to be partitioned to multiple DBs</a:t>
                      </a: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 be scalable by adding more logical partitions for new data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source/growth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Good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Scalability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Strategic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Alignment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Aligns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with Cortana Analytics suite recommendation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Aligns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with Cortana Analytics suite recommendation and strategy to migrated from COSMOS to ADL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With latest development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with strategy to move to Azure Data Lake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Complexity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60944" marB="609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Simplest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of the 3 approaches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Development and Complexity higher for configurable calculation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engine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Development and Complexity higher for configurable calculation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engine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60944" marB="609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 assuming a 4-5 TB size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will be around </a:t>
                      </a:r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$7000/TB</a:t>
                      </a: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Medium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considering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Azure Data Lake instance and worker role process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Medium -</a:t>
                      </a:r>
                      <a:r>
                        <a:rPr lang="en-US" sz="1100" u="sng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High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Security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Compliance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Storing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PII/HBI data through encryption/ decryption modules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ADL support storing PII/HBI data at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rest through OOB functionality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PI information in a common environment will not comply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has to do custom coding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7" name="Oval 56"/>
          <p:cNvSpPr/>
          <p:nvPr/>
        </p:nvSpPr>
        <p:spPr>
          <a:xfrm>
            <a:off x="1988648" y="26060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988648" y="310896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58914" y="3016461"/>
            <a:ext cx="65" cy="5743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endParaRPr lang="en-US" sz="3732" b="1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83718" y="96813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83718" y="1262493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ctagon 10"/>
          <p:cNvSpPr/>
          <p:nvPr/>
        </p:nvSpPr>
        <p:spPr>
          <a:xfrm>
            <a:off x="283718" y="1643946"/>
            <a:ext cx="228600" cy="22860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Octagon 93"/>
          <p:cNvSpPr/>
          <p:nvPr/>
        </p:nvSpPr>
        <p:spPr>
          <a:xfrm>
            <a:off x="1988648" y="3611880"/>
            <a:ext cx="228600" cy="22860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Isosceles Triangle 94"/>
          <p:cNvSpPr/>
          <p:nvPr/>
        </p:nvSpPr>
        <p:spPr>
          <a:xfrm>
            <a:off x="1988648" y="2100848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988648" y="411480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1988648" y="461772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8" name="Octagon 97"/>
          <p:cNvSpPr/>
          <p:nvPr/>
        </p:nvSpPr>
        <p:spPr>
          <a:xfrm>
            <a:off x="1988648" y="5120640"/>
            <a:ext cx="228600" cy="22860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988648" y="562356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710" y="956067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Good Fit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73710" y="1197859"/>
            <a:ext cx="960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Workaround </a:t>
            </a:r>
            <a:br>
              <a:rPr lang="en-US" sz="11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</a:br>
            <a:r>
              <a:rPr lang="en-US" sz="11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Needed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73710" y="1631877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Not Good Fit</a:t>
            </a:r>
          </a:p>
        </p:txBody>
      </p:sp>
      <p:sp>
        <p:nvSpPr>
          <p:cNvPr id="36" name="Oval 35"/>
          <p:cNvSpPr/>
          <p:nvPr/>
        </p:nvSpPr>
        <p:spPr>
          <a:xfrm>
            <a:off x="5344690" y="2128144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44690" y="263333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44690" y="313625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344690" y="363917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344690" y="414209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344690" y="565085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5344690" y="4645016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5344690" y="5147936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8833495" y="4645016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Isosceles Triangle 44"/>
          <p:cNvSpPr/>
          <p:nvPr/>
        </p:nvSpPr>
        <p:spPr>
          <a:xfrm>
            <a:off x="8833495" y="5147936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Isosceles Triangle 45"/>
          <p:cNvSpPr/>
          <p:nvPr/>
        </p:nvSpPr>
        <p:spPr>
          <a:xfrm>
            <a:off x="8833495" y="3136256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Octagon 46"/>
          <p:cNvSpPr/>
          <p:nvPr/>
        </p:nvSpPr>
        <p:spPr>
          <a:xfrm>
            <a:off x="8833495" y="5650856"/>
            <a:ext cx="228600" cy="22860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Octagon 47"/>
          <p:cNvSpPr/>
          <p:nvPr/>
        </p:nvSpPr>
        <p:spPr>
          <a:xfrm>
            <a:off x="8833495" y="4142096"/>
            <a:ext cx="228600" cy="22860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833495" y="2128144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833495" y="263333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8833495" y="363917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66" y="956067"/>
            <a:ext cx="438378" cy="41719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0496282" y="-38636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 &amp; Engineering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47" y="875086"/>
            <a:ext cx="438378" cy="4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2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 and Orchestration needs…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the challenge to find a right solution that can 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Ingest millions of records per day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Orchestrate with On-Premise sources like SQL Servers and Cosmos, as well as cloud sources like SQL Azure databases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Have inbuilt capability to process data ‘as-is’ including files, databases, services etc.</a:t>
            </a:r>
          </a:p>
          <a:p>
            <a:pPr lvl="1">
              <a:buBlip>
                <a:blip r:embed="rId2"/>
              </a:buBlip>
            </a:pPr>
            <a:endParaRPr lang="en-US" dirty="0"/>
          </a:p>
          <a:p>
            <a:pPr lvl="1">
              <a:buBlip>
                <a:blip r:embed="rId2"/>
              </a:buBlip>
            </a:pP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b="1" dirty="0"/>
              <a:t>We have chosen Azure Data Factories for ingestion and orchestration..</a:t>
            </a:r>
          </a:p>
          <a:p>
            <a:pPr lvl="1">
              <a:buBlip>
                <a:blip r:embed="rId2"/>
              </a:buBlip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>
                <a:solidFill>
                  <a:srgbClr val="6D6E71"/>
                </a:solidFill>
              </a:rPr>
              <a:pPr/>
              <a:t>22</a:t>
            </a:fld>
            <a:endParaRPr lang="en-US" dirty="0">
              <a:solidFill>
                <a:srgbClr val="6D6E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1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868641" y="6485776"/>
            <a:ext cx="251731" cy="236982"/>
          </a:xfrm>
          <a:prstGeom prst="rect">
            <a:avLst/>
          </a:prstGeom>
        </p:spPr>
        <p:txBody>
          <a:bodyPr/>
          <a:lstStyle/>
          <a:p>
            <a:fld id="{14D65173-87C9-47C0-A890-7AD8E2754265}" type="slidenum"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/>
              <a:t>3</a:t>
            </a:fld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733019" y="1227991"/>
            <a:ext cx="1583971" cy="429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6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0896" y="958646"/>
            <a:ext cx="1562292" cy="4305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CACHED VIEWS</a:t>
            </a:r>
          </a:p>
          <a:p>
            <a:r>
              <a:rPr lang="en-US" sz="1100" dirty="0">
                <a:latin typeface="+mn-lt"/>
              </a:rPr>
              <a:t>PIVOTS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09566" y="1047058"/>
            <a:ext cx="1563020" cy="2537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dirty="0">
                <a:latin typeface="+mn-lt"/>
              </a:rPr>
              <a:t>TRANSFORMATION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28079" y="958646"/>
            <a:ext cx="1621585" cy="4305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MERGE/CLEANSING</a:t>
            </a:r>
          </a:p>
          <a:p>
            <a:r>
              <a:rPr lang="en-US" sz="1100" dirty="0">
                <a:latin typeface="+mn-lt"/>
              </a:rPr>
              <a:t>/ENRICHMENT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7799" y="1043214"/>
            <a:ext cx="1827372" cy="2614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COLLECTION / STAGING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97802" y="1503800"/>
            <a:ext cx="6826381" cy="511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Segoe UI Light" panose="020B0502040204020203" pitchFamily="34" charset="0"/>
              </a:rPr>
              <a:t>Azure Data Factory</a:t>
            </a:r>
            <a:r>
              <a:rPr lang="en-US" sz="1100" b="1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  <a:cs typeface="Segoe UI Light" panose="020B0502040204020203" pitchFamily="34" charset="0"/>
              </a:rPr>
              <a:t>[ Data Ingestion, Layers Orchestration and Data Auditing]</a:t>
            </a:r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319231" y="958646"/>
            <a:ext cx="1586474" cy="43055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PRESENTATION/</a:t>
            </a:r>
          </a:p>
          <a:p>
            <a:r>
              <a:rPr lang="en-US" sz="1100" dirty="0">
                <a:latin typeface="+mn-lt"/>
              </a:rPr>
              <a:t> ACTIONS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929369" y="5221557"/>
            <a:ext cx="1580592" cy="2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HYBRID STORAGE </a:t>
            </a:r>
            <a:r>
              <a:rPr lang="en-US" sz="800" dirty="0"/>
              <a:t>[BLOB/DB]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602225" y="2189379"/>
            <a:ext cx="1965607" cy="39476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 b="1" dirty="0">
                <a:solidFill>
                  <a:srgbClr val="002060"/>
                </a:solidFill>
                <a:cs typeface="Arial" panose="020B0604020202020204" pitchFamily="34" charset="0"/>
              </a:rPr>
              <a:t>Azure Data Lake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611615" y="4771986"/>
            <a:ext cx="5035578" cy="2468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prstClr val="white"/>
                </a:solidFill>
              </a:rPr>
              <a:t>HYBRID PROCESSING</a:t>
            </a:r>
            <a:endParaRPr lang="en-US" sz="1000" dirty="0"/>
          </a:p>
        </p:txBody>
      </p:sp>
      <p:sp>
        <p:nvSpPr>
          <p:cNvPr id="167" name="Rectangle 166"/>
          <p:cNvSpPr/>
          <p:nvPr/>
        </p:nvSpPr>
        <p:spPr>
          <a:xfrm>
            <a:off x="3706469" y="5221556"/>
            <a:ext cx="1398580" cy="228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NORMALIZE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170147" y="2161754"/>
            <a:ext cx="1533933" cy="1076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MDX CUBE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KPIs, Metrics Hierarchy</a:t>
            </a:r>
            <a:endParaRPr lang="en-US" sz="1050" dirty="0"/>
          </a:p>
        </p:txBody>
      </p:sp>
      <p:grpSp>
        <p:nvGrpSpPr>
          <p:cNvPr id="81" name="Group 80"/>
          <p:cNvGrpSpPr/>
          <p:nvPr/>
        </p:nvGrpSpPr>
        <p:grpSpPr>
          <a:xfrm>
            <a:off x="10039734" y="2006480"/>
            <a:ext cx="1507581" cy="1045235"/>
            <a:chOff x="10042506" y="2193006"/>
            <a:chExt cx="1508760" cy="1046051"/>
          </a:xfrm>
        </p:grpSpPr>
        <p:sp>
          <p:nvSpPr>
            <p:cNvPr id="190" name="Rectangle 189"/>
            <p:cNvSpPr/>
            <p:nvPr/>
          </p:nvSpPr>
          <p:spPr>
            <a:xfrm>
              <a:off x="10042506" y="2193006"/>
              <a:ext cx="1508760" cy="1046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Adhoc Engines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4765" y="2584264"/>
              <a:ext cx="474721" cy="421081"/>
            </a:xfrm>
            <a:prstGeom prst="rect">
              <a:avLst/>
            </a:prstGeom>
            <a:effectLst/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2972" y="2566652"/>
              <a:ext cx="444181" cy="419954"/>
            </a:xfrm>
            <a:prstGeom prst="rect">
              <a:avLst/>
            </a:prstGeom>
            <a:effectLst/>
          </p:spPr>
        </p:pic>
      </p:grpSp>
      <p:sp>
        <p:nvSpPr>
          <p:cNvPr id="189" name="Rectangle 188"/>
          <p:cNvSpPr/>
          <p:nvPr/>
        </p:nvSpPr>
        <p:spPr>
          <a:xfrm>
            <a:off x="8747683" y="5229475"/>
            <a:ext cx="1398580" cy="2284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METRICS ENGINE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380645" y="5221556"/>
            <a:ext cx="1398580" cy="228421"/>
          </a:xfrm>
          <a:prstGeom prst="rect">
            <a:avLst/>
          </a:prstGeom>
          <a:solidFill>
            <a:srgbClr val="C39BE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REPORTING and UIX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6039" y="958646"/>
            <a:ext cx="1401933" cy="4305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SOURCES/</a:t>
            </a:r>
          </a:p>
          <a:p>
            <a:r>
              <a:rPr lang="en-US" sz="1100" dirty="0">
                <a:latin typeface="+mn-lt"/>
              </a:rPr>
              <a:t>PRODUCERS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523985" y="4122774"/>
            <a:ext cx="151611" cy="208850"/>
            <a:chOff x="8732028" y="1269144"/>
            <a:chExt cx="686513" cy="1040259"/>
          </a:xfrm>
        </p:grpSpPr>
        <p:sp>
          <p:nvSpPr>
            <p:cNvPr id="226" name="Freeform 9"/>
            <p:cNvSpPr>
              <a:spLocks/>
            </p:cNvSpPr>
            <p:nvPr/>
          </p:nvSpPr>
          <p:spPr bwMode="auto">
            <a:xfrm>
              <a:off x="9073316" y="2294621"/>
              <a:ext cx="345225" cy="14782"/>
            </a:xfrm>
            <a:custGeom>
              <a:avLst/>
              <a:gdLst>
                <a:gd name="T0" fmla="*/ 251 w 251"/>
                <a:gd name="T1" fmla="*/ 3 h 6"/>
                <a:gd name="T2" fmla="*/ 248 w 251"/>
                <a:gd name="T3" fmla="*/ 6 h 6"/>
                <a:gd name="T4" fmla="*/ 3 w 251"/>
                <a:gd name="T5" fmla="*/ 6 h 6"/>
                <a:gd name="T6" fmla="*/ 0 w 251"/>
                <a:gd name="T7" fmla="*/ 3 h 6"/>
                <a:gd name="T8" fmla="*/ 0 w 251"/>
                <a:gd name="T9" fmla="*/ 3 h 6"/>
                <a:gd name="T10" fmla="*/ 3 w 251"/>
                <a:gd name="T11" fmla="*/ 0 h 6"/>
                <a:gd name="T12" fmla="*/ 248 w 251"/>
                <a:gd name="T13" fmla="*/ 0 h 6"/>
                <a:gd name="T14" fmla="*/ 251 w 251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6">
                  <a:moveTo>
                    <a:pt x="251" y="3"/>
                  </a:moveTo>
                  <a:cubicBezTo>
                    <a:pt x="251" y="5"/>
                    <a:pt x="250" y="6"/>
                    <a:pt x="2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0" y="0"/>
                    <a:pt x="251" y="2"/>
                    <a:pt x="251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7" name="Freeform 10"/>
            <p:cNvSpPr>
              <a:spLocks/>
            </p:cNvSpPr>
            <p:nvPr/>
          </p:nvSpPr>
          <p:spPr bwMode="auto">
            <a:xfrm>
              <a:off x="8732028" y="1570321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4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8" name="Freeform 11"/>
            <p:cNvSpPr>
              <a:spLocks/>
            </p:cNvSpPr>
            <p:nvPr/>
          </p:nvSpPr>
          <p:spPr bwMode="auto">
            <a:xfrm>
              <a:off x="8732028" y="1269144"/>
              <a:ext cx="663327" cy="12935"/>
            </a:xfrm>
            <a:custGeom>
              <a:avLst/>
              <a:gdLst>
                <a:gd name="T0" fmla="*/ 272 w 272"/>
                <a:gd name="T1" fmla="*/ 3 h 6"/>
                <a:gd name="T2" fmla="*/ 269 w 272"/>
                <a:gd name="T3" fmla="*/ 6 h 6"/>
                <a:gd name="T4" fmla="*/ 3 w 272"/>
                <a:gd name="T5" fmla="*/ 6 h 6"/>
                <a:gd name="T6" fmla="*/ 0 w 272"/>
                <a:gd name="T7" fmla="*/ 3 h 6"/>
                <a:gd name="T8" fmla="*/ 0 w 272"/>
                <a:gd name="T9" fmla="*/ 3 h 6"/>
                <a:gd name="T10" fmla="*/ 3 w 272"/>
                <a:gd name="T11" fmla="*/ 0 h 6"/>
                <a:gd name="T12" fmla="*/ 269 w 272"/>
                <a:gd name="T13" fmla="*/ 0 h 6"/>
                <a:gd name="T14" fmla="*/ 272 w 27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6">
                  <a:moveTo>
                    <a:pt x="272" y="3"/>
                  </a:moveTo>
                  <a:cubicBezTo>
                    <a:pt x="272" y="5"/>
                    <a:pt x="271" y="6"/>
                    <a:pt x="26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2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9" name="Freeform 12"/>
            <p:cNvSpPr>
              <a:spLocks/>
            </p:cNvSpPr>
            <p:nvPr/>
          </p:nvSpPr>
          <p:spPr bwMode="auto">
            <a:xfrm>
              <a:off x="8732028" y="1302403"/>
              <a:ext cx="663327" cy="12935"/>
            </a:xfrm>
            <a:custGeom>
              <a:avLst/>
              <a:gdLst>
                <a:gd name="T0" fmla="*/ 272 w 272"/>
                <a:gd name="T1" fmla="*/ 2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2 h 5"/>
                <a:gd name="T8" fmla="*/ 0 w 272"/>
                <a:gd name="T9" fmla="*/ 2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2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2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0" name="Freeform 13"/>
            <p:cNvSpPr>
              <a:spLocks/>
            </p:cNvSpPr>
            <p:nvPr/>
          </p:nvSpPr>
          <p:spPr bwMode="auto">
            <a:xfrm>
              <a:off x="8732028" y="1333814"/>
              <a:ext cx="663327" cy="12935"/>
            </a:xfrm>
            <a:custGeom>
              <a:avLst/>
              <a:gdLst>
                <a:gd name="T0" fmla="*/ 272 w 272"/>
                <a:gd name="T1" fmla="*/ 2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2 h 5"/>
                <a:gd name="T8" fmla="*/ 0 w 272"/>
                <a:gd name="T9" fmla="*/ 2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2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2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1" name="Freeform 14"/>
            <p:cNvSpPr>
              <a:spLocks/>
            </p:cNvSpPr>
            <p:nvPr/>
          </p:nvSpPr>
          <p:spPr bwMode="auto">
            <a:xfrm>
              <a:off x="8732028" y="1365225"/>
              <a:ext cx="663327" cy="12935"/>
            </a:xfrm>
            <a:custGeom>
              <a:avLst/>
              <a:gdLst>
                <a:gd name="T0" fmla="*/ 272 w 272"/>
                <a:gd name="T1" fmla="*/ 3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3 h 5"/>
                <a:gd name="T8" fmla="*/ 0 w 272"/>
                <a:gd name="T9" fmla="*/ 3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3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2" name="Freeform 15"/>
            <p:cNvSpPr>
              <a:spLocks/>
            </p:cNvSpPr>
            <p:nvPr/>
          </p:nvSpPr>
          <p:spPr bwMode="auto">
            <a:xfrm>
              <a:off x="8732028" y="1396636"/>
              <a:ext cx="663327" cy="12935"/>
            </a:xfrm>
            <a:custGeom>
              <a:avLst/>
              <a:gdLst>
                <a:gd name="T0" fmla="*/ 272 w 272"/>
                <a:gd name="T1" fmla="*/ 3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3 h 5"/>
                <a:gd name="T8" fmla="*/ 0 w 272"/>
                <a:gd name="T9" fmla="*/ 3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3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3" name="Freeform 16"/>
            <p:cNvSpPr>
              <a:spLocks/>
            </p:cNvSpPr>
            <p:nvPr/>
          </p:nvSpPr>
          <p:spPr bwMode="auto">
            <a:xfrm>
              <a:off x="8732028" y="1428047"/>
              <a:ext cx="663327" cy="14782"/>
            </a:xfrm>
            <a:custGeom>
              <a:avLst/>
              <a:gdLst>
                <a:gd name="T0" fmla="*/ 272 w 272"/>
                <a:gd name="T1" fmla="*/ 3 h 6"/>
                <a:gd name="T2" fmla="*/ 269 w 272"/>
                <a:gd name="T3" fmla="*/ 6 h 6"/>
                <a:gd name="T4" fmla="*/ 3 w 272"/>
                <a:gd name="T5" fmla="*/ 6 h 6"/>
                <a:gd name="T6" fmla="*/ 0 w 272"/>
                <a:gd name="T7" fmla="*/ 3 h 6"/>
                <a:gd name="T8" fmla="*/ 0 w 272"/>
                <a:gd name="T9" fmla="*/ 3 h 6"/>
                <a:gd name="T10" fmla="*/ 3 w 272"/>
                <a:gd name="T11" fmla="*/ 0 h 6"/>
                <a:gd name="T12" fmla="*/ 269 w 272"/>
                <a:gd name="T13" fmla="*/ 0 h 6"/>
                <a:gd name="T14" fmla="*/ 272 w 27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6">
                  <a:moveTo>
                    <a:pt x="272" y="3"/>
                  </a:moveTo>
                  <a:cubicBezTo>
                    <a:pt x="272" y="4"/>
                    <a:pt x="271" y="6"/>
                    <a:pt x="26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5" name="Freeform 18"/>
            <p:cNvSpPr>
              <a:spLocks/>
            </p:cNvSpPr>
            <p:nvPr/>
          </p:nvSpPr>
          <p:spPr bwMode="auto">
            <a:xfrm>
              <a:off x="8732028" y="1633143"/>
              <a:ext cx="461926" cy="12935"/>
            </a:xfrm>
            <a:custGeom>
              <a:avLst/>
              <a:gdLst>
                <a:gd name="T0" fmla="*/ 189 w 189"/>
                <a:gd name="T1" fmla="*/ 3 h 5"/>
                <a:gd name="T2" fmla="*/ 187 w 189"/>
                <a:gd name="T3" fmla="*/ 5 h 5"/>
                <a:gd name="T4" fmla="*/ 2 w 189"/>
                <a:gd name="T5" fmla="*/ 5 h 5"/>
                <a:gd name="T6" fmla="*/ 0 w 189"/>
                <a:gd name="T7" fmla="*/ 3 h 5"/>
                <a:gd name="T8" fmla="*/ 0 w 189"/>
                <a:gd name="T9" fmla="*/ 3 h 5"/>
                <a:gd name="T10" fmla="*/ 2 w 189"/>
                <a:gd name="T11" fmla="*/ 0 h 5"/>
                <a:gd name="T12" fmla="*/ 187 w 189"/>
                <a:gd name="T13" fmla="*/ 0 h 5"/>
                <a:gd name="T14" fmla="*/ 189 w 18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5">
                  <a:moveTo>
                    <a:pt x="189" y="3"/>
                  </a:moveTo>
                  <a:cubicBezTo>
                    <a:pt x="189" y="4"/>
                    <a:pt x="188" y="5"/>
                    <a:pt x="18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7" name="Freeform 20"/>
            <p:cNvSpPr>
              <a:spLocks/>
            </p:cNvSpPr>
            <p:nvPr/>
          </p:nvSpPr>
          <p:spPr bwMode="auto">
            <a:xfrm>
              <a:off x="8732028" y="1694116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5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2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9" name="Freeform 22"/>
            <p:cNvSpPr>
              <a:spLocks/>
            </p:cNvSpPr>
            <p:nvPr/>
          </p:nvSpPr>
          <p:spPr bwMode="auto">
            <a:xfrm>
              <a:off x="8732028" y="1756938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5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40" name="Freeform 23"/>
            <p:cNvSpPr>
              <a:spLocks/>
            </p:cNvSpPr>
            <p:nvPr/>
          </p:nvSpPr>
          <p:spPr bwMode="auto">
            <a:xfrm>
              <a:off x="8732028" y="1788350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4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41" name="Freeform 24"/>
            <p:cNvSpPr>
              <a:spLocks/>
            </p:cNvSpPr>
            <p:nvPr/>
          </p:nvSpPr>
          <p:spPr bwMode="auto">
            <a:xfrm>
              <a:off x="8732028" y="1821609"/>
              <a:ext cx="461926" cy="11086"/>
            </a:xfrm>
            <a:custGeom>
              <a:avLst/>
              <a:gdLst>
                <a:gd name="T0" fmla="*/ 189 w 189"/>
                <a:gd name="T1" fmla="*/ 3 h 5"/>
                <a:gd name="T2" fmla="*/ 187 w 189"/>
                <a:gd name="T3" fmla="*/ 5 h 5"/>
                <a:gd name="T4" fmla="*/ 2 w 189"/>
                <a:gd name="T5" fmla="*/ 5 h 5"/>
                <a:gd name="T6" fmla="*/ 0 w 189"/>
                <a:gd name="T7" fmla="*/ 3 h 5"/>
                <a:gd name="T8" fmla="*/ 0 w 189"/>
                <a:gd name="T9" fmla="*/ 3 h 5"/>
                <a:gd name="T10" fmla="*/ 2 w 189"/>
                <a:gd name="T11" fmla="*/ 0 h 5"/>
                <a:gd name="T12" fmla="*/ 187 w 189"/>
                <a:gd name="T13" fmla="*/ 0 h 5"/>
                <a:gd name="T14" fmla="*/ 189 w 18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5">
                  <a:moveTo>
                    <a:pt x="189" y="3"/>
                  </a:moveTo>
                  <a:cubicBezTo>
                    <a:pt x="189" y="4"/>
                    <a:pt x="188" y="5"/>
                    <a:pt x="18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203694" y="2569659"/>
            <a:ext cx="343648" cy="341037"/>
            <a:chOff x="2204975" y="1216590"/>
            <a:chExt cx="925528" cy="925528"/>
          </a:xfrm>
        </p:grpSpPr>
        <p:sp>
          <p:nvSpPr>
            <p:cNvPr id="274" name="Freeform 273"/>
            <p:cNvSpPr/>
            <p:nvPr/>
          </p:nvSpPr>
          <p:spPr>
            <a:xfrm>
              <a:off x="2204975" y="1216590"/>
              <a:ext cx="925528" cy="925528"/>
            </a:xfrm>
            <a:custGeom>
              <a:avLst/>
              <a:gdLst>
                <a:gd name="connsiteX0" fmla="*/ 518565 w 1018081"/>
                <a:gd name="connsiteY0" fmla="*/ 293479 h 1018081"/>
                <a:gd name="connsiteX1" fmla="*/ 734126 w 1018081"/>
                <a:gd name="connsiteY1" fmla="*/ 509040 h 1018081"/>
                <a:gd name="connsiteX2" fmla="*/ 518565 w 1018081"/>
                <a:gd name="connsiteY2" fmla="*/ 724601 h 1018081"/>
                <a:gd name="connsiteX3" fmla="*/ 303004 w 1018081"/>
                <a:gd name="connsiteY3" fmla="*/ 509040 h 1018081"/>
                <a:gd name="connsiteX4" fmla="*/ 518565 w 1018081"/>
                <a:gd name="connsiteY4" fmla="*/ 293479 h 1018081"/>
                <a:gd name="connsiteX5" fmla="*/ 518565 w 1018081"/>
                <a:gd name="connsiteY5" fmla="*/ 211271 h 1018081"/>
                <a:gd name="connsiteX6" fmla="*/ 220796 w 1018081"/>
                <a:gd name="connsiteY6" fmla="*/ 509040 h 1018081"/>
                <a:gd name="connsiteX7" fmla="*/ 518565 w 1018081"/>
                <a:gd name="connsiteY7" fmla="*/ 806809 h 1018081"/>
                <a:gd name="connsiteX8" fmla="*/ 816334 w 1018081"/>
                <a:gd name="connsiteY8" fmla="*/ 509040 h 1018081"/>
                <a:gd name="connsiteX9" fmla="*/ 518565 w 1018081"/>
                <a:gd name="connsiteY9" fmla="*/ 211271 h 1018081"/>
                <a:gd name="connsiteX10" fmla="*/ 509041 w 1018081"/>
                <a:gd name="connsiteY10" fmla="*/ 0 h 1018081"/>
                <a:gd name="connsiteX11" fmla="*/ 547128 w 1018081"/>
                <a:gd name="connsiteY11" fmla="*/ 38087 h 1018081"/>
                <a:gd name="connsiteX12" fmla="*/ 547128 w 1018081"/>
                <a:gd name="connsiteY12" fmla="*/ 102761 h 1018081"/>
                <a:gd name="connsiteX13" fmla="*/ 550855 w 1018081"/>
                <a:gd name="connsiteY13" fmla="*/ 102949 h 1018081"/>
                <a:gd name="connsiteX14" fmla="*/ 668230 w 1018081"/>
                <a:gd name="connsiteY14" fmla="*/ 132977 h 1018081"/>
                <a:gd name="connsiteX15" fmla="*/ 679145 w 1018081"/>
                <a:gd name="connsiteY15" fmla="*/ 138235 h 1018081"/>
                <a:gd name="connsiteX16" fmla="*/ 711532 w 1018081"/>
                <a:gd name="connsiteY16" fmla="*/ 82140 h 1018081"/>
                <a:gd name="connsiteX17" fmla="*/ 763560 w 1018081"/>
                <a:gd name="connsiteY17" fmla="*/ 68199 h 1018081"/>
                <a:gd name="connsiteX18" fmla="*/ 777501 w 1018081"/>
                <a:gd name="connsiteY18" fmla="*/ 120227 h 1018081"/>
                <a:gd name="connsiteX19" fmla="*/ 744927 w 1018081"/>
                <a:gd name="connsiteY19" fmla="*/ 176647 h 1018081"/>
                <a:gd name="connsiteX20" fmla="*/ 798226 w 1018081"/>
                <a:gd name="connsiteY20" fmla="*/ 220623 h 1018081"/>
                <a:gd name="connsiteX21" fmla="*/ 841525 w 1018081"/>
                <a:gd name="connsiteY21" fmla="*/ 273101 h 1018081"/>
                <a:gd name="connsiteX22" fmla="*/ 897853 w 1018081"/>
                <a:gd name="connsiteY22" fmla="*/ 240579 h 1018081"/>
                <a:gd name="connsiteX23" fmla="*/ 949882 w 1018081"/>
                <a:gd name="connsiteY23" fmla="*/ 254520 h 1018081"/>
                <a:gd name="connsiteX24" fmla="*/ 935941 w 1018081"/>
                <a:gd name="connsiteY24" fmla="*/ 306549 h 1018081"/>
                <a:gd name="connsiteX25" fmla="*/ 880157 w 1018081"/>
                <a:gd name="connsiteY25" fmla="*/ 338756 h 1018081"/>
                <a:gd name="connsiteX26" fmla="*/ 885873 w 1018081"/>
                <a:gd name="connsiteY26" fmla="*/ 350619 h 1018081"/>
                <a:gd name="connsiteX27" fmla="*/ 915900 w 1018081"/>
                <a:gd name="connsiteY27" fmla="*/ 467995 h 1018081"/>
                <a:gd name="connsiteX28" fmla="*/ 916050 w 1018081"/>
                <a:gd name="connsiteY28" fmla="*/ 470954 h 1018081"/>
                <a:gd name="connsiteX29" fmla="*/ 979994 w 1018081"/>
                <a:gd name="connsiteY29" fmla="*/ 470954 h 1018081"/>
                <a:gd name="connsiteX30" fmla="*/ 1015088 w 1018081"/>
                <a:gd name="connsiteY30" fmla="*/ 494216 h 1018081"/>
                <a:gd name="connsiteX31" fmla="*/ 1018081 w 1018081"/>
                <a:gd name="connsiteY31" fmla="*/ 509041 h 1018081"/>
                <a:gd name="connsiteX32" fmla="*/ 1015088 w 1018081"/>
                <a:gd name="connsiteY32" fmla="*/ 523866 h 1018081"/>
                <a:gd name="connsiteX33" fmla="*/ 979994 w 1018081"/>
                <a:gd name="connsiteY33" fmla="*/ 547128 h 1018081"/>
                <a:gd name="connsiteX34" fmla="*/ 916127 w 1018081"/>
                <a:gd name="connsiteY34" fmla="*/ 547128 h 1018081"/>
                <a:gd name="connsiteX35" fmla="*/ 915900 w 1018081"/>
                <a:gd name="connsiteY35" fmla="*/ 551625 h 1018081"/>
                <a:gd name="connsiteX36" fmla="*/ 885873 w 1018081"/>
                <a:gd name="connsiteY36" fmla="*/ 669000 h 1018081"/>
                <a:gd name="connsiteX37" fmla="*/ 880737 w 1018081"/>
                <a:gd name="connsiteY37" fmla="*/ 679661 h 1018081"/>
                <a:gd name="connsiteX38" fmla="*/ 935941 w 1018081"/>
                <a:gd name="connsiteY38" fmla="*/ 711533 h 1018081"/>
                <a:gd name="connsiteX39" fmla="*/ 949882 w 1018081"/>
                <a:gd name="connsiteY39" fmla="*/ 763561 h 1018081"/>
                <a:gd name="connsiteX40" fmla="*/ 949882 w 1018081"/>
                <a:gd name="connsiteY40" fmla="*/ 763561 h 1018081"/>
                <a:gd name="connsiteX41" fmla="*/ 897854 w 1018081"/>
                <a:gd name="connsiteY41" fmla="*/ 777502 h 1018081"/>
                <a:gd name="connsiteX42" fmla="*/ 842384 w 1018081"/>
                <a:gd name="connsiteY42" fmla="*/ 745477 h 1018081"/>
                <a:gd name="connsiteX43" fmla="*/ 798226 w 1018081"/>
                <a:gd name="connsiteY43" fmla="*/ 798997 h 1018081"/>
                <a:gd name="connsiteX44" fmla="*/ 745528 w 1018081"/>
                <a:gd name="connsiteY44" fmla="*/ 842477 h 1018081"/>
                <a:gd name="connsiteX45" fmla="*/ 777500 w 1018081"/>
                <a:gd name="connsiteY45" fmla="*/ 897854 h 1018081"/>
                <a:gd name="connsiteX46" fmla="*/ 763559 w 1018081"/>
                <a:gd name="connsiteY46" fmla="*/ 949882 h 1018081"/>
                <a:gd name="connsiteX47" fmla="*/ 763560 w 1018081"/>
                <a:gd name="connsiteY47" fmla="*/ 949882 h 1018081"/>
                <a:gd name="connsiteX48" fmla="*/ 711532 w 1018081"/>
                <a:gd name="connsiteY48" fmla="*/ 935942 h 1018081"/>
                <a:gd name="connsiteX49" fmla="*/ 679840 w 1018081"/>
                <a:gd name="connsiteY49" fmla="*/ 881050 h 1018081"/>
                <a:gd name="connsiteX50" fmla="*/ 668230 w 1018081"/>
                <a:gd name="connsiteY50" fmla="*/ 886643 h 1018081"/>
                <a:gd name="connsiteX51" fmla="*/ 550855 w 1018081"/>
                <a:gd name="connsiteY51" fmla="*/ 916670 h 1018081"/>
                <a:gd name="connsiteX52" fmla="*/ 547128 w 1018081"/>
                <a:gd name="connsiteY52" fmla="*/ 916858 h 1018081"/>
                <a:gd name="connsiteX53" fmla="*/ 547128 w 1018081"/>
                <a:gd name="connsiteY53" fmla="*/ 979994 h 1018081"/>
                <a:gd name="connsiteX54" fmla="*/ 509040 w 1018081"/>
                <a:gd name="connsiteY54" fmla="*/ 1018081 h 1018081"/>
                <a:gd name="connsiteX55" fmla="*/ 509041 w 1018081"/>
                <a:gd name="connsiteY55" fmla="*/ 1018081 h 1018081"/>
                <a:gd name="connsiteX56" fmla="*/ 470953 w 1018081"/>
                <a:gd name="connsiteY56" fmla="*/ 979993 h 1018081"/>
                <a:gd name="connsiteX57" fmla="*/ 470953 w 1018081"/>
                <a:gd name="connsiteY57" fmla="*/ 916858 h 1018081"/>
                <a:gd name="connsiteX58" fmla="*/ 467224 w 1018081"/>
                <a:gd name="connsiteY58" fmla="*/ 916670 h 1018081"/>
                <a:gd name="connsiteX59" fmla="*/ 349849 w 1018081"/>
                <a:gd name="connsiteY59" fmla="*/ 886643 h 1018081"/>
                <a:gd name="connsiteX60" fmla="*/ 338239 w 1018081"/>
                <a:gd name="connsiteY60" fmla="*/ 881050 h 1018081"/>
                <a:gd name="connsiteX61" fmla="*/ 306548 w 1018081"/>
                <a:gd name="connsiteY61" fmla="*/ 935942 h 1018081"/>
                <a:gd name="connsiteX62" fmla="*/ 254519 w 1018081"/>
                <a:gd name="connsiteY62" fmla="*/ 949882 h 1018081"/>
                <a:gd name="connsiteX63" fmla="*/ 254520 w 1018081"/>
                <a:gd name="connsiteY63" fmla="*/ 949882 h 1018081"/>
                <a:gd name="connsiteX64" fmla="*/ 240579 w 1018081"/>
                <a:gd name="connsiteY64" fmla="*/ 897854 h 1018081"/>
                <a:gd name="connsiteX65" fmla="*/ 272551 w 1018081"/>
                <a:gd name="connsiteY65" fmla="*/ 842477 h 1018081"/>
                <a:gd name="connsiteX66" fmla="*/ 219852 w 1018081"/>
                <a:gd name="connsiteY66" fmla="*/ 798997 h 1018081"/>
                <a:gd name="connsiteX67" fmla="*/ 175694 w 1018081"/>
                <a:gd name="connsiteY67" fmla="*/ 745476 h 1018081"/>
                <a:gd name="connsiteX68" fmla="*/ 120225 w 1018081"/>
                <a:gd name="connsiteY68" fmla="*/ 777502 h 1018081"/>
                <a:gd name="connsiteX69" fmla="*/ 68197 w 1018081"/>
                <a:gd name="connsiteY69" fmla="*/ 763561 h 1018081"/>
                <a:gd name="connsiteX70" fmla="*/ 68198 w 1018081"/>
                <a:gd name="connsiteY70" fmla="*/ 763561 h 1018081"/>
                <a:gd name="connsiteX71" fmla="*/ 82138 w 1018081"/>
                <a:gd name="connsiteY71" fmla="*/ 711533 h 1018081"/>
                <a:gd name="connsiteX72" fmla="*/ 137342 w 1018081"/>
                <a:gd name="connsiteY72" fmla="*/ 679661 h 1018081"/>
                <a:gd name="connsiteX73" fmla="*/ 132206 w 1018081"/>
                <a:gd name="connsiteY73" fmla="*/ 669000 h 1018081"/>
                <a:gd name="connsiteX74" fmla="*/ 102179 w 1018081"/>
                <a:gd name="connsiteY74" fmla="*/ 551625 h 1018081"/>
                <a:gd name="connsiteX75" fmla="*/ 101951 w 1018081"/>
                <a:gd name="connsiteY75" fmla="*/ 547129 h 1018081"/>
                <a:gd name="connsiteX76" fmla="*/ 38087 w 1018081"/>
                <a:gd name="connsiteY76" fmla="*/ 547129 h 1018081"/>
                <a:gd name="connsiteX77" fmla="*/ 0 w 1018081"/>
                <a:gd name="connsiteY77" fmla="*/ 509041 h 1018081"/>
                <a:gd name="connsiteX78" fmla="*/ 38087 w 1018081"/>
                <a:gd name="connsiteY78" fmla="*/ 470954 h 1018081"/>
                <a:gd name="connsiteX79" fmla="*/ 102029 w 1018081"/>
                <a:gd name="connsiteY79" fmla="*/ 470954 h 1018081"/>
                <a:gd name="connsiteX80" fmla="*/ 102179 w 1018081"/>
                <a:gd name="connsiteY80" fmla="*/ 467995 h 1018081"/>
                <a:gd name="connsiteX81" fmla="*/ 132206 w 1018081"/>
                <a:gd name="connsiteY81" fmla="*/ 350619 h 1018081"/>
                <a:gd name="connsiteX82" fmla="*/ 137921 w 1018081"/>
                <a:gd name="connsiteY82" fmla="*/ 338755 h 1018081"/>
                <a:gd name="connsiteX83" fmla="*/ 82139 w 1018081"/>
                <a:gd name="connsiteY83" fmla="*/ 306549 h 1018081"/>
                <a:gd name="connsiteX84" fmla="*/ 68198 w 1018081"/>
                <a:gd name="connsiteY84" fmla="*/ 254521 h 1018081"/>
                <a:gd name="connsiteX85" fmla="*/ 120226 w 1018081"/>
                <a:gd name="connsiteY85" fmla="*/ 240580 h 1018081"/>
                <a:gd name="connsiteX86" fmla="*/ 176554 w 1018081"/>
                <a:gd name="connsiteY86" fmla="*/ 273101 h 1018081"/>
                <a:gd name="connsiteX87" fmla="*/ 219852 w 1018081"/>
                <a:gd name="connsiteY87" fmla="*/ 220623 h 1018081"/>
                <a:gd name="connsiteX88" fmla="*/ 273152 w 1018081"/>
                <a:gd name="connsiteY88" fmla="*/ 176647 h 1018081"/>
                <a:gd name="connsiteX89" fmla="*/ 240578 w 1018081"/>
                <a:gd name="connsiteY89" fmla="*/ 120227 h 1018081"/>
                <a:gd name="connsiteX90" fmla="*/ 254518 w 1018081"/>
                <a:gd name="connsiteY90" fmla="*/ 68199 h 1018081"/>
                <a:gd name="connsiteX91" fmla="*/ 268854 w 1018081"/>
                <a:gd name="connsiteY91" fmla="*/ 63378 h 1018081"/>
                <a:gd name="connsiteX92" fmla="*/ 306547 w 1018081"/>
                <a:gd name="connsiteY92" fmla="*/ 82140 h 1018081"/>
                <a:gd name="connsiteX93" fmla="*/ 338933 w 1018081"/>
                <a:gd name="connsiteY93" fmla="*/ 138235 h 1018081"/>
                <a:gd name="connsiteX94" fmla="*/ 349849 w 1018081"/>
                <a:gd name="connsiteY94" fmla="*/ 132977 h 1018081"/>
                <a:gd name="connsiteX95" fmla="*/ 467224 w 1018081"/>
                <a:gd name="connsiteY95" fmla="*/ 102949 h 1018081"/>
                <a:gd name="connsiteX96" fmla="*/ 470953 w 1018081"/>
                <a:gd name="connsiteY96" fmla="*/ 102761 h 1018081"/>
                <a:gd name="connsiteX97" fmla="*/ 470953 w 1018081"/>
                <a:gd name="connsiteY97" fmla="*/ 38087 h 1018081"/>
                <a:gd name="connsiteX98" fmla="*/ 509041 w 1018081"/>
                <a:gd name="connsiteY98" fmla="*/ 0 h 101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18081" h="1018081">
                  <a:moveTo>
                    <a:pt x="518565" y="293479"/>
                  </a:moveTo>
                  <a:cubicBezTo>
                    <a:pt x="637616" y="293479"/>
                    <a:pt x="734126" y="389989"/>
                    <a:pt x="734126" y="509040"/>
                  </a:cubicBezTo>
                  <a:cubicBezTo>
                    <a:pt x="734126" y="628091"/>
                    <a:pt x="637616" y="724601"/>
                    <a:pt x="518565" y="724601"/>
                  </a:cubicBezTo>
                  <a:cubicBezTo>
                    <a:pt x="399514" y="724601"/>
                    <a:pt x="303004" y="628091"/>
                    <a:pt x="303004" y="509040"/>
                  </a:cubicBezTo>
                  <a:cubicBezTo>
                    <a:pt x="303004" y="389989"/>
                    <a:pt x="399514" y="293479"/>
                    <a:pt x="518565" y="293479"/>
                  </a:cubicBezTo>
                  <a:close/>
                  <a:moveTo>
                    <a:pt x="518565" y="211271"/>
                  </a:moveTo>
                  <a:cubicBezTo>
                    <a:pt x="354112" y="211271"/>
                    <a:pt x="220796" y="344587"/>
                    <a:pt x="220796" y="509040"/>
                  </a:cubicBezTo>
                  <a:cubicBezTo>
                    <a:pt x="220796" y="673493"/>
                    <a:pt x="354112" y="806809"/>
                    <a:pt x="518565" y="806809"/>
                  </a:cubicBezTo>
                  <a:cubicBezTo>
                    <a:pt x="683018" y="806809"/>
                    <a:pt x="816334" y="673493"/>
                    <a:pt x="816334" y="509040"/>
                  </a:cubicBezTo>
                  <a:cubicBezTo>
                    <a:pt x="816334" y="344587"/>
                    <a:pt x="683018" y="211271"/>
                    <a:pt x="518565" y="211271"/>
                  </a:cubicBezTo>
                  <a:close/>
                  <a:moveTo>
                    <a:pt x="509041" y="0"/>
                  </a:moveTo>
                  <a:cubicBezTo>
                    <a:pt x="530076" y="0"/>
                    <a:pt x="547128" y="17052"/>
                    <a:pt x="547128" y="38087"/>
                  </a:cubicBezTo>
                  <a:lnTo>
                    <a:pt x="547128" y="102761"/>
                  </a:lnTo>
                  <a:lnTo>
                    <a:pt x="550855" y="102949"/>
                  </a:lnTo>
                  <a:cubicBezTo>
                    <a:pt x="592100" y="107138"/>
                    <a:pt x="631533" y="117456"/>
                    <a:pt x="668230" y="132977"/>
                  </a:cubicBezTo>
                  <a:lnTo>
                    <a:pt x="679145" y="138235"/>
                  </a:lnTo>
                  <a:lnTo>
                    <a:pt x="711532" y="82140"/>
                  </a:lnTo>
                  <a:cubicBezTo>
                    <a:pt x="722050" y="63923"/>
                    <a:pt x="745343" y="57681"/>
                    <a:pt x="763560" y="68199"/>
                  </a:cubicBezTo>
                  <a:cubicBezTo>
                    <a:pt x="781777" y="78716"/>
                    <a:pt x="788019" y="102010"/>
                    <a:pt x="777501" y="120227"/>
                  </a:cubicBezTo>
                  <a:lnTo>
                    <a:pt x="744927" y="176647"/>
                  </a:lnTo>
                  <a:lnTo>
                    <a:pt x="798226" y="220623"/>
                  </a:lnTo>
                  <a:lnTo>
                    <a:pt x="841525" y="273101"/>
                  </a:lnTo>
                  <a:lnTo>
                    <a:pt x="897853" y="240579"/>
                  </a:lnTo>
                  <a:cubicBezTo>
                    <a:pt x="916070" y="230062"/>
                    <a:pt x="939364" y="236303"/>
                    <a:pt x="949882" y="254520"/>
                  </a:cubicBezTo>
                  <a:cubicBezTo>
                    <a:pt x="960399" y="272738"/>
                    <a:pt x="954158" y="296031"/>
                    <a:pt x="935941" y="306549"/>
                  </a:cubicBezTo>
                  <a:lnTo>
                    <a:pt x="880157" y="338756"/>
                  </a:lnTo>
                  <a:lnTo>
                    <a:pt x="885873" y="350619"/>
                  </a:lnTo>
                  <a:cubicBezTo>
                    <a:pt x="901394" y="387316"/>
                    <a:pt x="911712" y="426749"/>
                    <a:pt x="915900" y="467995"/>
                  </a:cubicBezTo>
                  <a:lnTo>
                    <a:pt x="916050" y="470954"/>
                  </a:lnTo>
                  <a:lnTo>
                    <a:pt x="979994" y="470954"/>
                  </a:lnTo>
                  <a:cubicBezTo>
                    <a:pt x="995770" y="470954"/>
                    <a:pt x="1009306" y="480546"/>
                    <a:pt x="1015088" y="494216"/>
                  </a:cubicBezTo>
                  <a:lnTo>
                    <a:pt x="1018081" y="509041"/>
                  </a:lnTo>
                  <a:lnTo>
                    <a:pt x="1015088" y="523866"/>
                  </a:lnTo>
                  <a:cubicBezTo>
                    <a:pt x="1009306" y="537536"/>
                    <a:pt x="995770" y="547128"/>
                    <a:pt x="979994" y="547128"/>
                  </a:cubicBezTo>
                  <a:lnTo>
                    <a:pt x="916127" y="547128"/>
                  </a:lnTo>
                  <a:lnTo>
                    <a:pt x="915900" y="551625"/>
                  </a:lnTo>
                  <a:cubicBezTo>
                    <a:pt x="911712" y="592870"/>
                    <a:pt x="901394" y="632304"/>
                    <a:pt x="885873" y="669000"/>
                  </a:cubicBezTo>
                  <a:lnTo>
                    <a:pt x="880737" y="679661"/>
                  </a:lnTo>
                  <a:lnTo>
                    <a:pt x="935941" y="711533"/>
                  </a:lnTo>
                  <a:cubicBezTo>
                    <a:pt x="954158" y="722051"/>
                    <a:pt x="960400" y="745344"/>
                    <a:pt x="949882" y="763561"/>
                  </a:cubicBezTo>
                  <a:lnTo>
                    <a:pt x="949882" y="763561"/>
                  </a:lnTo>
                  <a:cubicBezTo>
                    <a:pt x="939365" y="781778"/>
                    <a:pt x="916071" y="788020"/>
                    <a:pt x="897854" y="777502"/>
                  </a:cubicBezTo>
                  <a:lnTo>
                    <a:pt x="842384" y="745477"/>
                  </a:lnTo>
                  <a:lnTo>
                    <a:pt x="798226" y="798997"/>
                  </a:lnTo>
                  <a:lnTo>
                    <a:pt x="745528" y="842477"/>
                  </a:lnTo>
                  <a:lnTo>
                    <a:pt x="777500" y="897854"/>
                  </a:lnTo>
                  <a:cubicBezTo>
                    <a:pt x="788018" y="916071"/>
                    <a:pt x="781776" y="939365"/>
                    <a:pt x="763559" y="949882"/>
                  </a:cubicBezTo>
                  <a:lnTo>
                    <a:pt x="763560" y="949882"/>
                  </a:lnTo>
                  <a:cubicBezTo>
                    <a:pt x="745343" y="960400"/>
                    <a:pt x="722049" y="954159"/>
                    <a:pt x="711532" y="935942"/>
                  </a:cubicBezTo>
                  <a:lnTo>
                    <a:pt x="679840" y="881050"/>
                  </a:lnTo>
                  <a:lnTo>
                    <a:pt x="668230" y="886643"/>
                  </a:lnTo>
                  <a:cubicBezTo>
                    <a:pt x="631533" y="902164"/>
                    <a:pt x="592100" y="912482"/>
                    <a:pt x="550855" y="916670"/>
                  </a:cubicBezTo>
                  <a:lnTo>
                    <a:pt x="547128" y="916858"/>
                  </a:lnTo>
                  <a:lnTo>
                    <a:pt x="547128" y="979994"/>
                  </a:lnTo>
                  <a:cubicBezTo>
                    <a:pt x="547128" y="1001029"/>
                    <a:pt x="530075" y="1018082"/>
                    <a:pt x="509040" y="1018081"/>
                  </a:cubicBezTo>
                  <a:lnTo>
                    <a:pt x="509041" y="1018081"/>
                  </a:lnTo>
                  <a:cubicBezTo>
                    <a:pt x="488005" y="1018081"/>
                    <a:pt x="470953" y="1001029"/>
                    <a:pt x="470953" y="979993"/>
                  </a:cubicBezTo>
                  <a:lnTo>
                    <a:pt x="470953" y="916858"/>
                  </a:lnTo>
                  <a:lnTo>
                    <a:pt x="467224" y="916670"/>
                  </a:lnTo>
                  <a:cubicBezTo>
                    <a:pt x="425979" y="912482"/>
                    <a:pt x="386546" y="902164"/>
                    <a:pt x="349849" y="886643"/>
                  </a:cubicBezTo>
                  <a:lnTo>
                    <a:pt x="338239" y="881050"/>
                  </a:lnTo>
                  <a:lnTo>
                    <a:pt x="306548" y="935942"/>
                  </a:lnTo>
                  <a:cubicBezTo>
                    <a:pt x="296030" y="954159"/>
                    <a:pt x="272736" y="960400"/>
                    <a:pt x="254519" y="949882"/>
                  </a:cubicBezTo>
                  <a:lnTo>
                    <a:pt x="254520" y="949882"/>
                  </a:lnTo>
                  <a:cubicBezTo>
                    <a:pt x="236303" y="939365"/>
                    <a:pt x="230061" y="916071"/>
                    <a:pt x="240579" y="897854"/>
                  </a:cubicBezTo>
                  <a:lnTo>
                    <a:pt x="272551" y="842477"/>
                  </a:lnTo>
                  <a:lnTo>
                    <a:pt x="219852" y="798997"/>
                  </a:lnTo>
                  <a:lnTo>
                    <a:pt x="175694" y="745476"/>
                  </a:lnTo>
                  <a:lnTo>
                    <a:pt x="120225" y="777502"/>
                  </a:lnTo>
                  <a:cubicBezTo>
                    <a:pt x="102008" y="788019"/>
                    <a:pt x="78714" y="781778"/>
                    <a:pt x="68197" y="763561"/>
                  </a:cubicBezTo>
                  <a:lnTo>
                    <a:pt x="68198" y="763561"/>
                  </a:lnTo>
                  <a:cubicBezTo>
                    <a:pt x="57680" y="745344"/>
                    <a:pt x="63921" y="722050"/>
                    <a:pt x="82138" y="711533"/>
                  </a:cubicBezTo>
                  <a:lnTo>
                    <a:pt x="137342" y="679661"/>
                  </a:lnTo>
                  <a:lnTo>
                    <a:pt x="132206" y="669000"/>
                  </a:lnTo>
                  <a:cubicBezTo>
                    <a:pt x="116685" y="632304"/>
                    <a:pt x="106367" y="592870"/>
                    <a:pt x="102179" y="551625"/>
                  </a:cubicBezTo>
                  <a:lnTo>
                    <a:pt x="101951" y="547129"/>
                  </a:lnTo>
                  <a:lnTo>
                    <a:pt x="38087" y="547129"/>
                  </a:lnTo>
                  <a:cubicBezTo>
                    <a:pt x="17052" y="547129"/>
                    <a:pt x="-1" y="530076"/>
                    <a:pt x="0" y="509041"/>
                  </a:cubicBezTo>
                  <a:cubicBezTo>
                    <a:pt x="0" y="488006"/>
                    <a:pt x="17052" y="470954"/>
                    <a:pt x="38087" y="470954"/>
                  </a:cubicBezTo>
                  <a:lnTo>
                    <a:pt x="102029" y="470954"/>
                  </a:lnTo>
                  <a:lnTo>
                    <a:pt x="102179" y="467995"/>
                  </a:lnTo>
                  <a:cubicBezTo>
                    <a:pt x="106367" y="426749"/>
                    <a:pt x="116685" y="387316"/>
                    <a:pt x="132206" y="350619"/>
                  </a:cubicBezTo>
                  <a:lnTo>
                    <a:pt x="137921" y="338755"/>
                  </a:lnTo>
                  <a:lnTo>
                    <a:pt x="82139" y="306549"/>
                  </a:lnTo>
                  <a:cubicBezTo>
                    <a:pt x="63922" y="296032"/>
                    <a:pt x="57680" y="272738"/>
                    <a:pt x="68198" y="254521"/>
                  </a:cubicBezTo>
                  <a:cubicBezTo>
                    <a:pt x="78716" y="236304"/>
                    <a:pt x="102009" y="230062"/>
                    <a:pt x="120226" y="240580"/>
                  </a:cubicBezTo>
                  <a:lnTo>
                    <a:pt x="176554" y="273101"/>
                  </a:lnTo>
                  <a:lnTo>
                    <a:pt x="219852" y="220623"/>
                  </a:lnTo>
                  <a:lnTo>
                    <a:pt x="273152" y="176647"/>
                  </a:lnTo>
                  <a:lnTo>
                    <a:pt x="240578" y="120227"/>
                  </a:lnTo>
                  <a:cubicBezTo>
                    <a:pt x="230060" y="102010"/>
                    <a:pt x="236301" y="78716"/>
                    <a:pt x="254518" y="68199"/>
                  </a:cubicBezTo>
                  <a:cubicBezTo>
                    <a:pt x="259073" y="65569"/>
                    <a:pt x="263944" y="63987"/>
                    <a:pt x="268854" y="63378"/>
                  </a:cubicBezTo>
                  <a:cubicBezTo>
                    <a:pt x="283584" y="61550"/>
                    <a:pt x="298659" y="68477"/>
                    <a:pt x="306547" y="82140"/>
                  </a:cubicBezTo>
                  <a:lnTo>
                    <a:pt x="338933" y="138235"/>
                  </a:lnTo>
                  <a:lnTo>
                    <a:pt x="349849" y="132977"/>
                  </a:lnTo>
                  <a:cubicBezTo>
                    <a:pt x="386546" y="117456"/>
                    <a:pt x="425979" y="107138"/>
                    <a:pt x="467224" y="102949"/>
                  </a:cubicBezTo>
                  <a:lnTo>
                    <a:pt x="470953" y="102761"/>
                  </a:lnTo>
                  <a:lnTo>
                    <a:pt x="470953" y="38087"/>
                  </a:lnTo>
                  <a:cubicBezTo>
                    <a:pt x="470953" y="17052"/>
                    <a:pt x="488005" y="0"/>
                    <a:pt x="50904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97" dirty="0"/>
            </a:p>
          </p:txBody>
        </p:sp>
        <p:sp>
          <p:nvSpPr>
            <p:cNvPr id="275" name="Oval 274"/>
            <p:cNvSpPr/>
            <p:nvPr/>
          </p:nvSpPr>
          <p:spPr>
            <a:xfrm>
              <a:off x="2580791" y="1565232"/>
              <a:ext cx="191742" cy="19174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5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0" scaled="0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97" dirty="0"/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1584276" y="1540076"/>
            <a:ext cx="393327" cy="4151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grpSp>
        <p:nvGrpSpPr>
          <p:cNvPr id="74" name="Group 73"/>
          <p:cNvGrpSpPr/>
          <p:nvPr/>
        </p:nvGrpSpPr>
        <p:grpSpPr>
          <a:xfrm>
            <a:off x="2117822" y="1549651"/>
            <a:ext cx="1219629" cy="374481"/>
            <a:chOff x="2937607" y="1690563"/>
            <a:chExt cx="1220583" cy="374775"/>
          </a:xfrm>
        </p:grpSpPr>
        <p:grpSp>
          <p:nvGrpSpPr>
            <p:cNvPr id="70" name="Group 69"/>
            <p:cNvGrpSpPr/>
            <p:nvPr/>
          </p:nvGrpSpPr>
          <p:grpSpPr>
            <a:xfrm>
              <a:off x="2937607" y="1690563"/>
              <a:ext cx="650090" cy="374775"/>
              <a:chOff x="2937607" y="1690563"/>
              <a:chExt cx="650090" cy="374775"/>
            </a:xfrm>
          </p:grpSpPr>
          <p:sp>
            <p:nvSpPr>
              <p:cNvPr id="363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4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5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6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7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8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9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0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1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2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3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4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5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6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7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8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9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0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1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2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3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3508100" y="1690563"/>
              <a:ext cx="650090" cy="374775"/>
              <a:chOff x="2937607" y="1690563"/>
              <a:chExt cx="650090" cy="374775"/>
            </a:xfrm>
          </p:grpSpPr>
          <p:sp>
            <p:nvSpPr>
              <p:cNvPr id="452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3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4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5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6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7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8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9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0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1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2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3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4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5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6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7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8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9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0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1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2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</p:grpSp>
      <p:grpSp>
        <p:nvGrpSpPr>
          <p:cNvPr id="473" name="Group 472"/>
          <p:cNvGrpSpPr/>
          <p:nvPr/>
        </p:nvGrpSpPr>
        <p:grpSpPr>
          <a:xfrm>
            <a:off x="7257882" y="1581790"/>
            <a:ext cx="1219629" cy="374481"/>
            <a:chOff x="2937607" y="1690563"/>
            <a:chExt cx="1220583" cy="374775"/>
          </a:xfrm>
        </p:grpSpPr>
        <p:grpSp>
          <p:nvGrpSpPr>
            <p:cNvPr id="474" name="Group 473"/>
            <p:cNvGrpSpPr/>
            <p:nvPr/>
          </p:nvGrpSpPr>
          <p:grpSpPr>
            <a:xfrm>
              <a:off x="2937607" y="1690563"/>
              <a:ext cx="650090" cy="374775"/>
              <a:chOff x="2937607" y="1690563"/>
              <a:chExt cx="650090" cy="374775"/>
            </a:xfrm>
          </p:grpSpPr>
          <p:sp>
            <p:nvSpPr>
              <p:cNvPr id="497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8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9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0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1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2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3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4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5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6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7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8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9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0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1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2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3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4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5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6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7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>
              <a:off x="3508100" y="1690563"/>
              <a:ext cx="650090" cy="374775"/>
              <a:chOff x="2937607" y="1690563"/>
              <a:chExt cx="650090" cy="374775"/>
            </a:xfrm>
          </p:grpSpPr>
          <p:sp>
            <p:nvSpPr>
              <p:cNvPr id="476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7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8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9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0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1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2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3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4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5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6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7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8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9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0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1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2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3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4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5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6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</p:grpSp>
      <p:sp>
        <p:nvSpPr>
          <p:cNvPr id="518" name="Isosceles Triangle 517"/>
          <p:cNvSpPr/>
          <p:nvPr/>
        </p:nvSpPr>
        <p:spPr>
          <a:xfrm rot="5400000">
            <a:off x="1607622" y="1008142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519" name="Isosceles Triangle 518"/>
          <p:cNvSpPr/>
          <p:nvPr/>
        </p:nvSpPr>
        <p:spPr>
          <a:xfrm rot="5400000">
            <a:off x="3572146" y="1012240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75" name="Rectangle 74"/>
          <p:cNvSpPr/>
          <p:nvPr/>
        </p:nvSpPr>
        <p:spPr>
          <a:xfrm rot="18856293">
            <a:off x="5262019" y="1064727"/>
            <a:ext cx="228421" cy="22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51" y="2122003"/>
            <a:ext cx="429119" cy="298394"/>
          </a:xfrm>
          <a:prstGeom prst="rect">
            <a:avLst/>
          </a:prstGeom>
        </p:spPr>
      </p:pic>
      <p:sp>
        <p:nvSpPr>
          <p:cNvPr id="304" name="Rectangle 303"/>
          <p:cNvSpPr/>
          <p:nvPr/>
        </p:nvSpPr>
        <p:spPr>
          <a:xfrm>
            <a:off x="8158720" y="3313848"/>
            <a:ext cx="1485389" cy="520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Business Reporting Views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2136529" y="2105172"/>
            <a:ext cx="1256836" cy="202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ETL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2155262" y="2335898"/>
            <a:ext cx="1249020" cy="379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ADLS STAGING</a:t>
            </a:r>
          </a:p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1" name="Right Arrow 310"/>
          <p:cNvSpPr/>
          <p:nvPr/>
        </p:nvSpPr>
        <p:spPr>
          <a:xfrm rot="1126206">
            <a:off x="3509045" y="2316904"/>
            <a:ext cx="639579" cy="428270"/>
          </a:xfrm>
          <a:prstGeom prst="rightArrow">
            <a:avLst/>
          </a:prstGeom>
          <a:solidFill>
            <a:schemeClr val="accent2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315" name="Right Arrow 314"/>
          <p:cNvSpPr/>
          <p:nvPr/>
        </p:nvSpPr>
        <p:spPr>
          <a:xfrm>
            <a:off x="1779474" y="3084580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316" name="Freeform 315"/>
          <p:cNvSpPr/>
          <p:nvPr/>
        </p:nvSpPr>
        <p:spPr>
          <a:xfrm>
            <a:off x="4172122" y="4246177"/>
            <a:ext cx="336340" cy="287392"/>
          </a:xfrm>
          <a:custGeom>
            <a:avLst/>
            <a:gdLst>
              <a:gd name="connsiteX0" fmla="*/ 518565 w 1018081"/>
              <a:gd name="connsiteY0" fmla="*/ 293479 h 1018081"/>
              <a:gd name="connsiteX1" fmla="*/ 734126 w 1018081"/>
              <a:gd name="connsiteY1" fmla="*/ 509040 h 1018081"/>
              <a:gd name="connsiteX2" fmla="*/ 518565 w 1018081"/>
              <a:gd name="connsiteY2" fmla="*/ 724601 h 1018081"/>
              <a:gd name="connsiteX3" fmla="*/ 303004 w 1018081"/>
              <a:gd name="connsiteY3" fmla="*/ 509040 h 1018081"/>
              <a:gd name="connsiteX4" fmla="*/ 518565 w 1018081"/>
              <a:gd name="connsiteY4" fmla="*/ 293479 h 1018081"/>
              <a:gd name="connsiteX5" fmla="*/ 518565 w 1018081"/>
              <a:gd name="connsiteY5" fmla="*/ 211271 h 1018081"/>
              <a:gd name="connsiteX6" fmla="*/ 220796 w 1018081"/>
              <a:gd name="connsiteY6" fmla="*/ 509040 h 1018081"/>
              <a:gd name="connsiteX7" fmla="*/ 518565 w 1018081"/>
              <a:gd name="connsiteY7" fmla="*/ 806809 h 1018081"/>
              <a:gd name="connsiteX8" fmla="*/ 816334 w 1018081"/>
              <a:gd name="connsiteY8" fmla="*/ 509040 h 1018081"/>
              <a:gd name="connsiteX9" fmla="*/ 518565 w 1018081"/>
              <a:gd name="connsiteY9" fmla="*/ 211271 h 1018081"/>
              <a:gd name="connsiteX10" fmla="*/ 509041 w 1018081"/>
              <a:gd name="connsiteY10" fmla="*/ 0 h 1018081"/>
              <a:gd name="connsiteX11" fmla="*/ 547128 w 1018081"/>
              <a:gd name="connsiteY11" fmla="*/ 38087 h 1018081"/>
              <a:gd name="connsiteX12" fmla="*/ 547128 w 1018081"/>
              <a:gd name="connsiteY12" fmla="*/ 102761 h 1018081"/>
              <a:gd name="connsiteX13" fmla="*/ 550855 w 1018081"/>
              <a:gd name="connsiteY13" fmla="*/ 102949 h 1018081"/>
              <a:gd name="connsiteX14" fmla="*/ 668230 w 1018081"/>
              <a:gd name="connsiteY14" fmla="*/ 132977 h 1018081"/>
              <a:gd name="connsiteX15" fmla="*/ 679145 w 1018081"/>
              <a:gd name="connsiteY15" fmla="*/ 138235 h 1018081"/>
              <a:gd name="connsiteX16" fmla="*/ 711532 w 1018081"/>
              <a:gd name="connsiteY16" fmla="*/ 82140 h 1018081"/>
              <a:gd name="connsiteX17" fmla="*/ 763560 w 1018081"/>
              <a:gd name="connsiteY17" fmla="*/ 68199 h 1018081"/>
              <a:gd name="connsiteX18" fmla="*/ 777501 w 1018081"/>
              <a:gd name="connsiteY18" fmla="*/ 120227 h 1018081"/>
              <a:gd name="connsiteX19" fmla="*/ 744927 w 1018081"/>
              <a:gd name="connsiteY19" fmla="*/ 176647 h 1018081"/>
              <a:gd name="connsiteX20" fmla="*/ 798226 w 1018081"/>
              <a:gd name="connsiteY20" fmla="*/ 220623 h 1018081"/>
              <a:gd name="connsiteX21" fmla="*/ 841525 w 1018081"/>
              <a:gd name="connsiteY21" fmla="*/ 273101 h 1018081"/>
              <a:gd name="connsiteX22" fmla="*/ 897853 w 1018081"/>
              <a:gd name="connsiteY22" fmla="*/ 240579 h 1018081"/>
              <a:gd name="connsiteX23" fmla="*/ 949882 w 1018081"/>
              <a:gd name="connsiteY23" fmla="*/ 254520 h 1018081"/>
              <a:gd name="connsiteX24" fmla="*/ 935941 w 1018081"/>
              <a:gd name="connsiteY24" fmla="*/ 306549 h 1018081"/>
              <a:gd name="connsiteX25" fmla="*/ 880157 w 1018081"/>
              <a:gd name="connsiteY25" fmla="*/ 338756 h 1018081"/>
              <a:gd name="connsiteX26" fmla="*/ 885873 w 1018081"/>
              <a:gd name="connsiteY26" fmla="*/ 350619 h 1018081"/>
              <a:gd name="connsiteX27" fmla="*/ 915900 w 1018081"/>
              <a:gd name="connsiteY27" fmla="*/ 467995 h 1018081"/>
              <a:gd name="connsiteX28" fmla="*/ 916050 w 1018081"/>
              <a:gd name="connsiteY28" fmla="*/ 470954 h 1018081"/>
              <a:gd name="connsiteX29" fmla="*/ 979994 w 1018081"/>
              <a:gd name="connsiteY29" fmla="*/ 470954 h 1018081"/>
              <a:gd name="connsiteX30" fmla="*/ 1015088 w 1018081"/>
              <a:gd name="connsiteY30" fmla="*/ 494216 h 1018081"/>
              <a:gd name="connsiteX31" fmla="*/ 1018081 w 1018081"/>
              <a:gd name="connsiteY31" fmla="*/ 509041 h 1018081"/>
              <a:gd name="connsiteX32" fmla="*/ 1015088 w 1018081"/>
              <a:gd name="connsiteY32" fmla="*/ 523866 h 1018081"/>
              <a:gd name="connsiteX33" fmla="*/ 979994 w 1018081"/>
              <a:gd name="connsiteY33" fmla="*/ 547128 h 1018081"/>
              <a:gd name="connsiteX34" fmla="*/ 916127 w 1018081"/>
              <a:gd name="connsiteY34" fmla="*/ 547128 h 1018081"/>
              <a:gd name="connsiteX35" fmla="*/ 915900 w 1018081"/>
              <a:gd name="connsiteY35" fmla="*/ 551625 h 1018081"/>
              <a:gd name="connsiteX36" fmla="*/ 885873 w 1018081"/>
              <a:gd name="connsiteY36" fmla="*/ 669000 h 1018081"/>
              <a:gd name="connsiteX37" fmla="*/ 880737 w 1018081"/>
              <a:gd name="connsiteY37" fmla="*/ 679661 h 1018081"/>
              <a:gd name="connsiteX38" fmla="*/ 935941 w 1018081"/>
              <a:gd name="connsiteY38" fmla="*/ 711533 h 1018081"/>
              <a:gd name="connsiteX39" fmla="*/ 949882 w 1018081"/>
              <a:gd name="connsiteY39" fmla="*/ 763561 h 1018081"/>
              <a:gd name="connsiteX40" fmla="*/ 949882 w 1018081"/>
              <a:gd name="connsiteY40" fmla="*/ 763561 h 1018081"/>
              <a:gd name="connsiteX41" fmla="*/ 897854 w 1018081"/>
              <a:gd name="connsiteY41" fmla="*/ 777502 h 1018081"/>
              <a:gd name="connsiteX42" fmla="*/ 842384 w 1018081"/>
              <a:gd name="connsiteY42" fmla="*/ 745477 h 1018081"/>
              <a:gd name="connsiteX43" fmla="*/ 798226 w 1018081"/>
              <a:gd name="connsiteY43" fmla="*/ 798997 h 1018081"/>
              <a:gd name="connsiteX44" fmla="*/ 745528 w 1018081"/>
              <a:gd name="connsiteY44" fmla="*/ 842477 h 1018081"/>
              <a:gd name="connsiteX45" fmla="*/ 777500 w 1018081"/>
              <a:gd name="connsiteY45" fmla="*/ 897854 h 1018081"/>
              <a:gd name="connsiteX46" fmla="*/ 763559 w 1018081"/>
              <a:gd name="connsiteY46" fmla="*/ 949882 h 1018081"/>
              <a:gd name="connsiteX47" fmla="*/ 763560 w 1018081"/>
              <a:gd name="connsiteY47" fmla="*/ 949882 h 1018081"/>
              <a:gd name="connsiteX48" fmla="*/ 711532 w 1018081"/>
              <a:gd name="connsiteY48" fmla="*/ 935942 h 1018081"/>
              <a:gd name="connsiteX49" fmla="*/ 679840 w 1018081"/>
              <a:gd name="connsiteY49" fmla="*/ 881050 h 1018081"/>
              <a:gd name="connsiteX50" fmla="*/ 668230 w 1018081"/>
              <a:gd name="connsiteY50" fmla="*/ 886643 h 1018081"/>
              <a:gd name="connsiteX51" fmla="*/ 550855 w 1018081"/>
              <a:gd name="connsiteY51" fmla="*/ 916670 h 1018081"/>
              <a:gd name="connsiteX52" fmla="*/ 547128 w 1018081"/>
              <a:gd name="connsiteY52" fmla="*/ 916858 h 1018081"/>
              <a:gd name="connsiteX53" fmla="*/ 547128 w 1018081"/>
              <a:gd name="connsiteY53" fmla="*/ 979994 h 1018081"/>
              <a:gd name="connsiteX54" fmla="*/ 509040 w 1018081"/>
              <a:gd name="connsiteY54" fmla="*/ 1018081 h 1018081"/>
              <a:gd name="connsiteX55" fmla="*/ 509041 w 1018081"/>
              <a:gd name="connsiteY55" fmla="*/ 1018081 h 1018081"/>
              <a:gd name="connsiteX56" fmla="*/ 470953 w 1018081"/>
              <a:gd name="connsiteY56" fmla="*/ 979993 h 1018081"/>
              <a:gd name="connsiteX57" fmla="*/ 470953 w 1018081"/>
              <a:gd name="connsiteY57" fmla="*/ 916858 h 1018081"/>
              <a:gd name="connsiteX58" fmla="*/ 467224 w 1018081"/>
              <a:gd name="connsiteY58" fmla="*/ 916670 h 1018081"/>
              <a:gd name="connsiteX59" fmla="*/ 349849 w 1018081"/>
              <a:gd name="connsiteY59" fmla="*/ 886643 h 1018081"/>
              <a:gd name="connsiteX60" fmla="*/ 338239 w 1018081"/>
              <a:gd name="connsiteY60" fmla="*/ 881050 h 1018081"/>
              <a:gd name="connsiteX61" fmla="*/ 306548 w 1018081"/>
              <a:gd name="connsiteY61" fmla="*/ 935942 h 1018081"/>
              <a:gd name="connsiteX62" fmla="*/ 254519 w 1018081"/>
              <a:gd name="connsiteY62" fmla="*/ 949882 h 1018081"/>
              <a:gd name="connsiteX63" fmla="*/ 254520 w 1018081"/>
              <a:gd name="connsiteY63" fmla="*/ 949882 h 1018081"/>
              <a:gd name="connsiteX64" fmla="*/ 240579 w 1018081"/>
              <a:gd name="connsiteY64" fmla="*/ 897854 h 1018081"/>
              <a:gd name="connsiteX65" fmla="*/ 272551 w 1018081"/>
              <a:gd name="connsiteY65" fmla="*/ 842477 h 1018081"/>
              <a:gd name="connsiteX66" fmla="*/ 219852 w 1018081"/>
              <a:gd name="connsiteY66" fmla="*/ 798997 h 1018081"/>
              <a:gd name="connsiteX67" fmla="*/ 175694 w 1018081"/>
              <a:gd name="connsiteY67" fmla="*/ 745476 h 1018081"/>
              <a:gd name="connsiteX68" fmla="*/ 120225 w 1018081"/>
              <a:gd name="connsiteY68" fmla="*/ 777502 h 1018081"/>
              <a:gd name="connsiteX69" fmla="*/ 68197 w 1018081"/>
              <a:gd name="connsiteY69" fmla="*/ 763561 h 1018081"/>
              <a:gd name="connsiteX70" fmla="*/ 68198 w 1018081"/>
              <a:gd name="connsiteY70" fmla="*/ 763561 h 1018081"/>
              <a:gd name="connsiteX71" fmla="*/ 82138 w 1018081"/>
              <a:gd name="connsiteY71" fmla="*/ 711533 h 1018081"/>
              <a:gd name="connsiteX72" fmla="*/ 137342 w 1018081"/>
              <a:gd name="connsiteY72" fmla="*/ 679661 h 1018081"/>
              <a:gd name="connsiteX73" fmla="*/ 132206 w 1018081"/>
              <a:gd name="connsiteY73" fmla="*/ 669000 h 1018081"/>
              <a:gd name="connsiteX74" fmla="*/ 102179 w 1018081"/>
              <a:gd name="connsiteY74" fmla="*/ 551625 h 1018081"/>
              <a:gd name="connsiteX75" fmla="*/ 101951 w 1018081"/>
              <a:gd name="connsiteY75" fmla="*/ 547129 h 1018081"/>
              <a:gd name="connsiteX76" fmla="*/ 38087 w 1018081"/>
              <a:gd name="connsiteY76" fmla="*/ 547129 h 1018081"/>
              <a:gd name="connsiteX77" fmla="*/ 0 w 1018081"/>
              <a:gd name="connsiteY77" fmla="*/ 509041 h 1018081"/>
              <a:gd name="connsiteX78" fmla="*/ 38087 w 1018081"/>
              <a:gd name="connsiteY78" fmla="*/ 470954 h 1018081"/>
              <a:gd name="connsiteX79" fmla="*/ 102029 w 1018081"/>
              <a:gd name="connsiteY79" fmla="*/ 470954 h 1018081"/>
              <a:gd name="connsiteX80" fmla="*/ 102179 w 1018081"/>
              <a:gd name="connsiteY80" fmla="*/ 467995 h 1018081"/>
              <a:gd name="connsiteX81" fmla="*/ 132206 w 1018081"/>
              <a:gd name="connsiteY81" fmla="*/ 350619 h 1018081"/>
              <a:gd name="connsiteX82" fmla="*/ 137921 w 1018081"/>
              <a:gd name="connsiteY82" fmla="*/ 338755 h 1018081"/>
              <a:gd name="connsiteX83" fmla="*/ 82139 w 1018081"/>
              <a:gd name="connsiteY83" fmla="*/ 306549 h 1018081"/>
              <a:gd name="connsiteX84" fmla="*/ 68198 w 1018081"/>
              <a:gd name="connsiteY84" fmla="*/ 254521 h 1018081"/>
              <a:gd name="connsiteX85" fmla="*/ 120226 w 1018081"/>
              <a:gd name="connsiteY85" fmla="*/ 240580 h 1018081"/>
              <a:gd name="connsiteX86" fmla="*/ 176554 w 1018081"/>
              <a:gd name="connsiteY86" fmla="*/ 273101 h 1018081"/>
              <a:gd name="connsiteX87" fmla="*/ 219852 w 1018081"/>
              <a:gd name="connsiteY87" fmla="*/ 220623 h 1018081"/>
              <a:gd name="connsiteX88" fmla="*/ 273152 w 1018081"/>
              <a:gd name="connsiteY88" fmla="*/ 176647 h 1018081"/>
              <a:gd name="connsiteX89" fmla="*/ 240578 w 1018081"/>
              <a:gd name="connsiteY89" fmla="*/ 120227 h 1018081"/>
              <a:gd name="connsiteX90" fmla="*/ 254518 w 1018081"/>
              <a:gd name="connsiteY90" fmla="*/ 68199 h 1018081"/>
              <a:gd name="connsiteX91" fmla="*/ 268854 w 1018081"/>
              <a:gd name="connsiteY91" fmla="*/ 63378 h 1018081"/>
              <a:gd name="connsiteX92" fmla="*/ 306547 w 1018081"/>
              <a:gd name="connsiteY92" fmla="*/ 82140 h 1018081"/>
              <a:gd name="connsiteX93" fmla="*/ 338933 w 1018081"/>
              <a:gd name="connsiteY93" fmla="*/ 138235 h 1018081"/>
              <a:gd name="connsiteX94" fmla="*/ 349849 w 1018081"/>
              <a:gd name="connsiteY94" fmla="*/ 132977 h 1018081"/>
              <a:gd name="connsiteX95" fmla="*/ 467224 w 1018081"/>
              <a:gd name="connsiteY95" fmla="*/ 102949 h 1018081"/>
              <a:gd name="connsiteX96" fmla="*/ 470953 w 1018081"/>
              <a:gd name="connsiteY96" fmla="*/ 102761 h 1018081"/>
              <a:gd name="connsiteX97" fmla="*/ 470953 w 1018081"/>
              <a:gd name="connsiteY97" fmla="*/ 38087 h 1018081"/>
              <a:gd name="connsiteX98" fmla="*/ 509041 w 1018081"/>
              <a:gd name="connsiteY98" fmla="*/ 0 h 101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018081" h="1018081">
                <a:moveTo>
                  <a:pt x="518565" y="293479"/>
                </a:moveTo>
                <a:cubicBezTo>
                  <a:pt x="637616" y="293479"/>
                  <a:pt x="734126" y="389989"/>
                  <a:pt x="734126" y="509040"/>
                </a:cubicBezTo>
                <a:cubicBezTo>
                  <a:pt x="734126" y="628091"/>
                  <a:pt x="637616" y="724601"/>
                  <a:pt x="518565" y="724601"/>
                </a:cubicBezTo>
                <a:cubicBezTo>
                  <a:pt x="399514" y="724601"/>
                  <a:pt x="303004" y="628091"/>
                  <a:pt x="303004" y="509040"/>
                </a:cubicBezTo>
                <a:cubicBezTo>
                  <a:pt x="303004" y="389989"/>
                  <a:pt x="399514" y="293479"/>
                  <a:pt x="518565" y="293479"/>
                </a:cubicBezTo>
                <a:close/>
                <a:moveTo>
                  <a:pt x="518565" y="211271"/>
                </a:moveTo>
                <a:cubicBezTo>
                  <a:pt x="354112" y="211271"/>
                  <a:pt x="220796" y="344587"/>
                  <a:pt x="220796" y="509040"/>
                </a:cubicBezTo>
                <a:cubicBezTo>
                  <a:pt x="220796" y="673493"/>
                  <a:pt x="354112" y="806809"/>
                  <a:pt x="518565" y="806809"/>
                </a:cubicBezTo>
                <a:cubicBezTo>
                  <a:pt x="683018" y="806809"/>
                  <a:pt x="816334" y="673493"/>
                  <a:pt x="816334" y="509040"/>
                </a:cubicBezTo>
                <a:cubicBezTo>
                  <a:pt x="816334" y="344587"/>
                  <a:pt x="683018" y="211271"/>
                  <a:pt x="518565" y="211271"/>
                </a:cubicBezTo>
                <a:close/>
                <a:moveTo>
                  <a:pt x="509041" y="0"/>
                </a:moveTo>
                <a:cubicBezTo>
                  <a:pt x="530076" y="0"/>
                  <a:pt x="547128" y="17052"/>
                  <a:pt x="547128" y="38087"/>
                </a:cubicBezTo>
                <a:lnTo>
                  <a:pt x="547128" y="102761"/>
                </a:lnTo>
                <a:lnTo>
                  <a:pt x="550855" y="102949"/>
                </a:lnTo>
                <a:cubicBezTo>
                  <a:pt x="592100" y="107138"/>
                  <a:pt x="631533" y="117456"/>
                  <a:pt x="668230" y="132977"/>
                </a:cubicBezTo>
                <a:lnTo>
                  <a:pt x="679145" y="138235"/>
                </a:lnTo>
                <a:lnTo>
                  <a:pt x="711532" y="82140"/>
                </a:lnTo>
                <a:cubicBezTo>
                  <a:pt x="722050" y="63923"/>
                  <a:pt x="745343" y="57681"/>
                  <a:pt x="763560" y="68199"/>
                </a:cubicBezTo>
                <a:cubicBezTo>
                  <a:pt x="781777" y="78716"/>
                  <a:pt x="788019" y="102010"/>
                  <a:pt x="777501" y="120227"/>
                </a:cubicBezTo>
                <a:lnTo>
                  <a:pt x="744927" y="176647"/>
                </a:lnTo>
                <a:lnTo>
                  <a:pt x="798226" y="220623"/>
                </a:lnTo>
                <a:lnTo>
                  <a:pt x="841525" y="273101"/>
                </a:lnTo>
                <a:lnTo>
                  <a:pt x="897853" y="240579"/>
                </a:lnTo>
                <a:cubicBezTo>
                  <a:pt x="916070" y="230062"/>
                  <a:pt x="939364" y="236303"/>
                  <a:pt x="949882" y="254520"/>
                </a:cubicBezTo>
                <a:cubicBezTo>
                  <a:pt x="960399" y="272738"/>
                  <a:pt x="954158" y="296031"/>
                  <a:pt x="935941" y="306549"/>
                </a:cubicBezTo>
                <a:lnTo>
                  <a:pt x="880157" y="338756"/>
                </a:lnTo>
                <a:lnTo>
                  <a:pt x="885873" y="350619"/>
                </a:lnTo>
                <a:cubicBezTo>
                  <a:pt x="901394" y="387316"/>
                  <a:pt x="911712" y="426749"/>
                  <a:pt x="915900" y="467995"/>
                </a:cubicBezTo>
                <a:lnTo>
                  <a:pt x="916050" y="470954"/>
                </a:lnTo>
                <a:lnTo>
                  <a:pt x="979994" y="470954"/>
                </a:lnTo>
                <a:cubicBezTo>
                  <a:pt x="995770" y="470954"/>
                  <a:pt x="1009306" y="480546"/>
                  <a:pt x="1015088" y="494216"/>
                </a:cubicBezTo>
                <a:lnTo>
                  <a:pt x="1018081" y="509041"/>
                </a:lnTo>
                <a:lnTo>
                  <a:pt x="1015088" y="523866"/>
                </a:lnTo>
                <a:cubicBezTo>
                  <a:pt x="1009306" y="537536"/>
                  <a:pt x="995770" y="547128"/>
                  <a:pt x="979994" y="547128"/>
                </a:cubicBezTo>
                <a:lnTo>
                  <a:pt x="916127" y="547128"/>
                </a:lnTo>
                <a:lnTo>
                  <a:pt x="915900" y="551625"/>
                </a:lnTo>
                <a:cubicBezTo>
                  <a:pt x="911712" y="592870"/>
                  <a:pt x="901394" y="632304"/>
                  <a:pt x="885873" y="669000"/>
                </a:cubicBezTo>
                <a:lnTo>
                  <a:pt x="880737" y="679661"/>
                </a:lnTo>
                <a:lnTo>
                  <a:pt x="935941" y="711533"/>
                </a:lnTo>
                <a:cubicBezTo>
                  <a:pt x="954158" y="722051"/>
                  <a:pt x="960400" y="745344"/>
                  <a:pt x="949882" y="763561"/>
                </a:cubicBezTo>
                <a:lnTo>
                  <a:pt x="949882" y="763561"/>
                </a:lnTo>
                <a:cubicBezTo>
                  <a:pt x="939365" y="781778"/>
                  <a:pt x="916071" y="788020"/>
                  <a:pt x="897854" y="777502"/>
                </a:cubicBezTo>
                <a:lnTo>
                  <a:pt x="842384" y="745477"/>
                </a:lnTo>
                <a:lnTo>
                  <a:pt x="798226" y="798997"/>
                </a:lnTo>
                <a:lnTo>
                  <a:pt x="745528" y="842477"/>
                </a:lnTo>
                <a:lnTo>
                  <a:pt x="777500" y="897854"/>
                </a:lnTo>
                <a:cubicBezTo>
                  <a:pt x="788018" y="916071"/>
                  <a:pt x="781776" y="939365"/>
                  <a:pt x="763559" y="949882"/>
                </a:cubicBezTo>
                <a:lnTo>
                  <a:pt x="763560" y="949882"/>
                </a:lnTo>
                <a:cubicBezTo>
                  <a:pt x="745343" y="960400"/>
                  <a:pt x="722049" y="954159"/>
                  <a:pt x="711532" y="935942"/>
                </a:cubicBezTo>
                <a:lnTo>
                  <a:pt x="679840" y="881050"/>
                </a:lnTo>
                <a:lnTo>
                  <a:pt x="668230" y="886643"/>
                </a:lnTo>
                <a:cubicBezTo>
                  <a:pt x="631533" y="902164"/>
                  <a:pt x="592100" y="912482"/>
                  <a:pt x="550855" y="916670"/>
                </a:cubicBezTo>
                <a:lnTo>
                  <a:pt x="547128" y="916858"/>
                </a:lnTo>
                <a:lnTo>
                  <a:pt x="547128" y="979994"/>
                </a:lnTo>
                <a:cubicBezTo>
                  <a:pt x="547128" y="1001029"/>
                  <a:pt x="530075" y="1018082"/>
                  <a:pt x="509040" y="1018081"/>
                </a:cubicBezTo>
                <a:lnTo>
                  <a:pt x="509041" y="1018081"/>
                </a:lnTo>
                <a:cubicBezTo>
                  <a:pt x="488005" y="1018081"/>
                  <a:pt x="470953" y="1001029"/>
                  <a:pt x="470953" y="979993"/>
                </a:cubicBezTo>
                <a:lnTo>
                  <a:pt x="470953" y="916858"/>
                </a:lnTo>
                <a:lnTo>
                  <a:pt x="467224" y="916670"/>
                </a:lnTo>
                <a:cubicBezTo>
                  <a:pt x="425979" y="912482"/>
                  <a:pt x="386546" y="902164"/>
                  <a:pt x="349849" y="886643"/>
                </a:cubicBezTo>
                <a:lnTo>
                  <a:pt x="338239" y="881050"/>
                </a:lnTo>
                <a:lnTo>
                  <a:pt x="306548" y="935942"/>
                </a:lnTo>
                <a:cubicBezTo>
                  <a:pt x="296030" y="954159"/>
                  <a:pt x="272736" y="960400"/>
                  <a:pt x="254519" y="949882"/>
                </a:cubicBezTo>
                <a:lnTo>
                  <a:pt x="254520" y="949882"/>
                </a:lnTo>
                <a:cubicBezTo>
                  <a:pt x="236303" y="939365"/>
                  <a:pt x="230061" y="916071"/>
                  <a:pt x="240579" y="897854"/>
                </a:cubicBezTo>
                <a:lnTo>
                  <a:pt x="272551" y="842477"/>
                </a:lnTo>
                <a:lnTo>
                  <a:pt x="219852" y="798997"/>
                </a:lnTo>
                <a:lnTo>
                  <a:pt x="175694" y="745476"/>
                </a:lnTo>
                <a:lnTo>
                  <a:pt x="120225" y="777502"/>
                </a:lnTo>
                <a:cubicBezTo>
                  <a:pt x="102008" y="788019"/>
                  <a:pt x="78714" y="781778"/>
                  <a:pt x="68197" y="763561"/>
                </a:cubicBezTo>
                <a:lnTo>
                  <a:pt x="68198" y="763561"/>
                </a:lnTo>
                <a:cubicBezTo>
                  <a:pt x="57680" y="745344"/>
                  <a:pt x="63921" y="722050"/>
                  <a:pt x="82138" y="711533"/>
                </a:cubicBezTo>
                <a:lnTo>
                  <a:pt x="137342" y="679661"/>
                </a:lnTo>
                <a:lnTo>
                  <a:pt x="132206" y="669000"/>
                </a:lnTo>
                <a:cubicBezTo>
                  <a:pt x="116685" y="632304"/>
                  <a:pt x="106367" y="592870"/>
                  <a:pt x="102179" y="551625"/>
                </a:cubicBezTo>
                <a:lnTo>
                  <a:pt x="101951" y="547129"/>
                </a:lnTo>
                <a:lnTo>
                  <a:pt x="38087" y="547129"/>
                </a:lnTo>
                <a:cubicBezTo>
                  <a:pt x="17052" y="547129"/>
                  <a:pt x="-1" y="530076"/>
                  <a:pt x="0" y="509041"/>
                </a:cubicBezTo>
                <a:cubicBezTo>
                  <a:pt x="0" y="488006"/>
                  <a:pt x="17052" y="470954"/>
                  <a:pt x="38087" y="470954"/>
                </a:cubicBezTo>
                <a:lnTo>
                  <a:pt x="102029" y="470954"/>
                </a:lnTo>
                <a:lnTo>
                  <a:pt x="102179" y="467995"/>
                </a:lnTo>
                <a:cubicBezTo>
                  <a:pt x="106367" y="426749"/>
                  <a:pt x="116685" y="387316"/>
                  <a:pt x="132206" y="350619"/>
                </a:cubicBezTo>
                <a:lnTo>
                  <a:pt x="137921" y="338755"/>
                </a:lnTo>
                <a:lnTo>
                  <a:pt x="82139" y="306549"/>
                </a:lnTo>
                <a:cubicBezTo>
                  <a:pt x="63922" y="296032"/>
                  <a:pt x="57680" y="272738"/>
                  <a:pt x="68198" y="254521"/>
                </a:cubicBezTo>
                <a:cubicBezTo>
                  <a:pt x="78716" y="236304"/>
                  <a:pt x="102009" y="230062"/>
                  <a:pt x="120226" y="240580"/>
                </a:cubicBezTo>
                <a:lnTo>
                  <a:pt x="176554" y="273101"/>
                </a:lnTo>
                <a:lnTo>
                  <a:pt x="219852" y="220623"/>
                </a:lnTo>
                <a:lnTo>
                  <a:pt x="273152" y="176647"/>
                </a:lnTo>
                <a:lnTo>
                  <a:pt x="240578" y="120227"/>
                </a:lnTo>
                <a:cubicBezTo>
                  <a:pt x="230060" y="102010"/>
                  <a:pt x="236301" y="78716"/>
                  <a:pt x="254518" y="68199"/>
                </a:cubicBezTo>
                <a:cubicBezTo>
                  <a:pt x="259073" y="65569"/>
                  <a:pt x="263944" y="63987"/>
                  <a:pt x="268854" y="63378"/>
                </a:cubicBezTo>
                <a:cubicBezTo>
                  <a:pt x="283584" y="61550"/>
                  <a:pt x="298659" y="68477"/>
                  <a:pt x="306547" y="82140"/>
                </a:cubicBezTo>
                <a:lnTo>
                  <a:pt x="338933" y="138235"/>
                </a:lnTo>
                <a:lnTo>
                  <a:pt x="349849" y="132977"/>
                </a:lnTo>
                <a:cubicBezTo>
                  <a:pt x="386546" y="117456"/>
                  <a:pt x="425979" y="107138"/>
                  <a:pt x="467224" y="102949"/>
                </a:cubicBezTo>
                <a:lnTo>
                  <a:pt x="470953" y="102761"/>
                </a:lnTo>
                <a:lnTo>
                  <a:pt x="470953" y="38087"/>
                </a:lnTo>
                <a:cubicBezTo>
                  <a:pt x="470953" y="17052"/>
                  <a:pt x="488005" y="0"/>
                  <a:pt x="509041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324" name="Rectangle 323"/>
          <p:cNvSpPr/>
          <p:nvPr/>
        </p:nvSpPr>
        <p:spPr>
          <a:xfrm>
            <a:off x="207859" y="4363549"/>
            <a:ext cx="1482324" cy="7329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Structured  Files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[KPIBillingCube]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207859" y="2950794"/>
            <a:ext cx="1482324" cy="756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SQL Sources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PAAS: UCM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On-Premise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: MDB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2126669" y="2982662"/>
            <a:ext cx="1264365" cy="609989"/>
            <a:chOff x="1961888" y="99650"/>
            <a:chExt cx="1412371" cy="701736"/>
          </a:xfrm>
        </p:grpSpPr>
        <p:sp>
          <p:nvSpPr>
            <p:cNvPr id="330" name="Rectangle 329"/>
            <p:cNvSpPr/>
            <p:nvPr/>
          </p:nvSpPr>
          <p:spPr>
            <a:xfrm>
              <a:off x="1961888" y="99650"/>
              <a:ext cx="1403961" cy="2325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SQL Server Gateway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979029" y="365078"/>
              <a:ext cx="1395230" cy="436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ADLS STAGING</a:t>
              </a:r>
            </a:p>
          </p:txBody>
        </p:sp>
      </p:grpSp>
      <p:sp>
        <p:nvSpPr>
          <p:cNvPr id="334" name="Right Arrow 333"/>
          <p:cNvSpPr/>
          <p:nvPr/>
        </p:nvSpPr>
        <p:spPr>
          <a:xfrm>
            <a:off x="1779474" y="4515899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248" name="Rectangle 247"/>
          <p:cNvSpPr/>
          <p:nvPr/>
        </p:nvSpPr>
        <p:spPr>
          <a:xfrm>
            <a:off x="2108180" y="3996884"/>
            <a:ext cx="1249020" cy="1008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ADLS as TSV</a:t>
            </a:r>
          </a:p>
          <a:p>
            <a:endParaRPr lang="en-US" sz="10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[Archived daily]</a:t>
            </a:r>
            <a:endParaRPr lang="en-US" sz="11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181296" y="2941583"/>
            <a:ext cx="496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USQL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112676" y="4542753"/>
            <a:ext cx="540154" cy="23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USQL</a:t>
            </a:r>
          </a:p>
        </p:txBody>
      </p:sp>
      <p:sp>
        <p:nvSpPr>
          <p:cNvPr id="399" name="Freeform 253"/>
          <p:cNvSpPr>
            <a:spLocks/>
          </p:cNvSpPr>
          <p:nvPr/>
        </p:nvSpPr>
        <p:spPr bwMode="black">
          <a:xfrm>
            <a:off x="11563446" y="2226162"/>
            <a:ext cx="217832" cy="237190"/>
          </a:xfrm>
          <a:custGeom>
            <a:avLst/>
            <a:gdLst>
              <a:gd name="T0" fmla="*/ 76 w 76"/>
              <a:gd name="T1" fmla="*/ 33 h 83"/>
              <a:gd name="T2" fmla="*/ 63 w 76"/>
              <a:gd name="T3" fmla="*/ 0 h 83"/>
              <a:gd name="T4" fmla="*/ 38 w 76"/>
              <a:gd name="T5" fmla="*/ 12 h 83"/>
              <a:gd name="T6" fmla="*/ 14 w 76"/>
              <a:gd name="T7" fmla="*/ 0 h 83"/>
              <a:gd name="T8" fmla="*/ 0 w 76"/>
              <a:gd name="T9" fmla="*/ 33 h 83"/>
              <a:gd name="T10" fmla="*/ 0 w 76"/>
              <a:gd name="T11" fmla="*/ 66 h 83"/>
              <a:gd name="T12" fmla="*/ 15 w 76"/>
              <a:gd name="T13" fmla="*/ 83 h 83"/>
              <a:gd name="T14" fmla="*/ 62 w 76"/>
              <a:gd name="T15" fmla="*/ 83 h 83"/>
              <a:gd name="T16" fmla="*/ 62 w 76"/>
              <a:gd name="T17" fmla="*/ 83 h 83"/>
              <a:gd name="T18" fmla="*/ 68 w 76"/>
              <a:gd name="T19" fmla="*/ 55 h 83"/>
              <a:gd name="T20" fmla="*/ 76 w 76"/>
              <a:gd name="T21" fmla="*/ 41 h 83"/>
              <a:gd name="T22" fmla="*/ 76 w 76"/>
              <a:gd name="T23" fmla="*/ 3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83">
                <a:moveTo>
                  <a:pt x="76" y="33"/>
                </a:moveTo>
                <a:cubicBezTo>
                  <a:pt x="76" y="20"/>
                  <a:pt x="71" y="8"/>
                  <a:pt x="63" y="0"/>
                </a:cubicBezTo>
                <a:cubicBezTo>
                  <a:pt x="57" y="7"/>
                  <a:pt x="48" y="12"/>
                  <a:pt x="38" y="12"/>
                </a:cubicBezTo>
                <a:cubicBezTo>
                  <a:pt x="28" y="12"/>
                  <a:pt x="20" y="7"/>
                  <a:pt x="14" y="0"/>
                </a:cubicBezTo>
                <a:cubicBezTo>
                  <a:pt x="5" y="8"/>
                  <a:pt x="0" y="20"/>
                  <a:pt x="0" y="3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6"/>
                  <a:pt x="7" y="83"/>
                  <a:pt x="15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2" y="74"/>
                  <a:pt x="63" y="64"/>
                  <a:pt x="68" y="55"/>
                </a:cubicBezTo>
                <a:cubicBezTo>
                  <a:pt x="70" y="50"/>
                  <a:pt x="73" y="45"/>
                  <a:pt x="76" y="41"/>
                </a:cubicBezTo>
                <a:lnTo>
                  <a:pt x="76" y="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00" name="Oval 254"/>
          <p:cNvSpPr>
            <a:spLocks noChangeArrowheads="1"/>
          </p:cNvSpPr>
          <p:nvPr/>
        </p:nvSpPr>
        <p:spPr bwMode="black">
          <a:xfrm>
            <a:off x="11600593" y="2091110"/>
            <a:ext cx="146066" cy="143497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01" name="TextBox 400"/>
          <p:cNvSpPr txBox="1"/>
          <p:nvPr/>
        </p:nvSpPr>
        <p:spPr>
          <a:xfrm>
            <a:off x="11348010" y="2468415"/>
            <a:ext cx="663525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Business</a:t>
            </a:r>
          </a:p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Users</a:t>
            </a:r>
          </a:p>
        </p:txBody>
      </p:sp>
      <p:sp>
        <p:nvSpPr>
          <p:cNvPr id="411" name="Right Arrow 410"/>
          <p:cNvSpPr/>
          <p:nvPr/>
        </p:nvSpPr>
        <p:spPr>
          <a:xfrm>
            <a:off x="1780638" y="2279233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412" name="Right Arrow 411"/>
          <p:cNvSpPr/>
          <p:nvPr/>
        </p:nvSpPr>
        <p:spPr>
          <a:xfrm rot="20657554">
            <a:off x="3496482" y="3024860"/>
            <a:ext cx="639579" cy="428270"/>
          </a:xfrm>
          <a:prstGeom prst="rightArrow">
            <a:avLst/>
          </a:prstGeom>
          <a:solidFill>
            <a:schemeClr val="accent4">
              <a:lumMod val="50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413" name="Right Arrow 412"/>
          <p:cNvSpPr/>
          <p:nvPr/>
        </p:nvSpPr>
        <p:spPr>
          <a:xfrm>
            <a:off x="3432219" y="4359610"/>
            <a:ext cx="639579" cy="428270"/>
          </a:xfrm>
          <a:prstGeom prst="rightArrow">
            <a:avLst/>
          </a:prstGeom>
          <a:solidFill>
            <a:schemeClr val="accent4">
              <a:lumMod val="50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 rot="1144725">
            <a:off x="3487917" y="2409935"/>
            <a:ext cx="679236" cy="23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WARM</a:t>
            </a:r>
            <a:endParaRPr lang="en-US" sz="105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0548857">
            <a:off x="3472789" y="3133776"/>
            <a:ext cx="743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WARM</a:t>
            </a:r>
            <a:endParaRPr lang="en-US" sz="7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3381639" y="4462210"/>
            <a:ext cx="743634" cy="23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6911" y="1043214"/>
            <a:ext cx="1550548" cy="26140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BUSINESS RULES</a:t>
            </a:r>
          </a:p>
        </p:txBody>
      </p:sp>
      <p:sp>
        <p:nvSpPr>
          <p:cNvPr id="522" name="Isosceles Triangle 521"/>
          <p:cNvSpPr/>
          <p:nvPr/>
        </p:nvSpPr>
        <p:spPr>
          <a:xfrm rot="5400000">
            <a:off x="8582684" y="1012241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521" name="Rectangle 520"/>
          <p:cNvSpPr/>
          <p:nvPr/>
        </p:nvSpPr>
        <p:spPr>
          <a:xfrm rot="18856293">
            <a:off x="6896521" y="1062681"/>
            <a:ext cx="228421" cy="22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17" name="Isosceles Triangle 416"/>
          <p:cNvSpPr/>
          <p:nvPr/>
        </p:nvSpPr>
        <p:spPr>
          <a:xfrm rot="5400000">
            <a:off x="10201477" y="1008142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18" name="Right Arrow 417"/>
          <p:cNvSpPr/>
          <p:nvPr/>
        </p:nvSpPr>
        <p:spPr>
          <a:xfrm>
            <a:off x="9753419" y="2449166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435" name="Rectangle 434"/>
          <p:cNvSpPr/>
          <p:nvPr/>
        </p:nvSpPr>
        <p:spPr>
          <a:xfrm>
            <a:off x="220491" y="2034509"/>
            <a:ext cx="1469692" cy="8512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Staging Area Subscriber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[Accounts, Customer, Exchange rates, etc.]</a:t>
            </a:r>
          </a:p>
        </p:txBody>
      </p:sp>
      <p:sp>
        <p:nvSpPr>
          <p:cNvPr id="436" name="Rectangle 435"/>
          <p:cNvSpPr/>
          <p:nvPr/>
        </p:nvSpPr>
        <p:spPr>
          <a:xfrm>
            <a:off x="4602225" y="2632378"/>
            <a:ext cx="1974755" cy="2004336"/>
          </a:xfrm>
          <a:prstGeom prst="rect">
            <a:avLst/>
          </a:prstGeom>
          <a:solidFill>
            <a:srgbClr val="FEF3F0"/>
          </a:solidFill>
          <a:ln w="3175"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000" dirty="0">
              <a:solidFill>
                <a:srgbClr val="002060"/>
              </a:solidFill>
              <a:cs typeface="Segoe UI Light" panose="020B0502040204020203" pitchFamily="34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4658377" y="2718021"/>
            <a:ext cx="1876535" cy="53395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Confirmed Dimensions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Date, Product, etc.</a:t>
            </a:r>
            <a:endParaRPr lang="en-US" sz="1050" dirty="0"/>
          </a:p>
        </p:txBody>
      </p:sp>
      <p:sp>
        <p:nvSpPr>
          <p:cNvPr id="439" name="Rectangle 438"/>
          <p:cNvSpPr/>
          <p:nvPr/>
        </p:nvSpPr>
        <p:spPr>
          <a:xfrm>
            <a:off x="4669284" y="3298557"/>
            <a:ext cx="1876535" cy="38341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Dimensions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Customer, Account, ..</a:t>
            </a:r>
            <a:endParaRPr lang="en-US" sz="1050" dirty="0"/>
          </a:p>
        </p:txBody>
      </p:sp>
      <p:sp>
        <p:nvSpPr>
          <p:cNvPr id="440" name="Rectangle 439"/>
          <p:cNvSpPr/>
          <p:nvPr/>
        </p:nvSpPr>
        <p:spPr>
          <a:xfrm>
            <a:off x="4661529" y="3701412"/>
            <a:ext cx="1873382" cy="448796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Facts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Revenue, Attainments,</a:t>
            </a:r>
            <a:endParaRPr lang="en-US" sz="1050" dirty="0"/>
          </a:p>
        </p:txBody>
      </p:sp>
      <p:sp>
        <p:nvSpPr>
          <p:cNvPr id="441" name="Rectangle 440"/>
          <p:cNvSpPr/>
          <p:nvPr/>
        </p:nvSpPr>
        <p:spPr>
          <a:xfrm>
            <a:off x="4657402" y="4179887"/>
            <a:ext cx="1877510" cy="4182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Maps</a:t>
            </a:r>
          </a:p>
          <a:p>
            <a:r>
              <a:rPr lang="en-US" sz="1100" dirty="0"/>
              <a:t>Account-CU, Timeline</a:t>
            </a:r>
            <a:endParaRPr lang="en-US" sz="1000" dirty="0"/>
          </a:p>
        </p:txBody>
      </p:sp>
      <p:sp>
        <p:nvSpPr>
          <p:cNvPr id="234" name="Rectangle 233"/>
          <p:cNvSpPr/>
          <p:nvPr/>
        </p:nvSpPr>
        <p:spPr>
          <a:xfrm>
            <a:off x="6663815" y="2201896"/>
            <a:ext cx="1446184" cy="3947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ADW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6684422" y="2714620"/>
            <a:ext cx="1380650" cy="533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Optimized for  2 year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695329" y="3295156"/>
            <a:ext cx="1380650" cy="3834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Delta Merges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6686742" y="3698010"/>
            <a:ext cx="1378331" cy="4487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Relational DW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683706" y="4176486"/>
            <a:ext cx="1381367" cy="4182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Cached Data</a:t>
            </a:r>
          </a:p>
        </p:txBody>
      </p:sp>
      <p:pic>
        <p:nvPicPr>
          <p:cNvPr id="244" name="Picture 2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182" y="2107774"/>
            <a:ext cx="429119" cy="298394"/>
          </a:xfrm>
          <a:prstGeom prst="rect">
            <a:avLst/>
          </a:prstGeom>
        </p:spPr>
      </p:pic>
      <p:sp>
        <p:nvSpPr>
          <p:cNvPr id="245" name="Title 1"/>
          <p:cNvSpPr txBox="1">
            <a:spLocks/>
          </p:cNvSpPr>
          <p:nvPr/>
        </p:nvSpPr>
        <p:spPr>
          <a:xfrm>
            <a:off x="172071" y="203876"/>
            <a:ext cx="11933820" cy="457921"/>
          </a:xfrm>
          <a:prstGeom prst="rect">
            <a:avLst/>
          </a:prstGeom>
        </p:spPr>
        <p:txBody>
          <a:bodyPr vert="horz" lIns="91396" tIns="45699" rIns="91396" bIns="45699" rtlCol="0" anchor="b">
            <a:noAutofit/>
          </a:bodyPr>
          <a:lstStyle>
            <a:defPPr>
              <a:defRPr lang="en-US"/>
            </a:defPPr>
            <a:lvl1pPr marL="225425" defTabSz="1218337">
              <a:lnSpc>
                <a:spcPct val="90000"/>
              </a:lnSpc>
              <a:spcBef>
                <a:spcPct val="0"/>
              </a:spcBef>
              <a:buNone/>
              <a:defRPr sz="2400" b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Architecture Overview of UCM-B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170147" y="4315543"/>
            <a:ext cx="1485389" cy="288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WWIC Views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10037538" y="3277926"/>
            <a:ext cx="1242636" cy="6759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UCM-B Business Reporting Web site</a:t>
            </a:r>
          </a:p>
        </p:txBody>
      </p:sp>
      <p:sp>
        <p:nvSpPr>
          <p:cNvPr id="252" name="Right Arrow 251"/>
          <p:cNvSpPr/>
          <p:nvPr/>
        </p:nvSpPr>
        <p:spPr>
          <a:xfrm>
            <a:off x="9681258" y="3421342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grpSp>
        <p:nvGrpSpPr>
          <p:cNvPr id="297" name="Group 296"/>
          <p:cNvGrpSpPr/>
          <p:nvPr/>
        </p:nvGrpSpPr>
        <p:grpSpPr bwMode="black">
          <a:xfrm>
            <a:off x="11375915" y="3172415"/>
            <a:ext cx="746373" cy="575671"/>
            <a:chOff x="6673850" y="4338638"/>
            <a:chExt cx="1403351" cy="1082675"/>
          </a:xfrm>
          <a:solidFill>
            <a:srgbClr val="FFFFFF"/>
          </a:solidFill>
        </p:grpSpPr>
        <p:sp>
          <p:nvSpPr>
            <p:cNvPr id="298" name="Freeform 247"/>
            <p:cNvSpPr>
              <a:spLocks/>
            </p:cNvSpPr>
            <p:nvPr/>
          </p:nvSpPr>
          <p:spPr bwMode="black">
            <a:xfrm>
              <a:off x="7572375" y="4525963"/>
              <a:ext cx="160338" cy="249238"/>
            </a:xfrm>
            <a:custGeom>
              <a:avLst/>
              <a:gdLst>
                <a:gd name="T0" fmla="*/ 14 w 30"/>
                <a:gd name="T1" fmla="*/ 29 h 46"/>
                <a:gd name="T2" fmla="*/ 14 w 30"/>
                <a:gd name="T3" fmla="*/ 45 h 46"/>
                <a:gd name="T4" fmla="*/ 22 w 30"/>
                <a:gd name="T5" fmla="*/ 22 h 46"/>
                <a:gd name="T6" fmla="*/ 0 w 30"/>
                <a:gd name="T7" fmla="*/ 0 h 46"/>
                <a:gd name="T8" fmla="*/ 0 w 30"/>
                <a:gd name="T9" fmla="*/ 0 h 46"/>
                <a:gd name="T10" fmla="*/ 14 w 30"/>
                <a:gd name="T11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6">
                  <a:moveTo>
                    <a:pt x="14" y="29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21" y="46"/>
                    <a:pt x="30" y="39"/>
                    <a:pt x="22" y="22"/>
                  </a:cubicBezTo>
                  <a:cubicBezTo>
                    <a:pt x="15" y="6"/>
                    <a:pt x="5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6"/>
                    <a:pt x="14" y="17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99" name="Freeform 248"/>
            <p:cNvSpPr>
              <a:spLocks/>
            </p:cNvSpPr>
            <p:nvPr/>
          </p:nvSpPr>
          <p:spPr bwMode="black">
            <a:xfrm>
              <a:off x="7239000" y="4525963"/>
              <a:ext cx="101600" cy="10318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0 h 19"/>
                <a:gd name="T4" fmla="*/ 0 w 19"/>
                <a:gd name="T5" fmla="*/ 15 h 19"/>
                <a:gd name="T6" fmla="*/ 6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1"/>
                    <a:pt x="7" y="5"/>
                    <a:pt x="0" y="15"/>
                  </a:cubicBezTo>
                  <a:cubicBezTo>
                    <a:pt x="2" y="16"/>
                    <a:pt x="4" y="18"/>
                    <a:pt x="6" y="19"/>
                  </a:cubicBezTo>
                  <a:cubicBezTo>
                    <a:pt x="8" y="11"/>
                    <a:pt x="13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0" name="Freeform 249"/>
            <p:cNvSpPr>
              <a:spLocks/>
            </p:cNvSpPr>
            <p:nvPr/>
          </p:nvSpPr>
          <p:spPr bwMode="black">
            <a:xfrm>
              <a:off x="7297738" y="4537075"/>
              <a:ext cx="317500" cy="227013"/>
            </a:xfrm>
            <a:custGeom>
              <a:avLst/>
              <a:gdLst>
                <a:gd name="T0" fmla="*/ 13 w 59"/>
                <a:gd name="T1" fmla="*/ 42 h 42"/>
                <a:gd name="T2" fmla="*/ 59 w 59"/>
                <a:gd name="T3" fmla="*/ 42 h 42"/>
                <a:gd name="T4" fmla="*/ 59 w 59"/>
                <a:gd name="T5" fmla="*/ 26 h 42"/>
                <a:gd name="T6" fmla="*/ 49 w 59"/>
                <a:gd name="T7" fmla="*/ 0 h 42"/>
                <a:gd name="T8" fmla="*/ 29 w 59"/>
                <a:gd name="T9" fmla="*/ 9 h 42"/>
                <a:gd name="T10" fmla="*/ 10 w 59"/>
                <a:gd name="T11" fmla="*/ 0 h 42"/>
                <a:gd name="T12" fmla="*/ 0 w 59"/>
                <a:gd name="T13" fmla="*/ 22 h 42"/>
                <a:gd name="T14" fmla="*/ 12 w 59"/>
                <a:gd name="T15" fmla="*/ 41 h 42"/>
                <a:gd name="T16" fmla="*/ 12 w 59"/>
                <a:gd name="T17" fmla="*/ 41 h 42"/>
                <a:gd name="T18" fmla="*/ 13 w 59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13" y="42"/>
                  </a:moveTo>
                  <a:cubicBezTo>
                    <a:pt x="27" y="36"/>
                    <a:pt x="44" y="36"/>
                    <a:pt x="59" y="42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16"/>
                    <a:pt x="55" y="7"/>
                    <a:pt x="49" y="0"/>
                  </a:cubicBezTo>
                  <a:cubicBezTo>
                    <a:pt x="44" y="6"/>
                    <a:pt x="37" y="9"/>
                    <a:pt x="29" y="9"/>
                  </a:cubicBezTo>
                  <a:cubicBezTo>
                    <a:pt x="21" y="9"/>
                    <a:pt x="14" y="6"/>
                    <a:pt x="10" y="0"/>
                  </a:cubicBezTo>
                  <a:cubicBezTo>
                    <a:pt x="4" y="6"/>
                    <a:pt x="1" y="13"/>
                    <a:pt x="0" y="22"/>
                  </a:cubicBezTo>
                  <a:cubicBezTo>
                    <a:pt x="4" y="26"/>
                    <a:pt x="9" y="33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1"/>
                    <a:pt x="13" y="42"/>
                    <a:pt x="1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1" name="Oval 250"/>
            <p:cNvSpPr>
              <a:spLocks noChangeArrowheads="1"/>
            </p:cNvSpPr>
            <p:nvPr/>
          </p:nvSpPr>
          <p:spPr bwMode="black">
            <a:xfrm>
              <a:off x="7351713" y="4338638"/>
              <a:ext cx="209550" cy="2143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2" name="Freeform 251"/>
            <p:cNvSpPr>
              <a:spLocks/>
            </p:cNvSpPr>
            <p:nvPr/>
          </p:nvSpPr>
          <p:spPr bwMode="black">
            <a:xfrm>
              <a:off x="7173913" y="4624388"/>
              <a:ext cx="155575" cy="198438"/>
            </a:xfrm>
            <a:custGeom>
              <a:avLst/>
              <a:gdLst>
                <a:gd name="T0" fmla="*/ 18 w 29"/>
                <a:gd name="T1" fmla="*/ 37 h 37"/>
                <a:gd name="T2" fmla="*/ 29 w 29"/>
                <a:gd name="T3" fmla="*/ 29 h 37"/>
                <a:gd name="T4" fmla="*/ 28 w 29"/>
                <a:gd name="T5" fmla="*/ 28 h 37"/>
                <a:gd name="T6" fmla="*/ 0 w 29"/>
                <a:gd name="T7" fmla="*/ 0 h 37"/>
                <a:gd name="T8" fmla="*/ 0 w 29"/>
                <a:gd name="T9" fmla="*/ 0 h 37"/>
                <a:gd name="T10" fmla="*/ 18 w 29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7">
                  <a:moveTo>
                    <a:pt x="18" y="37"/>
                  </a:moveTo>
                  <a:cubicBezTo>
                    <a:pt x="21" y="34"/>
                    <a:pt x="25" y="31"/>
                    <a:pt x="29" y="29"/>
                  </a:cubicBezTo>
                  <a:cubicBezTo>
                    <a:pt x="29" y="29"/>
                    <a:pt x="29" y="28"/>
                    <a:pt x="28" y="28"/>
                  </a:cubicBezTo>
                  <a:cubicBezTo>
                    <a:pt x="19" y="8"/>
                    <a:pt x="6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8"/>
                    <a:pt x="18" y="21"/>
                    <a:pt x="1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3" name="Freeform 252"/>
            <p:cNvSpPr>
              <a:spLocks/>
            </p:cNvSpPr>
            <p:nvPr/>
          </p:nvSpPr>
          <p:spPr bwMode="black">
            <a:xfrm>
              <a:off x="6673850" y="4624388"/>
              <a:ext cx="204788" cy="317500"/>
            </a:xfrm>
            <a:custGeom>
              <a:avLst/>
              <a:gdLst>
                <a:gd name="T0" fmla="*/ 38 w 38"/>
                <a:gd name="T1" fmla="*/ 0 h 59"/>
                <a:gd name="T2" fmla="*/ 38 w 38"/>
                <a:gd name="T3" fmla="*/ 0 h 59"/>
                <a:gd name="T4" fmla="*/ 10 w 38"/>
                <a:gd name="T5" fmla="*/ 28 h 59"/>
                <a:gd name="T6" fmla="*/ 20 w 38"/>
                <a:gd name="T7" fmla="*/ 58 h 59"/>
                <a:gd name="T8" fmla="*/ 20 w 38"/>
                <a:gd name="T9" fmla="*/ 37 h 59"/>
                <a:gd name="T10" fmla="*/ 38 w 3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2" y="2"/>
                    <a:pt x="18" y="8"/>
                    <a:pt x="10" y="28"/>
                  </a:cubicBezTo>
                  <a:cubicBezTo>
                    <a:pt x="0" y="49"/>
                    <a:pt x="11" y="59"/>
                    <a:pt x="20" y="5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22"/>
                    <a:pt x="27" y="8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5" name="Freeform 253"/>
            <p:cNvSpPr>
              <a:spLocks/>
            </p:cNvSpPr>
            <p:nvPr/>
          </p:nvSpPr>
          <p:spPr bwMode="black">
            <a:xfrm>
              <a:off x="6818313" y="4640263"/>
              <a:ext cx="409575" cy="446088"/>
            </a:xfrm>
            <a:custGeom>
              <a:avLst/>
              <a:gdLst>
                <a:gd name="T0" fmla="*/ 76 w 76"/>
                <a:gd name="T1" fmla="*/ 33 h 83"/>
                <a:gd name="T2" fmla="*/ 63 w 76"/>
                <a:gd name="T3" fmla="*/ 0 h 83"/>
                <a:gd name="T4" fmla="*/ 38 w 76"/>
                <a:gd name="T5" fmla="*/ 12 h 83"/>
                <a:gd name="T6" fmla="*/ 14 w 76"/>
                <a:gd name="T7" fmla="*/ 0 h 83"/>
                <a:gd name="T8" fmla="*/ 0 w 76"/>
                <a:gd name="T9" fmla="*/ 33 h 83"/>
                <a:gd name="T10" fmla="*/ 0 w 76"/>
                <a:gd name="T11" fmla="*/ 66 h 83"/>
                <a:gd name="T12" fmla="*/ 15 w 76"/>
                <a:gd name="T13" fmla="*/ 83 h 83"/>
                <a:gd name="T14" fmla="*/ 62 w 76"/>
                <a:gd name="T15" fmla="*/ 83 h 83"/>
                <a:gd name="T16" fmla="*/ 62 w 76"/>
                <a:gd name="T17" fmla="*/ 83 h 83"/>
                <a:gd name="T18" fmla="*/ 68 w 76"/>
                <a:gd name="T19" fmla="*/ 55 h 83"/>
                <a:gd name="T20" fmla="*/ 76 w 76"/>
                <a:gd name="T21" fmla="*/ 41 h 83"/>
                <a:gd name="T22" fmla="*/ 76 w 76"/>
                <a:gd name="T23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83">
                  <a:moveTo>
                    <a:pt x="76" y="33"/>
                  </a:moveTo>
                  <a:cubicBezTo>
                    <a:pt x="76" y="20"/>
                    <a:pt x="71" y="8"/>
                    <a:pt x="63" y="0"/>
                  </a:cubicBezTo>
                  <a:cubicBezTo>
                    <a:pt x="57" y="7"/>
                    <a:pt x="48" y="12"/>
                    <a:pt x="38" y="12"/>
                  </a:cubicBezTo>
                  <a:cubicBezTo>
                    <a:pt x="28" y="12"/>
                    <a:pt x="20" y="7"/>
                    <a:pt x="14" y="0"/>
                  </a:cubicBezTo>
                  <a:cubicBezTo>
                    <a:pt x="5" y="8"/>
                    <a:pt x="0" y="20"/>
                    <a:pt x="0" y="3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6"/>
                    <a:pt x="7" y="83"/>
                    <a:pt x="15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74"/>
                    <a:pt x="63" y="64"/>
                    <a:pt x="68" y="55"/>
                  </a:cubicBezTo>
                  <a:cubicBezTo>
                    <a:pt x="70" y="50"/>
                    <a:pt x="73" y="45"/>
                    <a:pt x="76" y="41"/>
                  </a:cubicBezTo>
                  <a:lnTo>
                    <a:pt x="76" y="3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6" name="Oval 254"/>
            <p:cNvSpPr>
              <a:spLocks noChangeArrowheads="1"/>
            </p:cNvSpPr>
            <p:nvPr/>
          </p:nvSpPr>
          <p:spPr bwMode="black">
            <a:xfrm>
              <a:off x="6888163" y="4386263"/>
              <a:ext cx="274638" cy="2698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9" name="Freeform 255"/>
            <p:cNvSpPr>
              <a:spLocks/>
            </p:cNvSpPr>
            <p:nvPr/>
          </p:nvSpPr>
          <p:spPr bwMode="black">
            <a:xfrm>
              <a:off x="7732713" y="5108575"/>
              <a:ext cx="344488" cy="312738"/>
            </a:xfrm>
            <a:custGeom>
              <a:avLst/>
              <a:gdLst>
                <a:gd name="T0" fmla="*/ 56 w 64"/>
                <a:gd name="T1" fmla="*/ 24 h 58"/>
                <a:gd name="T2" fmla="*/ 34 w 64"/>
                <a:gd name="T3" fmla="*/ 14 h 58"/>
                <a:gd name="T4" fmla="*/ 31 w 64"/>
                <a:gd name="T5" fmla="*/ 6 h 58"/>
                <a:gd name="T6" fmla="*/ 20 w 64"/>
                <a:gd name="T7" fmla="*/ 0 h 58"/>
                <a:gd name="T8" fmla="*/ 14 w 64"/>
                <a:gd name="T9" fmla="*/ 23 h 58"/>
                <a:gd name="T10" fmla="*/ 0 w 64"/>
                <a:gd name="T11" fmla="*/ 42 h 58"/>
                <a:gd name="T12" fmla="*/ 11 w 64"/>
                <a:gd name="T13" fmla="*/ 47 h 58"/>
                <a:gd name="T14" fmla="*/ 19 w 64"/>
                <a:gd name="T15" fmla="*/ 44 h 58"/>
                <a:gd name="T16" fmla="*/ 41 w 64"/>
                <a:gd name="T17" fmla="*/ 55 h 58"/>
                <a:gd name="T18" fmla="*/ 58 w 64"/>
                <a:gd name="T19" fmla="*/ 47 h 58"/>
                <a:gd name="T20" fmla="*/ 60 w 64"/>
                <a:gd name="T21" fmla="*/ 42 h 58"/>
                <a:gd name="T22" fmla="*/ 56 w 64"/>
                <a:gd name="T23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8">
                  <a:moveTo>
                    <a:pt x="56" y="2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1"/>
                    <a:pt x="34" y="7"/>
                    <a:pt x="31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8"/>
                    <a:pt x="17" y="16"/>
                    <a:pt x="14" y="23"/>
                  </a:cubicBezTo>
                  <a:cubicBezTo>
                    <a:pt x="10" y="30"/>
                    <a:pt x="5" y="37"/>
                    <a:pt x="0" y="42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4" y="49"/>
                    <a:pt x="18" y="47"/>
                    <a:pt x="19" y="44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7" y="58"/>
                    <a:pt x="54" y="54"/>
                    <a:pt x="58" y="47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4" y="35"/>
                    <a:pt x="62" y="27"/>
                    <a:pt x="5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0" name="Freeform 256"/>
            <p:cNvSpPr>
              <a:spLocks noEditPoints="1"/>
            </p:cNvSpPr>
            <p:nvPr/>
          </p:nvSpPr>
          <p:spPr bwMode="black">
            <a:xfrm>
              <a:off x="7158038" y="4748213"/>
              <a:ext cx="671513" cy="673100"/>
            </a:xfrm>
            <a:custGeom>
              <a:avLst/>
              <a:gdLst>
                <a:gd name="T0" fmla="*/ 86 w 125"/>
                <a:gd name="T1" fmla="*/ 13 h 125"/>
                <a:gd name="T2" fmla="*/ 13 w 125"/>
                <a:gd name="T3" fmla="*/ 39 h 125"/>
                <a:gd name="T4" fmla="*/ 39 w 125"/>
                <a:gd name="T5" fmla="*/ 112 h 125"/>
                <a:gd name="T6" fmla="*/ 112 w 125"/>
                <a:gd name="T7" fmla="*/ 86 h 125"/>
                <a:gd name="T8" fmla="*/ 86 w 125"/>
                <a:gd name="T9" fmla="*/ 13 h 125"/>
                <a:gd name="T10" fmla="*/ 97 w 125"/>
                <a:gd name="T11" fmla="*/ 79 h 125"/>
                <a:gd name="T12" fmla="*/ 47 w 125"/>
                <a:gd name="T13" fmla="*/ 96 h 125"/>
                <a:gd name="T14" fmla="*/ 29 w 125"/>
                <a:gd name="T15" fmla="*/ 46 h 125"/>
                <a:gd name="T16" fmla="*/ 79 w 125"/>
                <a:gd name="T17" fmla="*/ 28 h 125"/>
                <a:gd name="T18" fmla="*/ 97 w 125"/>
                <a:gd name="T19" fmla="*/ 7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86" y="13"/>
                  </a:moveTo>
                  <a:cubicBezTo>
                    <a:pt x="59" y="0"/>
                    <a:pt x="26" y="12"/>
                    <a:pt x="13" y="39"/>
                  </a:cubicBezTo>
                  <a:cubicBezTo>
                    <a:pt x="0" y="66"/>
                    <a:pt x="12" y="99"/>
                    <a:pt x="39" y="112"/>
                  </a:cubicBezTo>
                  <a:cubicBezTo>
                    <a:pt x="66" y="125"/>
                    <a:pt x="99" y="113"/>
                    <a:pt x="112" y="86"/>
                  </a:cubicBezTo>
                  <a:cubicBezTo>
                    <a:pt x="125" y="59"/>
                    <a:pt x="114" y="26"/>
                    <a:pt x="86" y="13"/>
                  </a:cubicBezTo>
                  <a:close/>
                  <a:moveTo>
                    <a:pt x="97" y="79"/>
                  </a:moveTo>
                  <a:cubicBezTo>
                    <a:pt x="88" y="97"/>
                    <a:pt x="65" y="105"/>
                    <a:pt x="47" y="96"/>
                  </a:cubicBezTo>
                  <a:cubicBezTo>
                    <a:pt x="28" y="87"/>
                    <a:pt x="20" y="65"/>
                    <a:pt x="29" y="46"/>
                  </a:cubicBezTo>
                  <a:cubicBezTo>
                    <a:pt x="38" y="27"/>
                    <a:pt x="60" y="19"/>
                    <a:pt x="79" y="28"/>
                  </a:cubicBezTo>
                  <a:cubicBezTo>
                    <a:pt x="98" y="37"/>
                    <a:pt x="106" y="60"/>
                    <a:pt x="97" y="7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2" name="Freeform 257"/>
            <p:cNvSpPr>
              <a:spLocks/>
            </p:cNvSpPr>
            <p:nvPr/>
          </p:nvSpPr>
          <p:spPr bwMode="black">
            <a:xfrm>
              <a:off x="7351713" y="4908550"/>
              <a:ext cx="225425" cy="150813"/>
            </a:xfrm>
            <a:custGeom>
              <a:avLst/>
              <a:gdLst>
                <a:gd name="T0" fmla="*/ 39 w 42"/>
                <a:gd name="T1" fmla="*/ 7 h 28"/>
                <a:gd name="T2" fmla="*/ 39 w 42"/>
                <a:gd name="T3" fmla="*/ 7 h 28"/>
                <a:gd name="T4" fmla="*/ 1 w 42"/>
                <a:gd name="T5" fmla="*/ 20 h 28"/>
                <a:gd name="T6" fmla="*/ 3 w 42"/>
                <a:gd name="T7" fmla="*/ 27 h 28"/>
                <a:gd name="T8" fmla="*/ 10 w 42"/>
                <a:gd name="T9" fmla="*/ 24 h 28"/>
                <a:gd name="T10" fmla="*/ 35 w 42"/>
                <a:gd name="T11" fmla="*/ 15 h 28"/>
                <a:gd name="T12" fmla="*/ 41 w 42"/>
                <a:gd name="T13" fmla="*/ 13 h 28"/>
                <a:gd name="T14" fmla="*/ 39 w 4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5" y="0"/>
                    <a:pt x="8" y="6"/>
                    <a:pt x="1" y="20"/>
                  </a:cubicBezTo>
                  <a:cubicBezTo>
                    <a:pt x="0" y="23"/>
                    <a:pt x="1" y="25"/>
                    <a:pt x="3" y="27"/>
                  </a:cubicBezTo>
                  <a:cubicBezTo>
                    <a:pt x="6" y="28"/>
                    <a:pt x="8" y="27"/>
                    <a:pt x="10" y="24"/>
                  </a:cubicBezTo>
                  <a:cubicBezTo>
                    <a:pt x="14" y="15"/>
                    <a:pt x="25" y="11"/>
                    <a:pt x="35" y="15"/>
                  </a:cubicBezTo>
                  <a:cubicBezTo>
                    <a:pt x="37" y="16"/>
                    <a:pt x="40" y="15"/>
                    <a:pt x="41" y="13"/>
                  </a:cubicBezTo>
                  <a:cubicBezTo>
                    <a:pt x="42" y="11"/>
                    <a:pt x="41" y="8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313" name="TextBox 312"/>
          <p:cNvSpPr txBox="1"/>
          <p:nvPr/>
        </p:nvSpPr>
        <p:spPr>
          <a:xfrm>
            <a:off x="11399539" y="3727506"/>
            <a:ext cx="663525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Account Teams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08469" y="3756288"/>
            <a:ext cx="1489503" cy="5404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Analysis Services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RvR Cube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2" name="Right Arrow 211"/>
          <p:cNvSpPr/>
          <p:nvPr/>
        </p:nvSpPr>
        <p:spPr>
          <a:xfrm>
            <a:off x="1777875" y="3868522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214" name="Rectangle 213"/>
          <p:cNvSpPr/>
          <p:nvPr/>
        </p:nvSpPr>
        <p:spPr>
          <a:xfrm>
            <a:off x="2107984" y="3768340"/>
            <a:ext cx="1256836" cy="202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PowerShell Upload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197" name="Right Arrow 196"/>
          <p:cNvSpPr/>
          <p:nvPr/>
        </p:nvSpPr>
        <p:spPr>
          <a:xfrm>
            <a:off x="9714335" y="4319902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grpSp>
        <p:nvGrpSpPr>
          <p:cNvPr id="198" name="Group 197"/>
          <p:cNvGrpSpPr/>
          <p:nvPr/>
        </p:nvGrpSpPr>
        <p:grpSpPr bwMode="black">
          <a:xfrm>
            <a:off x="11439329" y="4191220"/>
            <a:ext cx="746373" cy="575671"/>
            <a:chOff x="6673850" y="4338638"/>
            <a:chExt cx="1403351" cy="1082675"/>
          </a:xfrm>
          <a:solidFill>
            <a:srgbClr val="FFFFFF"/>
          </a:solidFill>
        </p:grpSpPr>
        <p:sp>
          <p:nvSpPr>
            <p:cNvPr id="199" name="Freeform 247"/>
            <p:cNvSpPr>
              <a:spLocks/>
            </p:cNvSpPr>
            <p:nvPr/>
          </p:nvSpPr>
          <p:spPr bwMode="black">
            <a:xfrm>
              <a:off x="7572375" y="4525963"/>
              <a:ext cx="160338" cy="249238"/>
            </a:xfrm>
            <a:custGeom>
              <a:avLst/>
              <a:gdLst>
                <a:gd name="T0" fmla="*/ 14 w 30"/>
                <a:gd name="T1" fmla="*/ 29 h 46"/>
                <a:gd name="T2" fmla="*/ 14 w 30"/>
                <a:gd name="T3" fmla="*/ 45 h 46"/>
                <a:gd name="T4" fmla="*/ 22 w 30"/>
                <a:gd name="T5" fmla="*/ 22 h 46"/>
                <a:gd name="T6" fmla="*/ 0 w 30"/>
                <a:gd name="T7" fmla="*/ 0 h 46"/>
                <a:gd name="T8" fmla="*/ 0 w 30"/>
                <a:gd name="T9" fmla="*/ 0 h 46"/>
                <a:gd name="T10" fmla="*/ 14 w 30"/>
                <a:gd name="T11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6">
                  <a:moveTo>
                    <a:pt x="14" y="29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21" y="46"/>
                    <a:pt x="30" y="39"/>
                    <a:pt x="22" y="22"/>
                  </a:cubicBezTo>
                  <a:cubicBezTo>
                    <a:pt x="15" y="6"/>
                    <a:pt x="5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6"/>
                    <a:pt x="14" y="17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0" name="Freeform 248"/>
            <p:cNvSpPr>
              <a:spLocks/>
            </p:cNvSpPr>
            <p:nvPr/>
          </p:nvSpPr>
          <p:spPr bwMode="black">
            <a:xfrm>
              <a:off x="7239000" y="4525963"/>
              <a:ext cx="101600" cy="10318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0 h 19"/>
                <a:gd name="T4" fmla="*/ 0 w 19"/>
                <a:gd name="T5" fmla="*/ 15 h 19"/>
                <a:gd name="T6" fmla="*/ 6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1"/>
                    <a:pt x="7" y="5"/>
                    <a:pt x="0" y="15"/>
                  </a:cubicBezTo>
                  <a:cubicBezTo>
                    <a:pt x="2" y="16"/>
                    <a:pt x="4" y="18"/>
                    <a:pt x="6" y="19"/>
                  </a:cubicBezTo>
                  <a:cubicBezTo>
                    <a:pt x="8" y="11"/>
                    <a:pt x="13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1" name="Freeform 249"/>
            <p:cNvSpPr>
              <a:spLocks/>
            </p:cNvSpPr>
            <p:nvPr/>
          </p:nvSpPr>
          <p:spPr bwMode="black">
            <a:xfrm>
              <a:off x="7297738" y="4537075"/>
              <a:ext cx="317500" cy="227013"/>
            </a:xfrm>
            <a:custGeom>
              <a:avLst/>
              <a:gdLst>
                <a:gd name="T0" fmla="*/ 13 w 59"/>
                <a:gd name="T1" fmla="*/ 42 h 42"/>
                <a:gd name="T2" fmla="*/ 59 w 59"/>
                <a:gd name="T3" fmla="*/ 42 h 42"/>
                <a:gd name="T4" fmla="*/ 59 w 59"/>
                <a:gd name="T5" fmla="*/ 26 h 42"/>
                <a:gd name="T6" fmla="*/ 49 w 59"/>
                <a:gd name="T7" fmla="*/ 0 h 42"/>
                <a:gd name="T8" fmla="*/ 29 w 59"/>
                <a:gd name="T9" fmla="*/ 9 h 42"/>
                <a:gd name="T10" fmla="*/ 10 w 59"/>
                <a:gd name="T11" fmla="*/ 0 h 42"/>
                <a:gd name="T12" fmla="*/ 0 w 59"/>
                <a:gd name="T13" fmla="*/ 22 h 42"/>
                <a:gd name="T14" fmla="*/ 12 w 59"/>
                <a:gd name="T15" fmla="*/ 41 h 42"/>
                <a:gd name="T16" fmla="*/ 12 w 59"/>
                <a:gd name="T17" fmla="*/ 41 h 42"/>
                <a:gd name="T18" fmla="*/ 13 w 59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13" y="42"/>
                  </a:moveTo>
                  <a:cubicBezTo>
                    <a:pt x="27" y="36"/>
                    <a:pt x="44" y="36"/>
                    <a:pt x="59" y="42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16"/>
                    <a:pt x="55" y="7"/>
                    <a:pt x="49" y="0"/>
                  </a:cubicBezTo>
                  <a:cubicBezTo>
                    <a:pt x="44" y="6"/>
                    <a:pt x="37" y="9"/>
                    <a:pt x="29" y="9"/>
                  </a:cubicBezTo>
                  <a:cubicBezTo>
                    <a:pt x="21" y="9"/>
                    <a:pt x="14" y="6"/>
                    <a:pt x="10" y="0"/>
                  </a:cubicBezTo>
                  <a:cubicBezTo>
                    <a:pt x="4" y="6"/>
                    <a:pt x="1" y="13"/>
                    <a:pt x="0" y="22"/>
                  </a:cubicBezTo>
                  <a:cubicBezTo>
                    <a:pt x="4" y="26"/>
                    <a:pt x="9" y="33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1"/>
                    <a:pt x="13" y="42"/>
                    <a:pt x="1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2" name="Oval 250"/>
            <p:cNvSpPr>
              <a:spLocks noChangeArrowheads="1"/>
            </p:cNvSpPr>
            <p:nvPr/>
          </p:nvSpPr>
          <p:spPr bwMode="black">
            <a:xfrm>
              <a:off x="7351713" y="4338638"/>
              <a:ext cx="209550" cy="2143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3" name="Freeform 251"/>
            <p:cNvSpPr>
              <a:spLocks/>
            </p:cNvSpPr>
            <p:nvPr/>
          </p:nvSpPr>
          <p:spPr bwMode="black">
            <a:xfrm>
              <a:off x="7173913" y="4624388"/>
              <a:ext cx="155575" cy="198438"/>
            </a:xfrm>
            <a:custGeom>
              <a:avLst/>
              <a:gdLst>
                <a:gd name="T0" fmla="*/ 18 w 29"/>
                <a:gd name="T1" fmla="*/ 37 h 37"/>
                <a:gd name="T2" fmla="*/ 29 w 29"/>
                <a:gd name="T3" fmla="*/ 29 h 37"/>
                <a:gd name="T4" fmla="*/ 28 w 29"/>
                <a:gd name="T5" fmla="*/ 28 h 37"/>
                <a:gd name="T6" fmla="*/ 0 w 29"/>
                <a:gd name="T7" fmla="*/ 0 h 37"/>
                <a:gd name="T8" fmla="*/ 0 w 29"/>
                <a:gd name="T9" fmla="*/ 0 h 37"/>
                <a:gd name="T10" fmla="*/ 18 w 29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7">
                  <a:moveTo>
                    <a:pt x="18" y="37"/>
                  </a:moveTo>
                  <a:cubicBezTo>
                    <a:pt x="21" y="34"/>
                    <a:pt x="25" y="31"/>
                    <a:pt x="29" y="29"/>
                  </a:cubicBezTo>
                  <a:cubicBezTo>
                    <a:pt x="29" y="29"/>
                    <a:pt x="29" y="28"/>
                    <a:pt x="28" y="28"/>
                  </a:cubicBezTo>
                  <a:cubicBezTo>
                    <a:pt x="19" y="8"/>
                    <a:pt x="6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8"/>
                    <a:pt x="18" y="21"/>
                    <a:pt x="1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4" name="Freeform 252"/>
            <p:cNvSpPr>
              <a:spLocks/>
            </p:cNvSpPr>
            <p:nvPr/>
          </p:nvSpPr>
          <p:spPr bwMode="black">
            <a:xfrm>
              <a:off x="6673850" y="4624388"/>
              <a:ext cx="204788" cy="317500"/>
            </a:xfrm>
            <a:custGeom>
              <a:avLst/>
              <a:gdLst>
                <a:gd name="T0" fmla="*/ 38 w 38"/>
                <a:gd name="T1" fmla="*/ 0 h 59"/>
                <a:gd name="T2" fmla="*/ 38 w 38"/>
                <a:gd name="T3" fmla="*/ 0 h 59"/>
                <a:gd name="T4" fmla="*/ 10 w 38"/>
                <a:gd name="T5" fmla="*/ 28 h 59"/>
                <a:gd name="T6" fmla="*/ 20 w 38"/>
                <a:gd name="T7" fmla="*/ 58 h 59"/>
                <a:gd name="T8" fmla="*/ 20 w 38"/>
                <a:gd name="T9" fmla="*/ 37 h 59"/>
                <a:gd name="T10" fmla="*/ 38 w 3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2" y="2"/>
                    <a:pt x="18" y="8"/>
                    <a:pt x="10" y="28"/>
                  </a:cubicBezTo>
                  <a:cubicBezTo>
                    <a:pt x="0" y="49"/>
                    <a:pt x="11" y="59"/>
                    <a:pt x="20" y="5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22"/>
                    <a:pt x="27" y="8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5" name="Freeform 253"/>
            <p:cNvSpPr>
              <a:spLocks/>
            </p:cNvSpPr>
            <p:nvPr/>
          </p:nvSpPr>
          <p:spPr bwMode="black">
            <a:xfrm>
              <a:off x="6818313" y="4640263"/>
              <a:ext cx="409575" cy="446088"/>
            </a:xfrm>
            <a:custGeom>
              <a:avLst/>
              <a:gdLst>
                <a:gd name="T0" fmla="*/ 76 w 76"/>
                <a:gd name="T1" fmla="*/ 33 h 83"/>
                <a:gd name="T2" fmla="*/ 63 w 76"/>
                <a:gd name="T3" fmla="*/ 0 h 83"/>
                <a:gd name="T4" fmla="*/ 38 w 76"/>
                <a:gd name="T5" fmla="*/ 12 h 83"/>
                <a:gd name="T6" fmla="*/ 14 w 76"/>
                <a:gd name="T7" fmla="*/ 0 h 83"/>
                <a:gd name="T8" fmla="*/ 0 w 76"/>
                <a:gd name="T9" fmla="*/ 33 h 83"/>
                <a:gd name="T10" fmla="*/ 0 w 76"/>
                <a:gd name="T11" fmla="*/ 66 h 83"/>
                <a:gd name="T12" fmla="*/ 15 w 76"/>
                <a:gd name="T13" fmla="*/ 83 h 83"/>
                <a:gd name="T14" fmla="*/ 62 w 76"/>
                <a:gd name="T15" fmla="*/ 83 h 83"/>
                <a:gd name="T16" fmla="*/ 62 w 76"/>
                <a:gd name="T17" fmla="*/ 83 h 83"/>
                <a:gd name="T18" fmla="*/ 68 w 76"/>
                <a:gd name="T19" fmla="*/ 55 h 83"/>
                <a:gd name="T20" fmla="*/ 76 w 76"/>
                <a:gd name="T21" fmla="*/ 41 h 83"/>
                <a:gd name="T22" fmla="*/ 76 w 76"/>
                <a:gd name="T23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83">
                  <a:moveTo>
                    <a:pt x="76" y="33"/>
                  </a:moveTo>
                  <a:cubicBezTo>
                    <a:pt x="76" y="20"/>
                    <a:pt x="71" y="8"/>
                    <a:pt x="63" y="0"/>
                  </a:cubicBezTo>
                  <a:cubicBezTo>
                    <a:pt x="57" y="7"/>
                    <a:pt x="48" y="12"/>
                    <a:pt x="38" y="12"/>
                  </a:cubicBezTo>
                  <a:cubicBezTo>
                    <a:pt x="28" y="12"/>
                    <a:pt x="20" y="7"/>
                    <a:pt x="14" y="0"/>
                  </a:cubicBezTo>
                  <a:cubicBezTo>
                    <a:pt x="5" y="8"/>
                    <a:pt x="0" y="20"/>
                    <a:pt x="0" y="3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6"/>
                    <a:pt x="7" y="83"/>
                    <a:pt x="15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74"/>
                    <a:pt x="63" y="64"/>
                    <a:pt x="68" y="55"/>
                  </a:cubicBezTo>
                  <a:cubicBezTo>
                    <a:pt x="70" y="50"/>
                    <a:pt x="73" y="45"/>
                    <a:pt x="76" y="41"/>
                  </a:cubicBezTo>
                  <a:lnTo>
                    <a:pt x="76" y="3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6" name="Oval 254"/>
            <p:cNvSpPr>
              <a:spLocks noChangeArrowheads="1"/>
            </p:cNvSpPr>
            <p:nvPr/>
          </p:nvSpPr>
          <p:spPr bwMode="black">
            <a:xfrm>
              <a:off x="6888163" y="4386263"/>
              <a:ext cx="274638" cy="2698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7" name="Freeform 255"/>
            <p:cNvSpPr>
              <a:spLocks/>
            </p:cNvSpPr>
            <p:nvPr/>
          </p:nvSpPr>
          <p:spPr bwMode="black">
            <a:xfrm>
              <a:off x="7732713" y="5108575"/>
              <a:ext cx="344488" cy="312738"/>
            </a:xfrm>
            <a:custGeom>
              <a:avLst/>
              <a:gdLst>
                <a:gd name="T0" fmla="*/ 56 w 64"/>
                <a:gd name="T1" fmla="*/ 24 h 58"/>
                <a:gd name="T2" fmla="*/ 34 w 64"/>
                <a:gd name="T3" fmla="*/ 14 h 58"/>
                <a:gd name="T4" fmla="*/ 31 w 64"/>
                <a:gd name="T5" fmla="*/ 6 h 58"/>
                <a:gd name="T6" fmla="*/ 20 w 64"/>
                <a:gd name="T7" fmla="*/ 0 h 58"/>
                <a:gd name="T8" fmla="*/ 14 w 64"/>
                <a:gd name="T9" fmla="*/ 23 h 58"/>
                <a:gd name="T10" fmla="*/ 0 w 64"/>
                <a:gd name="T11" fmla="*/ 42 h 58"/>
                <a:gd name="T12" fmla="*/ 11 w 64"/>
                <a:gd name="T13" fmla="*/ 47 h 58"/>
                <a:gd name="T14" fmla="*/ 19 w 64"/>
                <a:gd name="T15" fmla="*/ 44 h 58"/>
                <a:gd name="T16" fmla="*/ 41 w 64"/>
                <a:gd name="T17" fmla="*/ 55 h 58"/>
                <a:gd name="T18" fmla="*/ 58 w 64"/>
                <a:gd name="T19" fmla="*/ 47 h 58"/>
                <a:gd name="T20" fmla="*/ 60 w 64"/>
                <a:gd name="T21" fmla="*/ 42 h 58"/>
                <a:gd name="T22" fmla="*/ 56 w 64"/>
                <a:gd name="T23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8">
                  <a:moveTo>
                    <a:pt x="56" y="2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1"/>
                    <a:pt x="34" y="7"/>
                    <a:pt x="31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8"/>
                    <a:pt x="17" y="16"/>
                    <a:pt x="14" y="23"/>
                  </a:cubicBezTo>
                  <a:cubicBezTo>
                    <a:pt x="10" y="30"/>
                    <a:pt x="5" y="37"/>
                    <a:pt x="0" y="42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4" y="49"/>
                    <a:pt x="18" y="47"/>
                    <a:pt x="19" y="44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7" y="58"/>
                    <a:pt x="54" y="54"/>
                    <a:pt x="58" y="47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4" y="35"/>
                    <a:pt x="62" y="27"/>
                    <a:pt x="5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8" name="Freeform 256"/>
            <p:cNvSpPr>
              <a:spLocks noEditPoints="1"/>
            </p:cNvSpPr>
            <p:nvPr/>
          </p:nvSpPr>
          <p:spPr bwMode="black">
            <a:xfrm>
              <a:off x="7158038" y="4748213"/>
              <a:ext cx="671513" cy="673100"/>
            </a:xfrm>
            <a:custGeom>
              <a:avLst/>
              <a:gdLst>
                <a:gd name="T0" fmla="*/ 86 w 125"/>
                <a:gd name="T1" fmla="*/ 13 h 125"/>
                <a:gd name="T2" fmla="*/ 13 w 125"/>
                <a:gd name="T3" fmla="*/ 39 h 125"/>
                <a:gd name="T4" fmla="*/ 39 w 125"/>
                <a:gd name="T5" fmla="*/ 112 h 125"/>
                <a:gd name="T6" fmla="*/ 112 w 125"/>
                <a:gd name="T7" fmla="*/ 86 h 125"/>
                <a:gd name="T8" fmla="*/ 86 w 125"/>
                <a:gd name="T9" fmla="*/ 13 h 125"/>
                <a:gd name="T10" fmla="*/ 97 w 125"/>
                <a:gd name="T11" fmla="*/ 79 h 125"/>
                <a:gd name="T12" fmla="*/ 47 w 125"/>
                <a:gd name="T13" fmla="*/ 96 h 125"/>
                <a:gd name="T14" fmla="*/ 29 w 125"/>
                <a:gd name="T15" fmla="*/ 46 h 125"/>
                <a:gd name="T16" fmla="*/ 79 w 125"/>
                <a:gd name="T17" fmla="*/ 28 h 125"/>
                <a:gd name="T18" fmla="*/ 97 w 125"/>
                <a:gd name="T19" fmla="*/ 7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86" y="13"/>
                  </a:moveTo>
                  <a:cubicBezTo>
                    <a:pt x="59" y="0"/>
                    <a:pt x="26" y="12"/>
                    <a:pt x="13" y="39"/>
                  </a:cubicBezTo>
                  <a:cubicBezTo>
                    <a:pt x="0" y="66"/>
                    <a:pt x="12" y="99"/>
                    <a:pt x="39" y="112"/>
                  </a:cubicBezTo>
                  <a:cubicBezTo>
                    <a:pt x="66" y="125"/>
                    <a:pt x="99" y="113"/>
                    <a:pt x="112" y="86"/>
                  </a:cubicBezTo>
                  <a:cubicBezTo>
                    <a:pt x="125" y="59"/>
                    <a:pt x="114" y="26"/>
                    <a:pt x="86" y="13"/>
                  </a:cubicBezTo>
                  <a:close/>
                  <a:moveTo>
                    <a:pt x="97" y="79"/>
                  </a:moveTo>
                  <a:cubicBezTo>
                    <a:pt x="88" y="97"/>
                    <a:pt x="65" y="105"/>
                    <a:pt x="47" y="96"/>
                  </a:cubicBezTo>
                  <a:cubicBezTo>
                    <a:pt x="28" y="87"/>
                    <a:pt x="20" y="65"/>
                    <a:pt x="29" y="46"/>
                  </a:cubicBezTo>
                  <a:cubicBezTo>
                    <a:pt x="38" y="27"/>
                    <a:pt x="60" y="19"/>
                    <a:pt x="79" y="28"/>
                  </a:cubicBezTo>
                  <a:cubicBezTo>
                    <a:pt x="98" y="37"/>
                    <a:pt x="106" y="60"/>
                    <a:pt x="97" y="7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9" name="Freeform 257"/>
            <p:cNvSpPr>
              <a:spLocks/>
            </p:cNvSpPr>
            <p:nvPr/>
          </p:nvSpPr>
          <p:spPr bwMode="black">
            <a:xfrm>
              <a:off x="7351713" y="4908550"/>
              <a:ext cx="225425" cy="150813"/>
            </a:xfrm>
            <a:custGeom>
              <a:avLst/>
              <a:gdLst>
                <a:gd name="T0" fmla="*/ 39 w 42"/>
                <a:gd name="T1" fmla="*/ 7 h 28"/>
                <a:gd name="T2" fmla="*/ 39 w 42"/>
                <a:gd name="T3" fmla="*/ 7 h 28"/>
                <a:gd name="T4" fmla="*/ 1 w 42"/>
                <a:gd name="T5" fmla="*/ 20 h 28"/>
                <a:gd name="T6" fmla="*/ 3 w 42"/>
                <a:gd name="T7" fmla="*/ 27 h 28"/>
                <a:gd name="T8" fmla="*/ 10 w 42"/>
                <a:gd name="T9" fmla="*/ 24 h 28"/>
                <a:gd name="T10" fmla="*/ 35 w 42"/>
                <a:gd name="T11" fmla="*/ 15 h 28"/>
                <a:gd name="T12" fmla="*/ 41 w 42"/>
                <a:gd name="T13" fmla="*/ 13 h 28"/>
                <a:gd name="T14" fmla="*/ 39 w 4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5" y="0"/>
                    <a:pt x="8" y="6"/>
                    <a:pt x="1" y="20"/>
                  </a:cubicBezTo>
                  <a:cubicBezTo>
                    <a:pt x="0" y="23"/>
                    <a:pt x="1" y="25"/>
                    <a:pt x="3" y="27"/>
                  </a:cubicBezTo>
                  <a:cubicBezTo>
                    <a:pt x="6" y="28"/>
                    <a:pt x="8" y="27"/>
                    <a:pt x="10" y="24"/>
                  </a:cubicBezTo>
                  <a:cubicBezTo>
                    <a:pt x="14" y="15"/>
                    <a:pt x="25" y="11"/>
                    <a:pt x="35" y="15"/>
                  </a:cubicBezTo>
                  <a:cubicBezTo>
                    <a:pt x="37" y="16"/>
                    <a:pt x="40" y="15"/>
                    <a:pt x="41" y="13"/>
                  </a:cubicBezTo>
                  <a:cubicBezTo>
                    <a:pt x="42" y="11"/>
                    <a:pt x="41" y="8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210" name="Flowchart: Multidocument 209"/>
          <p:cNvSpPr/>
          <p:nvPr/>
        </p:nvSpPr>
        <p:spPr>
          <a:xfrm>
            <a:off x="10035324" y="4164508"/>
            <a:ext cx="1242636" cy="675901"/>
          </a:xfrm>
          <a:prstGeom prst="flowChartMultidocumen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WWIC Flat Files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1458763" y="4706938"/>
            <a:ext cx="66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WWIC Teams</a:t>
            </a: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1038" y="3775442"/>
            <a:ext cx="574646" cy="246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97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7298662" y="1044014"/>
            <a:ext cx="1570897" cy="492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0265923" y="1036759"/>
            <a:ext cx="1633093" cy="4913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4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7688" y="1047691"/>
            <a:ext cx="1272090" cy="492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70806" y="1047691"/>
            <a:ext cx="1362259" cy="4913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17763" y="1127647"/>
            <a:ext cx="1448718" cy="483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09335" y="1088156"/>
            <a:ext cx="1492951" cy="4884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10031" y="1024142"/>
            <a:ext cx="1476296" cy="4961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107" y="1034676"/>
            <a:ext cx="1411508" cy="4951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sp>
        <p:nvSpPr>
          <p:cNvPr id="28" name="Can 27"/>
          <p:cNvSpPr/>
          <p:nvPr/>
        </p:nvSpPr>
        <p:spPr>
          <a:xfrm>
            <a:off x="144077" y="3286084"/>
            <a:ext cx="1173820" cy="1022721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Assignments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Quotas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Teams</a:t>
            </a: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UCM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558" y="1767853"/>
            <a:ext cx="842054" cy="715746"/>
          </a:xfrm>
          <a:prstGeom prst="rect">
            <a:avLst/>
          </a:prstGeom>
        </p:spPr>
      </p:pic>
      <p:sp>
        <p:nvSpPr>
          <p:cNvPr id="62" name="Right Arrow 61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3" name="Right Arrow 62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5" name="Right Arrow 64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6" name="Left-Right Arrow 65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7" name="Left-Right Arrow 66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sp>
        <p:nvSpPr>
          <p:cNvPr id="37" name="Can 36"/>
          <p:cNvSpPr/>
          <p:nvPr/>
        </p:nvSpPr>
        <p:spPr>
          <a:xfrm>
            <a:off x="144077" y="2593776"/>
            <a:ext cx="1173820" cy="51717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Timeline</a:t>
            </a: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MDB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Folded Corner 37"/>
          <p:cNvSpPr/>
          <p:nvPr/>
        </p:nvSpPr>
        <p:spPr>
          <a:xfrm>
            <a:off x="136846" y="5087230"/>
            <a:ext cx="1255222" cy="485795"/>
          </a:xfrm>
          <a:prstGeom prst="foldedCorne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</a:t>
            </a:r>
          </a:p>
          <a:p>
            <a:r>
              <a:rPr lang="en-US" sz="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REVENUERECSUMMARY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Cube 40"/>
          <p:cNvSpPr/>
          <p:nvPr/>
        </p:nvSpPr>
        <p:spPr>
          <a:xfrm>
            <a:off x="133805" y="4442132"/>
            <a:ext cx="1211670" cy="467156"/>
          </a:xfrm>
          <a:prstGeom prst="cube">
            <a:avLst>
              <a:gd name="adj" fmla="val 1174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Gross, Net, Billed</a:t>
            </a: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RvR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Can 41"/>
          <p:cNvSpPr/>
          <p:nvPr/>
        </p:nvSpPr>
        <p:spPr>
          <a:xfrm>
            <a:off x="146696" y="1544526"/>
            <a:ext cx="1195080" cy="955148"/>
          </a:xfrm>
          <a:prstGeom prst="can">
            <a:avLst>
              <a:gd name="adj" fmla="val 1493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Exchange </a:t>
            </a: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Area Subscriber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61234" y="5150204"/>
            <a:ext cx="560968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557" y="2735451"/>
            <a:ext cx="762063" cy="7204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87" y="5074705"/>
            <a:ext cx="258441" cy="244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Rectangle 46"/>
          <p:cNvSpPr/>
          <p:nvPr/>
        </p:nvSpPr>
        <p:spPr>
          <a:xfrm>
            <a:off x="1553924" y="4477718"/>
            <a:ext cx="561699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35" y="4414495"/>
            <a:ext cx="258441" cy="244707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553924" y="1631601"/>
            <a:ext cx="561699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495" y="1581132"/>
            <a:ext cx="258441" cy="244707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561234" y="3419817"/>
            <a:ext cx="560968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806" y="3357278"/>
            <a:ext cx="258441" cy="24470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1588978" y="2566982"/>
            <a:ext cx="5581941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29" y="24907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5" name="Cube 4"/>
          <p:cNvSpPr/>
          <p:nvPr/>
        </p:nvSpPr>
        <p:spPr>
          <a:xfrm>
            <a:off x="8998583" y="2335991"/>
            <a:ext cx="1204024" cy="1047459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218190" y="2710288"/>
            <a:ext cx="142825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93508" y="5210989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 FILE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638495" y="5220004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212925" y="5224106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165617" y="5209254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DEGENERATION</a:t>
            </a:r>
          </a:p>
        </p:txBody>
      </p:sp>
      <p:cxnSp>
        <p:nvCxnSpPr>
          <p:cNvPr id="26" name="Straight Arrow Connector 25"/>
          <p:cNvCxnSpPr>
            <a:stCxn id="10" idx="3"/>
          </p:cNvCxnSpPr>
          <p:nvPr/>
        </p:nvCxnSpPr>
        <p:spPr>
          <a:xfrm>
            <a:off x="2768638" y="5359507"/>
            <a:ext cx="414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261037" y="5359507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9" idx="1"/>
          </p:cNvCxnSpPr>
          <p:nvPr/>
        </p:nvCxnSpPr>
        <p:spPr>
          <a:xfrm flipV="1">
            <a:off x="5267135" y="5372624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47560" y="4561599"/>
            <a:ext cx="966401" cy="2767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DATA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92548" y="4570614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166978" y="4574716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119670" y="4559864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DEGENERATION</a:t>
            </a:r>
          </a:p>
        </p:txBody>
      </p:sp>
      <p:cxnSp>
        <p:nvCxnSpPr>
          <p:cNvPr id="80" name="Straight Arrow Connector 79"/>
          <p:cNvCxnSpPr>
            <a:stCxn id="76" idx="3"/>
          </p:cNvCxnSpPr>
          <p:nvPr/>
        </p:nvCxnSpPr>
        <p:spPr>
          <a:xfrm>
            <a:off x="2913961" y="4699952"/>
            <a:ext cx="251656" cy="1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215090" y="4710117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8" idx="1"/>
          </p:cNvCxnSpPr>
          <p:nvPr/>
        </p:nvCxnSpPr>
        <p:spPr>
          <a:xfrm flipV="1">
            <a:off x="5221188" y="4723234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967453" y="1720733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612440" y="1729748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186870" y="173385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139562" y="1718998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88" name="Straight Arrow Connector 87"/>
          <p:cNvCxnSpPr>
            <a:stCxn id="84" idx="3"/>
          </p:cNvCxnSpPr>
          <p:nvPr/>
        </p:nvCxnSpPr>
        <p:spPr>
          <a:xfrm>
            <a:off x="2742583" y="1869251"/>
            <a:ext cx="369457" cy="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234982" y="1869251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6" idx="1"/>
          </p:cNvCxnSpPr>
          <p:nvPr/>
        </p:nvCxnSpPr>
        <p:spPr>
          <a:xfrm flipV="1">
            <a:off x="5241080" y="1882368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968592" y="3475192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613579" y="3484207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188009" y="3488309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128019" y="3484207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102" name="Straight Arrow Connector 101"/>
          <p:cNvCxnSpPr>
            <a:stCxn id="98" idx="3"/>
          </p:cNvCxnSpPr>
          <p:nvPr/>
        </p:nvCxnSpPr>
        <p:spPr>
          <a:xfrm>
            <a:off x="2743722" y="3623710"/>
            <a:ext cx="368318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4236121" y="3623710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00" idx="1"/>
          </p:cNvCxnSpPr>
          <p:nvPr/>
        </p:nvCxnSpPr>
        <p:spPr>
          <a:xfrm flipV="1">
            <a:off x="5242219" y="3636827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997008" y="2637485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641995" y="264650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216425" y="2650602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169117" y="2635750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110" name="Straight Arrow Connector 109"/>
          <p:cNvCxnSpPr>
            <a:stCxn id="105" idx="3"/>
          </p:cNvCxnSpPr>
          <p:nvPr/>
        </p:nvCxnSpPr>
        <p:spPr>
          <a:xfrm flipV="1">
            <a:off x="2772138" y="2784737"/>
            <a:ext cx="385742" cy="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4273245" y="2798717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07" idx="1"/>
          </p:cNvCxnSpPr>
          <p:nvPr/>
        </p:nvCxnSpPr>
        <p:spPr>
          <a:xfrm flipV="1">
            <a:off x="5270635" y="2799120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itle 1"/>
          <p:cNvSpPr txBox="1">
            <a:spLocks/>
          </p:cNvSpPr>
          <p:nvPr/>
        </p:nvSpPr>
        <p:spPr>
          <a:xfrm>
            <a:off x="384550" y="258545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Data sources &amp; Pipelines in UCM-B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395056" y="1887576"/>
            <a:ext cx="1350123" cy="22821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93" name="Rectangle 92"/>
          <p:cNvSpPr/>
          <p:nvPr/>
        </p:nvSpPr>
        <p:spPr>
          <a:xfrm>
            <a:off x="7370816" y="4450145"/>
            <a:ext cx="1262907" cy="4996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WWIC VIEWS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395056" y="5397934"/>
            <a:ext cx="1306356" cy="4120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REPORTING</a:t>
            </a:r>
          </a:p>
        </p:txBody>
      </p:sp>
      <p:sp>
        <p:nvSpPr>
          <p:cNvPr id="95" name="Right Arrow 94"/>
          <p:cNvSpPr/>
          <p:nvPr/>
        </p:nvSpPr>
        <p:spPr>
          <a:xfrm>
            <a:off x="8787508" y="2478871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760303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365" y="5291637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114" name="Can 113"/>
          <p:cNvSpPr/>
          <p:nvPr/>
        </p:nvSpPr>
        <p:spPr>
          <a:xfrm>
            <a:off x="8964043" y="5249436"/>
            <a:ext cx="1173820" cy="51717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UCM BUSINESS REPORTING</a:t>
            </a:r>
          </a:p>
        </p:txBody>
      </p:sp>
      <p:sp>
        <p:nvSpPr>
          <p:cNvPr id="11" name="Oval 10"/>
          <p:cNvSpPr/>
          <p:nvPr/>
        </p:nvSpPr>
        <p:spPr>
          <a:xfrm>
            <a:off x="1535495" y="1978933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5" name="Oval 114"/>
          <p:cNvSpPr/>
          <p:nvPr/>
        </p:nvSpPr>
        <p:spPr>
          <a:xfrm>
            <a:off x="1561234" y="2880071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6" name="Oval 115"/>
          <p:cNvSpPr/>
          <p:nvPr/>
        </p:nvSpPr>
        <p:spPr>
          <a:xfrm>
            <a:off x="1558801" y="3751384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7" name="Oval 116"/>
          <p:cNvSpPr/>
          <p:nvPr/>
        </p:nvSpPr>
        <p:spPr>
          <a:xfrm>
            <a:off x="1550912" y="4746208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8" name="Oval 117"/>
          <p:cNvSpPr/>
          <p:nvPr/>
        </p:nvSpPr>
        <p:spPr>
          <a:xfrm>
            <a:off x="1547687" y="5517040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9" name="Oval 118"/>
          <p:cNvSpPr/>
          <p:nvPr/>
        </p:nvSpPr>
        <p:spPr>
          <a:xfrm>
            <a:off x="8575054" y="3983111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0" name="Oval 119"/>
          <p:cNvSpPr/>
          <p:nvPr/>
        </p:nvSpPr>
        <p:spPr>
          <a:xfrm>
            <a:off x="8590756" y="5680049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0202607" y="0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  <p:sp>
        <p:nvSpPr>
          <p:cNvPr id="122" name="Flowchart: Multidocument 121"/>
          <p:cNvSpPr/>
          <p:nvPr/>
        </p:nvSpPr>
        <p:spPr>
          <a:xfrm>
            <a:off x="10396270" y="4321251"/>
            <a:ext cx="1322844" cy="675901"/>
          </a:xfrm>
          <a:prstGeom prst="flowChartMultidocumen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WWIC Flat Files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9546" y="5178138"/>
            <a:ext cx="1539470" cy="659773"/>
          </a:xfrm>
          <a:prstGeom prst="rect">
            <a:avLst/>
          </a:prstGeom>
        </p:spPr>
      </p:pic>
      <p:sp>
        <p:nvSpPr>
          <p:cNvPr id="124" name="Right Arrow 123"/>
          <p:cNvSpPr/>
          <p:nvPr/>
        </p:nvSpPr>
        <p:spPr>
          <a:xfrm>
            <a:off x="10182776" y="5209254"/>
            <a:ext cx="163802" cy="6766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Can 124"/>
          <p:cNvSpPr/>
          <p:nvPr/>
        </p:nvSpPr>
        <p:spPr>
          <a:xfrm>
            <a:off x="8962342" y="4381975"/>
            <a:ext cx="1173820" cy="51717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WWIC Hand off DB</a:t>
            </a:r>
            <a:endParaRPr lang="en-US" sz="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[FUTURE]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10213059" y="4302257"/>
            <a:ext cx="163802" cy="6766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8548427" y="4812176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306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5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Staging Area Subscriber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5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5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8"/>
            <a:ext cx="1448718" cy="175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2057902" y="3298875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~2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 Accounts, Customer, Exchange, Data..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 Days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6" y="3300023"/>
            <a:ext cx="1885246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0" name="Rectangular Callout 229"/>
          <p:cNvSpPr/>
          <p:nvPr/>
        </p:nvSpPr>
        <p:spPr>
          <a:xfrm>
            <a:off x="6097939" y="329887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~1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Last 1 year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 </a:t>
            </a:r>
            <a:r>
              <a:rPr lang="en-US" sz="1100" dirty="0"/>
              <a:t>[POLYBASE]</a:t>
            </a:r>
            <a:endParaRPr lang="en-US" sz="1400" dirty="0"/>
          </a:p>
        </p:txBody>
      </p:sp>
      <p:sp>
        <p:nvSpPr>
          <p:cNvPr id="231" name="Rectangular Callout 230"/>
          <p:cNvSpPr/>
          <p:nvPr/>
        </p:nvSpPr>
        <p:spPr>
          <a:xfrm>
            <a:off x="8787774" y="328335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.5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 Masters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minutes</a:t>
            </a:r>
          </a:p>
        </p:txBody>
      </p:sp>
      <p:sp>
        <p:nvSpPr>
          <p:cNvPr id="232" name="Rectangular Callout 231"/>
          <p:cNvSpPr/>
          <p:nvPr/>
        </p:nvSpPr>
        <p:spPr>
          <a:xfrm>
            <a:off x="2009420" y="4896726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~2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 Accounts, Customer, Exchange, Data..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45-60 minutes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1885246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4" name="Rectangular Callout 233"/>
          <p:cNvSpPr/>
          <p:nvPr/>
        </p:nvSpPr>
        <p:spPr>
          <a:xfrm>
            <a:off x="6049457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 150 KB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6 hours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2000 +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20 minutes</a:t>
            </a:r>
          </a:p>
        </p:txBody>
      </p:sp>
      <p:sp>
        <p:nvSpPr>
          <p:cNvPr id="235" name="Rectangular Callout 234"/>
          <p:cNvSpPr/>
          <p:nvPr/>
        </p:nvSpPr>
        <p:spPr>
          <a:xfrm>
            <a:off x="8803350" y="4912913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~100 KB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 incremental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1000+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4-5 minutes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3418" y="3031529"/>
            <a:ext cx="585937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62015" y="4607735"/>
            <a:ext cx="118874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53" name="Can 52"/>
          <p:cNvSpPr/>
          <p:nvPr/>
        </p:nvSpPr>
        <p:spPr>
          <a:xfrm>
            <a:off x="146696" y="1544526"/>
            <a:ext cx="1195080" cy="955148"/>
          </a:xfrm>
          <a:prstGeom prst="can">
            <a:avLst>
              <a:gd name="adj" fmla="val 1493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Exchange 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Area Subscriber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53924" y="1631601"/>
            <a:ext cx="561699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495" y="1581132"/>
            <a:ext cx="258441" cy="244707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967453" y="1720733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12440" y="1729748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86870" y="173385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139562" y="1718998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60" name="Straight Arrow Connector 59"/>
          <p:cNvCxnSpPr>
            <a:stCxn id="56" idx="3"/>
          </p:cNvCxnSpPr>
          <p:nvPr/>
        </p:nvCxnSpPr>
        <p:spPr>
          <a:xfrm>
            <a:off x="2742583" y="1869251"/>
            <a:ext cx="369457" cy="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234982" y="1869251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1"/>
          </p:cNvCxnSpPr>
          <p:nvPr/>
        </p:nvCxnSpPr>
        <p:spPr>
          <a:xfrm flipV="1">
            <a:off x="5241080" y="1882368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202607" y="0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324556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04545" y="6628357"/>
            <a:ext cx="200433" cy="206204"/>
          </a:xfrm>
        </p:spPr>
        <p:txBody>
          <a:bodyPr/>
          <a:lstStyle/>
          <a:p>
            <a:fld id="{14D65173-87C9-47C0-A890-7AD8E2754265}" type="slidenum">
              <a:rPr lang="en-US" sz="1100" smtClean="0">
                <a:solidFill>
                  <a:srgbClr val="6D6E7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/>
              <a:t>6</a:t>
            </a:fld>
            <a:endParaRPr lang="en-US" sz="1100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MDB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5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04545" y="6628357"/>
            <a:ext cx="200433" cy="206204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100" smtClean="0">
                <a:solidFill>
                  <a:srgbClr val="6D6E7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/>
              <a:t>6</a:t>
            </a:fld>
            <a:endParaRPr lang="en-US" sz="1100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7"/>
            <a:ext cx="1448718" cy="1769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2057902" y="3298875"/>
            <a:ext cx="3970347" cy="1102392"/>
          </a:xfrm>
          <a:prstGeom prst="wedgeRectCallout">
            <a:avLst>
              <a:gd name="adj1" fmla="val -31288"/>
              <a:gd name="adj2" fmla="val -810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Time for last 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hour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6" y="3300023"/>
            <a:ext cx="1885246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0" name="Rectangular Callout 229"/>
          <p:cNvSpPr/>
          <p:nvPr/>
        </p:nvSpPr>
        <p:spPr>
          <a:xfrm>
            <a:off x="6097939" y="329887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hour</a:t>
            </a:r>
          </a:p>
        </p:txBody>
      </p:sp>
      <p:sp>
        <p:nvSpPr>
          <p:cNvPr id="231" name="Rectangular Callout 230"/>
          <p:cNvSpPr/>
          <p:nvPr/>
        </p:nvSpPr>
        <p:spPr>
          <a:xfrm>
            <a:off x="8851832" y="3315062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0.5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15 minutes</a:t>
            </a:r>
          </a:p>
        </p:txBody>
      </p:sp>
      <p:sp>
        <p:nvSpPr>
          <p:cNvPr id="232" name="Rectangular Callout 231"/>
          <p:cNvSpPr/>
          <p:nvPr/>
        </p:nvSpPr>
        <p:spPr>
          <a:xfrm>
            <a:off x="2009420" y="4896726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Time for last 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hour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1885246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4" name="Rectangular Callout 233"/>
          <p:cNvSpPr/>
          <p:nvPr/>
        </p:nvSpPr>
        <p:spPr>
          <a:xfrm>
            <a:off x="6049457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~10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1000+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15 minutes</a:t>
            </a:r>
          </a:p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[INCREMENTAL MERGE]</a:t>
            </a:r>
          </a:p>
        </p:txBody>
      </p:sp>
      <p:sp>
        <p:nvSpPr>
          <p:cNvPr id="235" name="Rectangular Callout 234"/>
          <p:cNvSpPr/>
          <p:nvPr/>
        </p:nvSpPr>
        <p:spPr>
          <a:xfrm>
            <a:off x="8869559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~100 KB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Day incremental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1000+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5-6 minutes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2852" y="2967588"/>
            <a:ext cx="585937" cy="2616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FULL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50989" y="4541124"/>
            <a:ext cx="1188741" cy="2616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INCREMENTAL</a:t>
            </a:r>
          </a:p>
        </p:txBody>
      </p:sp>
      <p:sp>
        <p:nvSpPr>
          <p:cNvPr id="63" name="Can 62"/>
          <p:cNvSpPr/>
          <p:nvPr/>
        </p:nvSpPr>
        <p:spPr>
          <a:xfrm>
            <a:off x="193990" y="1795125"/>
            <a:ext cx="1173820" cy="51717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Timeline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MDB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37363" y="1769379"/>
            <a:ext cx="5581941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342" y="1692093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66" name="Rectangle 65"/>
          <p:cNvSpPr/>
          <p:nvPr/>
        </p:nvSpPr>
        <p:spPr>
          <a:xfrm>
            <a:off x="2046921" y="1838834"/>
            <a:ext cx="775130" cy="2839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860818" y="1824329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236912" y="1838834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207793" y="1831961"/>
            <a:ext cx="1287475" cy="2907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70" name="Straight Arrow Connector 69"/>
          <p:cNvCxnSpPr>
            <a:stCxn id="66" idx="3"/>
          </p:cNvCxnSpPr>
          <p:nvPr/>
        </p:nvCxnSpPr>
        <p:spPr>
          <a:xfrm>
            <a:off x="2822051" y="1980790"/>
            <a:ext cx="385742" cy="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3"/>
            <a:endCxn id="67" idx="1"/>
          </p:cNvCxnSpPr>
          <p:nvPr/>
        </p:nvCxnSpPr>
        <p:spPr>
          <a:xfrm flipV="1">
            <a:off x="4495268" y="1972847"/>
            <a:ext cx="365550" cy="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8" idx="1"/>
          </p:cNvCxnSpPr>
          <p:nvPr/>
        </p:nvCxnSpPr>
        <p:spPr>
          <a:xfrm>
            <a:off x="5635948" y="1979662"/>
            <a:ext cx="600964" cy="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496282" y="12879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202607" y="25758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193357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7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Quota and BoB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5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7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8"/>
            <a:ext cx="1448718" cy="175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2057902" y="3298875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5 months [from July 2016]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&gt;10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hour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6" y="3300023"/>
            <a:ext cx="1885246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0" name="Rectangular Callout 229"/>
          <p:cNvSpPr/>
          <p:nvPr/>
        </p:nvSpPr>
        <p:spPr>
          <a:xfrm>
            <a:off x="6097939" y="329887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2.5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5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hour</a:t>
            </a:r>
          </a:p>
        </p:txBody>
      </p:sp>
      <p:sp>
        <p:nvSpPr>
          <p:cNvPr id="231" name="Rectangular Callout 230"/>
          <p:cNvSpPr/>
          <p:nvPr/>
        </p:nvSpPr>
        <p:spPr>
          <a:xfrm>
            <a:off x="8851832" y="3315062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5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20 minutes</a:t>
            </a:r>
          </a:p>
        </p:txBody>
      </p:sp>
      <p:sp>
        <p:nvSpPr>
          <p:cNvPr id="232" name="Rectangular Callout 231"/>
          <p:cNvSpPr/>
          <p:nvPr/>
        </p:nvSpPr>
        <p:spPr>
          <a:xfrm>
            <a:off x="2009420" y="4896726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5 months [from July 2016]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&gt;10 million rows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20 minutes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1885246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4" name="Rectangular Callout 233"/>
          <p:cNvSpPr/>
          <p:nvPr/>
        </p:nvSpPr>
        <p:spPr>
          <a:xfrm>
            <a:off x="6049457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~1000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minutes</a:t>
            </a:r>
          </a:p>
        </p:txBody>
      </p:sp>
      <p:sp>
        <p:nvSpPr>
          <p:cNvPr id="235" name="Rectangular Callout 234"/>
          <p:cNvSpPr/>
          <p:nvPr/>
        </p:nvSpPr>
        <p:spPr>
          <a:xfrm>
            <a:off x="8803350" y="4912913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~1000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minutes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3418" y="3031529"/>
            <a:ext cx="585937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62015" y="4607735"/>
            <a:ext cx="118874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74" name="Can 73"/>
          <p:cNvSpPr/>
          <p:nvPr/>
        </p:nvSpPr>
        <p:spPr>
          <a:xfrm>
            <a:off x="144077" y="1586073"/>
            <a:ext cx="1173820" cy="1022721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Assignments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Quotas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UCM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61234" y="1719806"/>
            <a:ext cx="560968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806" y="1657267"/>
            <a:ext cx="258441" cy="244707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1968592" y="1775181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613579" y="1784196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188009" y="1788298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128019" y="1784196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81" name="Straight Arrow Connector 80"/>
          <p:cNvCxnSpPr>
            <a:stCxn id="77" idx="3"/>
          </p:cNvCxnSpPr>
          <p:nvPr/>
        </p:nvCxnSpPr>
        <p:spPr>
          <a:xfrm>
            <a:off x="2743722" y="1923699"/>
            <a:ext cx="368318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236121" y="1923699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9" idx="1"/>
          </p:cNvCxnSpPr>
          <p:nvPr/>
        </p:nvCxnSpPr>
        <p:spPr>
          <a:xfrm flipV="1">
            <a:off x="5242219" y="1936816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202607" y="12879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64655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8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RvR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5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8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8"/>
            <a:ext cx="1448718" cy="175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2057902" y="3298875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records from 2009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thousand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6" y="3300023"/>
            <a:ext cx="1885246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0" name="Rectangular Callout 229"/>
          <p:cNvSpPr/>
          <p:nvPr/>
        </p:nvSpPr>
        <p:spPr>
          <a:xfrm>
            <a:off x="6097939" y="329887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100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7 years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 2000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minutes</a:t>
            </a:r>
          </a:p>
        </p:txBody>
      </p:sp>
      <p:sp>
        <p:nvSpPr>
          <p:cNvPr id="231" name="Rectangular Callout 230"/>
          <p:cNvSpPr/>
          <p:nvPr/>
        </p:nvSpPr>
        <p:spPr>
          <a:xfrm>
            <a:off x="8851832" y="3315062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100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7 Years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~2000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minutes</a:t>
            </a:r>
          </a:p>
        </p:txBody>
      </p:sp>
      <p:sp>
        <p:nvSpPr>
          <p:cNvPr id="232" name="Rectangular Callout 231"/>
          <p:cNvSpPr/>
          <p:nvPr/>
        </p:nvSpPr>
        <p:spPr>
          <a:xfrm>
            <a:off x="2009420" y="4896726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records from 2009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thousand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Every Month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1885246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4" name="Rectangular Callout 233"/>
          <p:cNvSpPr/>
          <p:nvPr/>
        </p:nvSpPr>
        <p:spPr>
          <a:xfrm>
            <a:off x="6049457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100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7 years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 2000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minutes</a:t>
            </a:r>
          </a:p>
        </p:txBody>
      </p:sp>
      <p:sp>
        <p:nvSpPr>
          <p:cNvPr id="235" name="Rectangular Callout 234"/>
          <p:cNvSpPr/>
          <p:nvPr/>
        </p:nvSpPr>
        <p:spPr>
          <a:xfrm>
            <a:off x="8803350" y="4912913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100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7 Years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~2000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minutes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3418" y="3031529"/>
            <a:ext cx="585937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62015" y="4607735"/>
            <a:ext cx="118874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53" name="Cube 52"/>
          <p:cNvSpPr/>
          <p:nvPr/>
        </p:nvSpPr>
        <p:spPr>
          <a:xfrm>
            <a:off x="221438" y="1687148"/>
            <a:ext cx="1211670" cy="467156"/>
          </a:xfrm>
          <a:prstGeom prst="cube">
            <a:avLst>
              <a:gd name="adj" fmla="val 1174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Gross, Net, Billed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RvR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41557" y="1722734"/>
            <a:ext cx="561699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368" y="1659511"/>
            <a:ext cx="258441" cy="244707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2035193" y="1806615"/>
            <a:ext cx="966401" cy="2767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DATA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80181" y="181563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54611" y="1819732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07303" y="1804880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DEGENERATION</a:t>
            </a:r>
          </a:p>
        </p:txBody>
      </p:sp>
      <p:cxnSp>
        <p:nvCxnSpPr>
          <p:cNvPr id="60" name="Straight Arrow Connector 59"/>
          <p:cNvCxnSpPr>
            <a:stCxn id="56" idx="3"/>
          </p:cNvCxnSpPr>
          <p:nvPr/>
        </p:nvCxnSpPr>
        <p:spPr>
          <a:xfrm>
            <a:off x="3001594" y="1944968"/>
            <a:ext cx="251656" cy="1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02723" y="1955133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1"/>
          </p:cNvCxnSpPr>
          <p:nvPr/>
        </p:nvCxnSpPr>
        <p:spPr>
          <a:xfrm flipV="1">
            <a:off x="5308821" y="1968250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202607" y="0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221197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9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RevenueRecSummary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5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9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8"/>
            <a:ext cx="1448718" cy="175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2057902" y="3298875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800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3.6 Billion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 Days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6" y="3300023"/>
            <a:ext cx="1885246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19" name="Folded Corner 218"/>
          <p:cNvSpPr/>
          <p:nvPr/>
        </p:nvSpPr>
        <p:spPr>
          <a:xfrm>
            <a:off x="201241" y="1571296"/>
            <a:ext cx="1255222" cy="485795"/>
          </a:xfrm>
          <a:prstGeom prst="foldedCorne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</a:t>
            </a:r>
          </a:p>
          <a:p>
            <a:r>
              <a:rPr lang="en-US" sz="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REVENUERECSUMMARY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625629" y="1634270"/>
            <a:ext cx="560968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21" name="Picture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382" y="1558771"/>
            <a:ext cx="258441" cy="244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2" name="Rectangle 221"/>
          <p:cNvSpPr/>
          <p:nvPr/>
        </p:nvSpPr>
        <p:spPr>
          <a:xfrm>
            <a:off x="2057903" y="1695055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 FILE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4702890" y="170407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6277320" y="1708172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230012" y="1693320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DEGENERATION</a:t>
            </a:r>
          </a:p>
        </p:txBody>
      </p:sp>
      <p:cxnSp>
        <p:nvCxnSpPr>
          <p:cNvPr id="226" name="Straight Arrow Connector 225"/>
          <p:cNvCxnSpPr>
            <a:stCxn id="222" idx="3"/>
          </p:cNvCxnSpPr>
          <p:nvPr/>
        </p:nvCxnSpPr>
        <p:spPr>
          <a:xfrm>
            <a:off x="2833033" y="1843573"/>
            <a:ext cx="414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4325432" y="1843573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24" idx="1"/>
          </p:cNvCxnSpPr>
          <p:nvPr/>
        </p:nvCxnSpPr>
        <p:spPr>
          <a:xfrm flipV="1">
            <a:off x="5331530" y="1856690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ular Callout 229"/>
          <p:cNvSpPr/>
          <p:nvPr/>
        </p:nvSpPr>
        <p:spPr>
          <a:xfrm>
            <a:off x="6097939" y="329887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180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3.6 Billion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 Days </a:t>
            </a:r>
            <a:r>
              <a:rPr lang="en-US" sz="1100" dirty="0"/>
              <a:t>[POLYBASE]</a:t>
            </a:r>
            <a:endParaRPr lang="en-US" sz="1400" dirty="0"/>
          </a:p>
        </p:txBody>
      </p:sp>
      <p:sp>
        <p:nvSpPr>
          <p:cNvPr id="231" name="Rectangular Callout 230"/>
          <p:cNvSpPr/>
          <p:nvPr/>
        </p:nvSpPr>
        <p:spPr>
          <a:xfrm>
            <a:off x="8851832" y="3315062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30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1.8 Billion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 Hours</a:t>
            </a:r>
          </a:p>
        </p:txBody>
      </p:sp>
      <p:sp>
        <p:nvSpPr>
          <p:cNvPr id="232" name="Rectangular Callout 231"/>
          <p:cNvSpPr/>
          <p:nvPr/>
        </p:nvSpPr>
        <p:spPr>
          <a:xfrm>
            <a:off x="2009420" y="4896726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6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3-5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90 minutes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1885246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4" name="Rectangular Callout 233"/>
          <p:cNvSpPr/>
          <p:nvPr/>
        </p:nvSpPr>
        <p:spPr>
          <a:xfrm>
            <a:off x="6049457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.5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3-5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30 minutes</a:t>
            </a:r>
          </a:p>
        </p:txBody>
      </p:sp>
      <p:sp>
        <p:nvSpPr>
          <p:cNvPr id="235" name="Rectangular Callout 234"/>
          <p:cNvSpPr/>
          <p:nvPr/>
        </p:nvSpPr>
        <p:spPr>
          <a:xfrm>
            <a:off x="8803350" y="4912913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100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1-2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15-20 minutes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3418" y="3031529"/>
            <a:ext cx="585937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62015" y="4607735"/>
            <a:ext cx="118874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202607" y="0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373927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2324</Words>
  <Application>Microsoft Macintosh PowerPoint</Application>
  <PresentationFormat>Widescreen</PresentationFormat>
  <Paragraphs>895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PowerPoint Presentation</vt:lpstr>
      <vt:lpstr>BigData for Bing 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Engineering for MARS India</vt:lpstr>
      <vt:lpstr>PowerPoint Presentation</vt:lpstr>
      <vt:lpstr>Data Quality Automation</vt:lpstr>
      <vt:lpstr>What are the challenges in data quality on Azure Big Data systems..</vt:lpstr>
      <vt:lpstr>Data flow diagram of the Data Quality engine</vt:lpstr>
      <vt:lpstr>Phase 2 - Validation Storage</vt:lpstr>
      <vt:lpstr>PowerPoint Presentation</vt:lpstr>
      <vt:lpstr>Daily Validation status in email</vt:lpstr>
      <vt:lpstr>PowerPoint Presentation</vt:lpstr>
      <vt:lpstr>What is the criteria in choosing a ‘high-performance’ data platform for UCM-B </vt:lpstr>
      <vt:lpstr>Data Ingestion and Orchestration needs…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Sashank Pappu</dc:creator>
  <cp:lastModifiedBy>Sashank Pappu</cp:lastModifiedBy>
  <cp:revision>10</cp:revision>
  <dcterms:created xsi:type="dcterms:W3CDTF">2019-01-25T11:33:25Z</dcterms:created>
  <dcterms:modified xsi:type="dcterms:W3CDTF">2019-05-14T12:13:59Z</dcterms:modified>
</cp:coreProperties>
</file>