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660"/>
  </p:normalViewPr>
  <p:slideViewPr>
    <p:cSldViewPr snapToGrid="0">
      <p:cViewPr varScale="1">
        <p:scale>
          <a:sx n="79" d="100"/>
          <a:sy n="79" d="100"/>
        </p:scale>
        <p:origin x="55" y="1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6959-5038-4AAF-9C94-ECFBDFFF0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37B43-06FA-49D2-B0AD-5782980B7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41BE4-3A50-4009-942D-FA610279F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6C79B-853C-405B-9696-244A7797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6464E-9D0F-44F8-9C81-B5A76DBE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9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BDF1-670A-483E-A3CD-8279F78F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813EF-7CC2-4144-B568-7CB9ABD8A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2F372-A622-4E03-ABC1-2AAC3E72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D5C6A-CDB8-4445-9319-BF5D0EB9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4BF45-89CA-4DA9-906F-4EEB8411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6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154E9-4A06-44F2-8AA8-A6412C205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16C4A-AC9C-4817-AB2D-56B52E0F4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56B6A-3DC5-4660-8606-C3550132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D7BF4-4530-493A-ACE9-0D971AB9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9665A-856D-4948-8DFF-19321C93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2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AC21F-FF5E-412B-A6EA-15E5739B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7E250-F7A3-4020-AEE9-AB6F022CD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86C54-1A93-4AE0-B1A1-E020D978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AD490-63FC-496A-98C9-0C0617E0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715A2-11FE-48DC-9BBA-68AE2BDA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9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BC97-EAB6-49F7-B403-621D04AFF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48800-9DBE-4A13-9E25-5712AA943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9BEB1-7F60-40FE-ADDD-67CA5182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E810-9641-4CF0-9912-20185CE6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FEF4A-7DE8-4642-BFEC-7A9C5318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4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38D1-B716-4E32-A36E-4B31A625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BA6C1-3B4C-4716-BE0C-3585C223F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A8A3F-FFEA-43D4-8117-E06822002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2EB74-D3BC-4335-AA5D-3BED7465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1BA3B-B10B-4FD1-A5B4-8082E0EF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898EA-A26D-4435-BC8B-E023E4A1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519E-6C36-41F5-872D-A6FA171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72F31-2004-4403-B1B7-3FCB1F864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85904-C8FB-409A-A407-BE9073F32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76B5B-CFA4-4419-ABCC-6228E0B73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467BA-AFA2-4507-AA2F-47F057AF9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1BC26-F000-4806-B2C7-96F8836F6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B30AFB-F25B-44DA-8F1A-B86C9E7D0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F22AA2-56B8-4683-B65A-F535147D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3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B225-2E26-49B3-AEEE-2A0E31F3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F824F-DA57-4C7F-9A21-A67F0B01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B5ACA-054E-4F2A-978F-02CD339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04CC9-DC97-4E4A-A8BA-26EDF087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2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EED20-8A96-436E-89BB-70A4CA27F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3FECA-B4EE-49D5-A0E9-821C1D32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7C109-7202-4F66-9824-E958D6D4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0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F37C-6FAE-4DCA-9AE5-8A261C89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1C71F-236B-4E6A-B6E9-8A1E3F50A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04DBF-6274-4714-904C-B2AA7BF6F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D5931-890B-4318-9D19-7F89468F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F0BFD-0096-4B4F-AF1A-A06B120A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3CB00-2CF6-4EF5-9097-F449130F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4D44-18B4-441A-9212-390B30D9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C35DA0-3892-44F7-8A09-33E21008C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44580-4807-4EDC-B22F-953EA237B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5F1B2-8ABB-4073-B5D3-515D4213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294D1-2EE8-4C32-BA71-3FE9CF5A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1822F-F0BC-4D13-B0B1-933B6F30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5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94286B-A963-4EC5-884A-6F8C1C379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3B93E-2E99-434E-87B5-32BB11BBD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BC301-FB29-491D-B6B8-00980411B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7974A-2564-4B50-81B9-7BC2278DE87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79BAC-D96D-404A-A246-93F93274D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8C0E9-2F10-43B8-A820-102CC4960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2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B66ED89-C516-4F26-84C9-CB43A7B39DB1}"/>
              </a:ext>
            </a:extLst>
          </p:cNvPr>
          <p:cNvGrpSpPr/>
          <p:nvPr/>
        </p:nvGrpSpPr>
        <p:grpSpPr>
          <a:xfrm>
            <a:off x="26616" y="559572"/>
            <a:ext cx="1210785" cy="1204678"/>
            <a:chOff x="131685" y="2924175"/>
            <a:chExt cx="1210785" cy="12046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A10E17D-0A67-4173-BB0B-7C340757CF21}"/>
                </a:ext>
              </a:extLst>
            </p:cNvPr>
            <p:cNvGrpSpPr/>
            <p:nvPr/>
          </p:nvGrpSpPr>
          <p:grpSpPr>
            <a:xfrm>
              <a:off x="475528" y="2924175"/>
              <a:ext cx="526080" cy="527570"/>
              <a:chOff x="964212" y="2605826"/>
              <a:chExt cx="914400" cy="916988"/>
            </a:xfrm>
          </p:grpSpPr>
          <p:pic>
            <p:nvPicPr>
              <p:cNvPr id="7" name="Graphic 6" descr="Contract">
                <a:extLst>
                  <a:ext uri="{FF2B5EF4-FFF2-40B4-BE49-F238E27FC236}">
                    <a16:creationId xmlns:a16="http://schemas.microsoft.com/office/drawing/2014/main" id="{45193962-FA9D-45F1-9030-657E4D966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4212" y="2608415"/>
                <a:ext cx="914400" cy="914399"/>
              </a:xfrm>
              <a:prstGeom prst="rect">
                <a:avLst/>
              </a:prstGeom>
            </p:spPr>
          </p:pic>
          <p:pic>
            <p:nvPicPr>
              <p:cNvPr id="8" name="Graphic 7" descr="Paperclip">
                <a:extLst>
                  <a:ext uri="{FF2B5EF4-FFF2-40B4-BE49-F238E27FC236}">
                    <a16:creationId xmlns:a16="http://schemas.microsoft.com/office/drawing/2014/main" id="{B726B271-4551-44E8-B230-FB7171E646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18823" y="2605826"/>
                <a:ext cx="459789" cy="459789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7CF43B-C71C-4E49-BA66-4F586D1E53EA}"/>
                </a:ext>
              </a:extLst>
            </p:cNvPr>
            <p:cNvSpPr txBox="1"/>
            <p:nvPr/>
          </p:nvSpPr>
          <p:spPr>
            <a:xfrm>
              <a:off x="131685" y="3451745"/>
              <a:ext cx="121078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Flight Delay Data</a:t>
              </a:r>
              <a:endParaRPr lang="en-US" sz="1100" dirty="0"/>
            </a:p>
            <a:p>
              <a:pPr algn="ctr"/>
              <a:r>
                <a:rPr lang="en-US" sz="1000" dirty="0"/>
                <a:t>(CSV Files)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17D0470-8EE9-4755-BF06-A88087A562D9}"/>
              </a:ext>
            </a:extLst>
          </p:cNvPr>
          <p:cNvGrpSpPr/>
          <p:nvPr/>
        </p:nvGrpSpPr>
        <p:grpSpPr>
          <a:xfrm>
            <a:off x="35537" y="3002159"/>
            <a:ext cx="1210785" cy="1420122"/>
            <a:chOff x="131685" y="2924175"/>
            <a:chExt cx="1210785" cy="142012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55A490E-F7CA-411B-910F-13BC62A6A0BC}"/>
                </a:ext>
              </a:extLst>
            </p:cNvPr>
            <p:cNvGrpSpPr/>
            <p:nvPr/>
          </p:nvGrpSpPr>
          <p:grpSpPr>
            <a:xfrm>
              <a:off x="475528" y="2924175"/>
              <a:ext cx="526080" cy="527570"/>
              <a:chOff x="964212" y="2605826"/>
              <a:chExt cx="914400" cy="916988"/>
            </a:xfrm>
          </p:grpSpPr>
          <p:pic>
            <p:nvPicPr>
              <p:cNvPr id="12" name="Graphic 11" descr="Contract">
                <a:extLst>
                  <a:ext uri="{FF2B5EF4-FFF2-40B4-BE49-F238E27FC236}">
                    <a16:creationId xmlns:a16="http://schemas.microsoft.com/office/drawing/2014/main" id="{B9DCCB8B-4695-4BB8-B169-0884BD7719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4212" y="2608415"/>
                <a:ext cx="914400" cy="914399"/>
              </a:xfrm>
              <a:prstGeom prst="rect">
                <a:avLst/>
              </a:prstGeom>
            </p:spPr>
          </p:pic>
          <p:pic>
            <p:nvPicPr>
              <p:cNvPr id="13" name="Graphic 12" descr="Paperclip">
                <a:extLst>
                  <a:ext uri="{FF2B5EF4-FFF2-40B4-BE49-F238E27FC236}">
                    <a16:creationId xmlns:a16="http://schemas.microsoft.com/office/drawing/2014/main" id="{6B30BE3C-0F5B-4875-824E-A77D5E8502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18823" y="2605826"/>
                <a:ext cx="459789" cy="459789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D44E87-BAAB-4123-889B-CD35E54B7CD8}"/>
                </a:ext>
              </a:extLst>
            </p:cNvPr>
            <p:cNvSpPr txBox="1"/>
            <p:nvPr/>
          </p:nvSpPr>
          <p:spPr>
            <a:xfrm>
              <a:off x="131685" y="3451745"/>
              <a:ext cx="1210785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Historical Airport Weather Data</a:t>
              </a:r>
              <a:endParaRPr lang="en-US" sz="1100" dirty="0"/>
            </a:p>
            <a:p>
              <a:pPr algn="ctr"/>
              <a:r>
                <a:rPr lang="en-US" sz="1000" dirty="0"/>
                <a:t>(CSV Files)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CA66550-D272-4F54-8CF0-C6D1CC653797}"/>
              </a:ext>
            </a:extLst>
          </p:cNvPr>
          <p:cNvGrpSpPr/>
          <p:nvPr/>
        </p:nvGrpSpPr>
        <p:grpSpPr>
          <a:xfrm>
            <a:off x="3833568" y="1596134"/>
            <a:ext cx="1210785" cy="1101067"/>
            <a:chOff x="3856015" y="1312914"/>
            <a:chExt cx="1210785" cy="1101067"/>
          </a:xfrm>
        </p:grpSpPr>
        <p:pic>
          <p:nvPicPr>
            <p:cNvPr id="17" name="Picture 16" descr="A stop sign&#10;&#10;Description generated with high confidence">
              <a:extLst>
                <a:ext uri="{FF2B5EF4-FFF2-40B4-BE49-F238E27FC236}">
                  <a16:creationId xmlns:a16="http://schemas.microsoft.com/office/drawing/2014/main" id="{55840299-CC03-4677-A8BA-FBD123431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1263" y="1312914"/>
              <a:ext cx="780290" cy="78029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82A25B-4290-4F26-B6A0-DE277E58056F}"/>
                </a:ext>
              </a:extLst>
            </p:cNvPr>
            <p:cNvSpPr txBox="1"/>
            <p:nvPr/>
          </p:nvSpPr>
          <p:spPr>
            <a:xfrm>
              <a:off x="3856015" y="2106204"/>
              <a:ext cx="1210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Blob Storage</a:t>
              </a:r>
              <a:endParaRPr lang="en-US" sz="10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A2D8B15-D81B-4F74-A31B-966F47F07FE0}"/>
              </a:ext>
            </a:extLst>
          </p:cNvPr>
          <p:cNvGrpSpPr/>
          <p:nvPr/>
        </p:nvGrpSpPr>
        <p:grpSpPr>
          <a:xfrm>
            <a:off x="2286161" y="1596134"/>
            <a:ext cx="1210785" cy="1362677"/>
            <a:chOff x="2286161" y="1312914"/>
            <a:chExt cx="1210785" cy="13626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3B0C049-1A82-4EBA-8A06-5694DEFB7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1409" y="1312914"/>
              <a:ext cx="780290" cy="78029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97523E-2B0E-491F-8BC1-84B9A489E2CE}"/>
                </a:ext>
              </a:extLst>
            </p:cNvPr>
            <p:cNvSpPr txBox="1"/>
            <p:nvPr/>
          </p:nvSpPr>
          <p:spPr>
            <a:xfrm>
              <a:off x="2286161" y="2152371"/>
              <a:ext cx="1210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Data Factory</a:t>
              </a:r>
              <a:endParaRPr lang="en-US" sz="10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AF17A7-E2E4-4223-84C7-5785E21350F8}"/>
              </a:ext>
            </a:extLst>
          </p:cNvPr>
          <p:cNvGrpSpPr/>
          <p:nvPr/>
        </p:nvGrpSpPr>
        <p:grpSpPr>
          <a:xfrm>
            <a:off x="6009538" y="1596134"/>
            <a:ext cx="1210785" cy="1457398"/>
            <a:chOff x="5421698" y="1312914"/>
            <a:chExt cx="1210785" cy="145739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B89CC9B-4D3E-4B2E-87D6-4CB51E5CC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117" y="1312914"/>
              <a:ext cx="707212" cy="78029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BD57A0-3939-4B4E-AE9C-C348249B6FB0}"/>
                </a:ext>
              </a:extLst>
            </p:cNvPr>
            <p:cNvSpPr txBox="1"/>
            <p:nvPr/>
          </p:nvSpPr>
          <p:spPr>
            <a:xfrm>
              <a:off x="5421698" y="2093204"/>
              <a:ext cx="121078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Databricks</a:t>
              </a:r>
              <a:endParaRPr lang="en-US" sz="1100" dirty="0"/>
            </a:p>
            <a:p>
              <a:pPr algn="ctr"/>
              <a:r>
                <a:rPr lang="en-US" sz="1000" dirty="0"/>
                <a:t>(Spark SQL)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C5B94A0-D656-499F-BB00-041FE5F46354}"/>
              </a:ext>
            </a:extLst>
          </p:cNvPr>
          <p:cNvGrpSpPr/>
          <p:nvPr/>
        </p:nvGrpSpPr>
        <p:grpSpPr>
          <a:xfrm>
            <a:off x="9658004" y="691837"/>
            <a:ext cx="1311417" cy="1537418"/>
            <a:chOff x="9658004" y="1577670"/>
            <a:chExt cx="1311417" cy="1537418"/>
          </a:xfrm>
        </p:grpSpPr>
        <p:pic>
          <p:nvPicPr>
            <p:cNvPr id="38" name="Picture 37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9C693635-2A1E-443B-9323-D1AA30972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3253" y="1577670"/>
              <a:ext cx="780290" cy="78029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8B270F-9212-43CD-8EC8-548BF3CBE899}"/>
                </a:ext>
              </a:extLst>
            </p:cNvPr>
            <p:cNvSpPr txBox="1"/>
            <p:nvPr/>
          </p:nvSpPr>
          <p:spPr>
            <a:xfrm>
              <a:off x="9658004" y="2376424"/>
              <a:ext cx="131141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Visualize Delay Predictions on a Map</a:t>
              </a:r>
              <a:endParaRPr lang="en-US" sz="1000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1154AB9-B1BC-4FCD-A674-84961B126CF4}"/>
              </a:ext>
            </a:extLst>
          </p:cNvPr>
          <p:cNvGrpSpPr/>
          <p:nvPr/>
        </p:nvGrpSpPr>
        <p:grpSpPr>
          <a:xfrm>
            <a:off x="9701840" y="2819746"/>
            <a:ext cx="1210785" cy="1364181"/>
            <a:chOff x="9658004" y="3384474"/>
            <a:chExt cx="1210785" cy="1364181"/>
          </a:xfrm>
        </p:grpSpPr>
        <p:pic>
          <p:nvPicPr>
            <p:cNvPr id="41" name="Picture 40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60356394-6B44-43F3-A00A-6AC49DFD1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3252" y="3384474"/>
              <a:ext cx="780290" cy="78029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C4FB62F-AE78-4C88-8142-539E578368E5}"/>
                </a:ext>
              </a:extLst>
            </p:cNvPr>
            <p:cNvSpPr txBox="1"/>
            <p:nvPr/>
          </p:nvSpPr>
          <p:spPr>
            <a:xfrm>
              <a:off x="9658004" y="4225435"/>
              <a:ext cx="1210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Flight Delays Web Portal</a:t>
              </a:r>
              <a:endParaRPr lang="en-US" sz="10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141A791-A4C0-4BD9-8BBD-403BCC229A98}"/>
              </a:ext>
            </a:extLst>
          </p:cNvPr>
          <p:cNvGrpSpPr/>
          <p:nvPr/>
        </p:nvGrpSpPr>
        <p:grpSpPr>
          <a:xfrm>
            <a:off x="8853406" y="4499503"/>
            <a:ext cx="1210785" cy="1428576"/>
            <a:chOff x="6881921" y="5047071"/>
            <a:chExt cx="1210785" cy="1428576"/>
          </a:xfrm>
        </p:grpSpPr>
        <p:pic>
          <p:nvPicPr>
            <p:cNvPr id="44" name="Graphic 43" descr="Partial Sun">
              <a:extLst>
                <a:ext uri="{FF2B5EF4-FFF2-40B4-BE49-F238E27FC236}">
                  <a16:creationId xmlns:a16="http://schemas.microsoft.com/office/drawing/2014/main" id="{92B9C5C0-502F-4669-948F-A6B5B11C4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041039" y="5047071"/>
              <a:ext cx="892551" cy="892551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1DF8CC2-9FFC-4109-A88F-77879B6B8647}"/>
                </a:ext>
              </a:extLst>
            </p:cNvPr>
            <p:cNvSpPr txBox="1"/>
            <p:nvPr/>
          </p:nvSpPr>
          <p:spPr>
            <a:xfrm>
              <a:off x="6881921" y="5860094"/>
              <a:ext cx="121078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  <a:r>
                <a:rPr lang="en-US" sz="1400" baseline="30000" dirty="0"/>
                <a:t>rd</a:t>
              </a:r>
              <a:r>
                <a:rPr lang="en-US" sz="1400" dirty="0"/>
                <a:t> Party API</a:t>
              </a:r>
              <a:endParaRPr lang="en-US" sz="1100" dirty="0"/>
            </a:p>
            <a:p>
              <a:pPr algn="ctr"/>
              <a:r>
                <a:rPr lang="en-US" sz="1000" dirty="0"/>
                <a:t>Forecasted Airport Weather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088F92-2BD7-42BF-9FAE-B2B63D53EEAA}"/>
              </a:ext>
            </a:extLst>
          </p:cNvPr>
          <p:cNvGrpSpPr/>
          <p:nvPr/>
        </p:nvGrpSpPr>
        <p:grpSpPr>
          <a:xfrm>
            <a:off x="7855690" y="2819746"/>
            <a:ext cx="1210785" cy="1593544"/>
            <a:chOff x="4319032" y="2931593"/>
            <a:chExt cx="1210785" cy="1593544"/>
          </a:xfrm>
        </p:grpSpPr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AA4F295D-EFF0-44F8-9135-56828A78C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534279" y="2931593"/>
              <a:ext cx="780289" cy="780289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20B28BF-57C7-4608-94B4-E7E665B4F52D}"/>
                </a:ext>
              </a:extLst>
            </p:cNvPr>
            <p:cNvSpPr txBox="1"/>
            <p:nvPr/>
          </p:nvSpPr>
          <p:spPr>
            <a:xfrm>
              <a:off x="4319032" y="3694140"/>
              <a:ext cx="12107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Containerized AI Services</a:t>
              </a:r>
              <a:endParaRPr lang="en-US" sz="1100" dirty="0"/>
            </a:p>
            <a:p>
              <a:pPr algn="ctr"/>
              <a:r>
                <a:rPr lang="en-US" sz="1000" dirty="0"/>
                <a:t>Flight Delay Predictions</a:t>
              </a:r>
            </a:p>
          </p:txBody>
        </p:sp>
      </p:grp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3608F0B2-755E-452D-B046-9F029265680E}"/>
              </a:ext>
            </a:extLst>
          </p:cNvPr>
          <p:cNvCxnSpPr>
            <a:stCxn id="7" idx="3"/>
            <a:endCxn id="15" idx="1"/>
          </p:cNvCxnSpPr>
          <p:nvPr/>
        </p:nvCxnSpPr>
        <p:spPr>
          <a:xfrm>
            <a:off x="896539" y="824102"/>
            <a:ext cx="1604870" cy="116217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615D7B35-A9F1-4983-B8CA-9D03DF1779AA}"/>
              </a:ext>
            </a:extLst>
          </p:cNvPr>
          <p:cNvCxnSpPr>
            <a:endCxn id="15" idx="1"/>
          </p:cNvCxnSpPr>
          <p:nvPr/>
        </p:nvCxnSpPr>
        <p:spPr>
          <a:xfrm flipV="1">
            <a:off x="896539" y="1986279"/>
            <a:ext cx="1604870" cy="139819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8245FCA-1C32-4544-BBAC-1953D513ECFF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3281699" y="1986279"/>
            <a:ext cx="7671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C5EBA6-7E65-4498-A996-E993DA679DC6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4829106" y="1986279"/>
            <a:ext cx="13998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F83BB4C-1A87-4748-A8C3-69FCB73D9F68}"/>
              </a:ext>
            </a:extLst>
          </p:cNvPr>
          <p:cNvCxnSpPr>
            <a:stCxn id="27" idx="2"/>
            <a:endCxn id="19" idx="1"/>
          </p:cNvCxnSpPr>
          <p:nvPr/>
        </p:nvCxnSpPr>
        <p:spPr>
          <a:xfrm rot="5400000" flipH="1" flipV="1">
            <a:off x="4073989" y="803843"/>
            <a:ext cx="972532" cy="3337403"/>
          </a:xfrm>
          <a:prstGeom prst="bentConnector4">
            <a:avLst>
              <a:gd name="adj1" fmla="val -54292"/>
              <a:gd name="adj2" fmla="val 9034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FBC3263-8A23-4E00-A9B7-FC42ED882FFF}"/>
              </a:ext>
            </a:extLst>
          </p:cNvPr>
          <p:cNvCxnSpPr>
            <a:cxnSpLocks/>
            <a:stCxn id="22" idx="2"/>
            <a:endCxn id="84" idx="0"/>
          </p:cNvCxnSpPr>
          <p:nvPr/>
        </p:nvCxnSpPr>
        <p:spPr>
          <a:xfrm rot="5400000">
            <a:off x="5292586" y="2946499"/>
            <a:ext cx="1215312" cy="1429378"/>
          </a:xfrm>
          <a:prstGeom prst="bentConnector3">
            <a:avLst>
              <a:gd name="adj1" fmla="val 62651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2D73FEB-F080-450B-BEC3-4BDB344FB893}"/>
              </a:ext>
            </a:extLst>
          </p:cNvPr>
          <p:cNvSpPr txBox="1"/>
          <p:nvPr/>
        </p:nvSpPr>
        <p:spPr>
          <a:xfrm>
            <a:off x="5291543" y="3864368"/>
            <a:ext cx="152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Create, train, &amp; export ML model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B20EF20-2548-4FDA-B36E-1D87E88252DB}"/>
              </a:ext>
            </a:extLst>
          </p:cNvPr>
          <p:cNvCxnSpPr>
            <a:stCxn id="38" idx="1"/>
            <a:endCxn id="19" idx="0"/>
          </p:cNvCxnSpPr>
          <p:nvPr/>
        </p:nvCxnSpPr>
        <p:spPr>
          <a:xfrm rot="10800000" flipV="1">
            <a:off x="6582563" y="1081982"/>
            <a:ext cx="3290690" cy="51415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817A0B3-9703-450E-AA7D-5F235056EDF4}"/>
              </a:ext>
            </a:extLst>
          </p:cNvPr>
          <p:cNvCxnSpPr>
            <a:stCxn id="41" idx="1"/>
            <a:endCxn id="48" idx="3"/>
          </p:cNvCxnSpPr>
          <p:nvPr/>
        </p:nvCxnSpPr>
        <p:spPr>
          <a:xfrm flipH="1">
            <a:off x="8851226" y="3209891"/>
            <a:ext cx="10658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D8D30148-D91B-48D1-9348-C1C7FD069C0A}"/>
              </a:ext>
            </a:extLst>
          </p:cNvPr>
          <p:cNvCxnSpPr>
            <a:stCxn id="42" idx="2"/>
            <a:endCxn id="44" idx="3"/>
          </p:cNvCxnSpPr>
          <p:nvPr/>
        </p:nvCxnSpPr>
        <p:spPr>
          <a:xfrm rot="5400000">
            <a:off x="9725228" y="4363774"/>
            <a:ext cx="761852" cy="4021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939186B-7F98-48EC-84FD-6AE7BE435B5B}"/>
              </a:ext>
            </a:extLst>
          </p:cNvPr>
          <p:cNvCxnSpPr>
            <a:stCxn id="41" idx="0"/>
            <a:endCxn id="39" idx="2"/>
          </p:cNvCxnSpPr>
          <p:nvPr/>
        </p:nvCxnSpPr>
        <p:spPr>
          <a:xfrm flipV="1">
            <a:off x="10307233" y="2229255"/>
            <a:ext cx="6480" cy="590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F973FAA-79F0-43FD-97A3-57B507E1A713}"/>
              </a:ext>
            </a:extLst>
          </p:cNvPr>
          <p:cNvGrpSpPr/>
          <p:nvPr/>
        </p:nvGrpSpPr>
        <p:grpSpPr>
          <a:xfrm>
            <a:off x="4405297" y="4268844"/>
            <a:ext cx="1560512" cy="1615653"/>
            <a:chOff x="4405297" y="4268844"/>
            <a:chExt cx="1560512" cy="1615653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565165A8-E59E-4678-B288-513593BB6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68844"/>
              <a:ext cx="780290" cy="780290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96E80BF-06E5-4522-9B77-FDE3A37B4E0C}"/>
                </a:ext>
              </a:extLst>
            </p:cNvPr>
            <p:cNvSpPr txBox="1"/>
            <p:nvPr/>
          </p:nvSpPr>
          <p:spPr>
            <a:xfrm>
              <a:off x="4405297" y="5053500"/>
              <a:ext cx="15605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Machine Learning Services</a:t>
              </a:r>
              <a:endParaRPr lang="en-US" sz="1100" dirty="0"/>
            </a:p>
            <a:p>
              <a:pPr algn="ctr"/>
              <a:r>
                <a:rPr lang="en-US" sz="1000" dirty="0"/>
                <a:t>Store and operationalize trained ML model</a:t>
              </a:r>
            </a:p>
          </p:txBody>
        </p:sp>
      </p:grp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40F1B4CB-F1AF-4F08-AB1C-ECB7C8EE963B}"/>
              </a:ext>
            </a:extLst>
          </p:cNvPr>
          <p:cNvCxnSpPr>
            <a:cxnSpLocks/>
            <a:stCxn id="87" idx="3"/>
            <a:endCxn id="48" idx="1"/>
          </p:cNvCxnSpPr>
          <p:nvPr/>
        </p:nvCxnSpPr>
        <p:spPr>
          <a:xfrm flipV="1">
            <a:off x="5965809" y="3209891"/>
            <a:ext cx="2105128" cy="2259108"/>
          </a:xfrm>
          <a:prstGeom prst="bentConnector3">
            <a:avLst>
              <a:gd name="adj1" fmla="val 69604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6A7218D-8E48-44E8-935C-B1A6E7AFE2DD}"/>
              </a:ext>
            </a:extLst>
          </p:cNvPr>
          <p:cNvSpPr txBox="1"/>
          <p:nvPr/>
        </p:nvSpPr>
        <p:spPr>
          <a:xfrm>
            <a:off x="6095999" y="5026816"/>
            <a:ext cx="1281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Operationalize ML model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E32C400-3862-4451-B383-DA516B5484C3}"/>
              </a:ext>
            </a:extLst>
          </p:cNvPr>
          <p:cNvSpPr txBox="1"/>
          <p:nvPr/>
        </p:nvSpPr>
        <p:spPr>
          <a:xfrm>
            <a:off x="2878170" y="3543412"/>
            <a:ext cx="21460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Copy data to blob storage</a:t>
            </a:r>
            <a:br>
              <a:rPr lang="en-US" sz="1000" dirty="0"/>
            </a:br>
            <a:r>
              <a:rPr lang="en-US" sz="1000" dirty="0"/>
              <a:t>Execute Databricks Notebook for batch scoring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9CCB79-F678-4304-A982-D5D7B7291780}"/>
              </a:ext>
            </a:extLst>
          </p:cNvPr>
          <p:cNvSpPr txBox="1"/>
          <p:nvPr/>
        </p:nvSpPr>
        <p:spPr>
          <a:xfrm>
            <a:off x="1154204" y="270104"/>
            <a:ext cx="16048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Integration Runtime</a:t>
            </a:r>
            <a:br>
              <a:rPr lang="en-US" sz="1000" dirty="0"/>
            </a:br>
            <a:r>
              <a:rPr lang="en-US" sz="1000" dirty="0"/>
              <a:t>Move on-premises data to Azure Storage</a:t>
            </a:r>
          </a:p>
        </p:txBody>
      </p:sp>
    </p:spTree>
    <p:extLst>
      <p:ext uri="{BB962C8B-B14F-4D97-AF65-F5344CB8AC3E}">
        <p14:creationId xmlns:p14="http://schemas.microsoft.com/office/powerpoint/2010/main" val="279015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B66ED89-C516-4F26-84C9-CB43A7B39DB1}"/>
              </a:ext>
            </a:extLst>
          </p:cNvPr>
          <p:cNvGrpSpPr/>
          <p:nvPr/>
        </p:nvGrpSpPr>
        <p:grpSpPr>
          <a:xfrm>
            <a:off x="155135" y="1530616"/>
            <a:ext cx="1210785" cy="1204678"/>
            <a:chOff x="131685" y="2924175"/>
            <a:chExt cx="1210785" cy="12046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A10E17D-0A67-4173-BB0B-7C340757CF21}"/>
                </a:ext>
              </a:extLst>
            </p:cNvPr>
            <p:cNvGrpSpPr/>
            <p:nvPr/>
          </p:nvGrpSpPr>
          <p:grpSpPr>
            <a:xfrm>
              <a:off x="475528" y="2924175"/>
              <a:ext cx="526080" cy="527570"/>
              <a:chOff x="964212" y="2605826"/>
              <a:chExt cx="914400" cy="916988"/>
            </a:xfrm>
          </p:grpSpPr>
          <p:pic>
            <p:nvPicPr>
              <p:cNvPr id="7" name="Graphic 6" descr="Contract">
                <a:extLst>
                  <a:ext uri="{FF2B5EF4-FFF2-40B4-BE49-F238E27FC236}">
                    <a16:creationId xmlns:a16="http://schemas.microsoft.com/office/drawing/2014/main" id="{45193962-FA9D-45F1-9030-657E4D966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4212" y="2608415"/>
                <a:ext cx="914400" cy="914399"/>
              </a:xfrm>
              <a:prstGeom prst="rect">
                <a:avLst/>
              </a:prstGeom>
            </p:spPr>
          </p:pic>
          <p:pic>
            <p:nvPicPr>
              <p:cNvPr id="8" name="Graphic 7" descr="Paperclip">
                <a:extLst>
                  <a:ext uri="{FF2B5EF4-FFF2-40B4-BE49-F238E27FC236}">
                    <a16:creationId xmlns:a16="http://schemas.microsoft.com/office/drawing/2014/main" id="{B726B271-4551-44E8-B230-FB7171E646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18823" y="2605826"/>
                <a:ext cx="459789" cy="459789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7CF43B-C71C-4E49-BA66-4F586D1E53EA}"/>
                </a:ext>
              </a:extLst>
            </p:cNvPr>
            <p:cNvSpPr txBox="1"/>
            <p:nvPr/>
          </p:nvSpPr>
          <p:spPr>
            <a:xfrm>
              <a:off x="131685" y="3451745"/>
              <a:ext cx="121078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Flight Delay Data</a:t>
              </a:r>
              <a:endParaRPr lang="en-US" sz="1100" dirty="0"/>
            </a:p>
            <a:p>
              <a:pPr algn="ctr"/>
              <a:r>
                <a:rPr lang="en-US" sz="1000" dirty="0"/>
                <a:t>(CSV Files)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17D0470-8EE9-4755-BF06-A88087A562D9}"/>
              </a:ext>
            </a:extLst>
          </p:cNvPr>
          <p:cNvGrpSpPr/>
          <p:nvPr/>
        </p:nvGrpSpPr>
        <p:grpSpPr>
          <a:xfrm>
            <a:off x="164056" y="3973203"/>
            <a:ext cx="1210785" cy="1420122"/>
            <a:chOff x="131685" y="2924175"/>
            <a:chExt cx="1210785" cy="142012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55A490E-F7CA-411B-910F-13BC62A6A0BC}"/>
                </a:ext>
              </a:extLst>
            </p:cNvPr>
            <p:cNvGrpSpPr/>
            <p:nvPr/>
          </p:nvGrpSpPr>
          <p:grpSpPr>
            <a:xfrm>
              <a:off x="475528" y="2924175"/>
              <a:ext cx="526080" cy="527570"/>
              <a:chOff x="964212" y="2605826"/>
              <a:chExt cx="914400" cy="916988"/>
            </a:xfrm>
          </p:grpSpPr>
          <p:pic>
            <p:nvPicPr>
              <p:cNvPr id="12" name="Graphic 11" descr="Contract">
                <a:extLst>
                  <a:ext uri="{FF2B5EF4-FFF2-40B4-BE49-F238E27FC236}">
                    <a16:creationId xmlns:a16="http://schemas.microsoft.com/office/drawing/2014/main" id="{B9DCCB8B-4695-4BB8-B169-0884BD7719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4212" y="2608415"/>
                <a:ext cx="914400" cy="914399"/>
              </a:xfrm>
              <a:prstGeom prst="rect">
                <a:avLst/>
              </a:prstGeom>
            </p:spPr>
          </p:pic>
          <p:pic>
            <p:nvPicPr>
              <p:cNvPr id="13" name="Graphic 12" descr="Paperclip">
                <a:extLst>
                  <a:ext uri="{FF2B5EF4-FFF2-40B4-BE49-F238E27FC236}">
                    <a16:creationId xmlns:a16="http://schemas.microsoft.com/office/drawing/2014/main" id="{6B30BE3C-0F5B-4875-824E-A77D5E8502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18823" y="2605826"/>
                <a:ext cx="459789" cy="459789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D44E87-BAAB-4123-889B-CD35E54B7CD8}"/>
                </a:ext>
              </a:extLst>
            </p:cNvPr>
            <p:cNvSpPr txBox="1"/>
            <p:nvPr/>
          </p:nvSpPr>
          <p:spPr>
            <a:xfrm>
              <a:off x="131685" y="3451745"/>
              <a:ext cx="1210785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Historical Airport Weather Data</a:t>
              </a:r>
              <a:endParaRPr lang="en-US" sz="1100" dirty="0"/>
            </a:p>
            <a:p>
              <a:pPr algn="ctr"/>
              <a:r>
                <a:rPr lang="en-US" sz="1000" dirty="0"/>
                <a:t>(CSV Files)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CA66550-D272-4F54-8CF0-C6D1CC653797}"/>
              </a:ext>
            </a:extLst>
          </p:cNvPr>
          <p:cNvGrpSpPr/>
          <p:nvPr/>
        </p:nvGrpSpPr>
        <p:grpSpPr>
          <a:xfrm>
            <a:off x="4885215" y="2567178"/>
            <a:ext cx="1210785" cy="1101067"/>
            <a:chOff x="3856015" y="1312914"/>
            <a:chExt cx="1210785" cy="1101067"/>
          </a:xfrm>
        </p:grpSpPr>
        <p:pic>
          <p:nvPicPr>
            <p:cNvPr id="17" name="Picture 16" descr="A stop sign&#10;&#10;Description generated with high confidence">
              <a:extLst>
                <a:ext uri="{FF2B5EF4-FFF2-40B4-BE49-F238E27FC236}">
                  <a16:creationId xmlns:a16="http://schemas.microsoft.com/office/drawing/2014/main" id="{55840299-CC03-4677-A8BA-FBD123431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1263" y="1312914"/>
              <a:ext cx="780290" cy="78029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82A25B-4290-4F26-B6A0-DE277E58056F}"/>
                </a:ext>
              </a:extLst>
            </p:cNvPr>
            <p:cNvSpPr txBox="1"/>
            <p:nvPr/>
          </p:nvSpPr>
          <p:spPr>
            <a:xfrm>
              <a:off x="3856015" y="2106204"/>
              <a:ext cx="1210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Blob Storage</a:t>
              </a:r>
              <a:endParaRPr lang="en-US" sz="10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A2D8B15-D81B-4F74-A31B-966F47F07FE0}"/>
              </a:ext>
            </a:extLst>
          </p:cNvPr>
          <p:cNvGrpSpPr/>
          <p:nvPr/>
        </p:nvGrpSpPr>
        <p:grpSpPr>
          <a:xfrm>
            <a:off x="2414680" y="2567178"/>
            <a:ext cx="1210785" cy="1362677"/>
            <a:chOff x="2286161" y="1312914"/>
            <a:chExt cx="1210785" cy="13626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3B0C049-1A82-4EBA-8A06-5694DEFB7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1409" y="1312914"/>
              <a:ext cx="780290" cy="78029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97523E-2B0E-491F-8BC1-84B9A489E2CE}"/>
                </a:ext>
              </a:extLst>
            </p:cNvPr>
            <p:cNvSpPr txBox="1"/>
            <p:nvPr/>
          </p:nvSpPr>
          <p:spPr>
            <a:xfrm>
              <a:off x="2286161" y="2152371"/>
              <a:ext cx="1210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Data Factory</a:t>
              </a:r>
              <a:endParaRPr lang="en-US" sz="1000" dirty="0"/>
            </a:p>
          </p:txBody>
        </p:sp>
      </p:grp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3608F0B2-755E-452D-B046-9F029265680E}"/>
              </a:ext>
            </a:extLst>
          </p:cNvPr>
          <p:cNvCxnSpPr>
            <a:stCxn id="7" idx="3"/>
            <a:endCxn id="15" idx="1"/>
          </p:cNvCxnSpPr>
          <p:nvPr/>
        </p:nvCxnSpPr>
        <p:spPr>
          <a:xfrm>
            <a:off x="1025058" y="1795146"/>
            <a:ext cx="1604870" cy="116217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615D7B35-A9F1-4983-B8CA-9D03DF1779AA}"/>
              </a:ext>
            </a:extLst>
          </p:cNvPr>
          <p:cNvCxnSpPr>
            <a:endCxn id="15" idx="1"/>
          </p:cNvCxnSpPr>
          <p:nvPr/>
        </p:nvCxnSpPr>
        <p:spPr>
          <a:xfrm flipV="1">
            <a:off x="1025058" y="2957323"/>
            <a:ext cx="1604870" cy="139819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8245FCA-1C32-4544-BBAC-1953D513ECFF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3410218" y="2957323"/>
            <a:ext cx="16902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39CCB79-F678-4304-A982-D5D7B7291780}"/>
              </a:ext>
            </a:extLst>
          </p:cNvPr>
          <p:cNvSpPr txBox="1"/>
          <p:nvPr/>
        </p:nvSpPr>
        <p:spPr>
          <a:xfrm>
            <a:off x="1282723" y="1241148"/>
            <a:ext cx="16048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Install Integration Runtime</a:t>
            </a:r>
            <a:br>
              <a:rPr lang="en-US" sz="1000" dirty="0"/>
            </a:br>
            <a:r>
              <a:rPr lang="en-US" sz="1000" dirty="0"/>
              <a:t>to move on-premises data to Azure Storage</a:t>
            </a:r>
          </a:p>
        </p:txBody>
      </p:sp>
      <p:pic>
        <p:nvPicPr>
          <p:cNvPr id="3" name="Graphic 2" descr="Daily Calendar">
            <a:extLst>
              <a:ext uri="{FF2B5EF4-FFF2-40B4-BE49-F238E27FC236}">
                <a16:creationId xmlns:a16="http://schemas.microsoft.com/office/drawing/2014/main" id="{C02045C3-83CE-4077-8328-3DF534D832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17999" y="2233275"/>
            <a:ext cx="667806" cy="66780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0A55B68-B3C3-4088-9D76-2D5363C62E2F}"/>
              </a:ext>
            </a:extLst>
          </p:cNvPr>
          <p:cNvSpPr txBox="1"/>
          <p:nvPr/>
        </p:nvSpPr>
        <p:spPr>
          <a:xfrm>
            <a:off x="3638875" y="3013566"/>
            <a:ext cx="123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Monthly copy activity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61045D-2BFB-47F3-959E-FD3A1D8353FA}"/>
              </a:ext>
            </a:extLst>
          </p:cNvPr>
          <p:cNvSpPr txBox="1"/>
          <p:nvPr/>
        </p:nvSpPr>
        <p:spPr>
          <a:xfrm>
            <a:off x="3070713" y="372675"/>
            <a:ext cx="2362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Data Loading</a:t>
            </a:r>
          </a:p>
        </p:txBody>
      </p:sp>
    </p:spTree>
    <p:extLst>
      <p:ext uri="{BB962C8B-B14F-4D97-AF65-F5344CB8AC3E}">
        <p14:creationId xmlns:p14="http://schemas.microsoft.com/office/powerpoint/2010/main" val="143054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B66ED89-C516-4F26-84C9-CB43A7B39DB1}"/>
              </a:ext>
            </a:extLst>
          </p:cNvPr>
          <p:cNvGrpSpPr/>
          <p:nvPr/>
        </p:nvGrpSpPr>
        <p:grpSpPr>
          <a:xfrm>
            <a:off x="155135" y="1530616"/>
            <a:ext cx="1210785" cy="1204678"/>
            <a:chOff x="131685" y="2924175"/>
            <a:chExt cx="1210785" cy="12046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A10E17D-0A67-4173-BB0B-7C340757CF21}"/>
                </a:ext>
              </a:extLst>
            </p:cNvPr>
            <p:cNvGrpSpPr/>
            <p:nvPr/>
          </p:nvGrpSpPr>
          <p:grpSpPr>
            <a:xfrm>
              <a:off x="475528" y="2924175"/>
              <a:ext cx="526080" cy="527570"/>
              <a:chOff x="964212" y="2605826"/>
              <a:chExt cx="914400" cy="916988"/>
            </a:xfrm>
          </p:grpSpPr>
          <p:pic>
            <p:nvPicPr>
              <p:cNvPr id="7" name="Graphic 6" descr="Contract">
                <a:extLst>
                  <a:ext uri="{FF2B5EF4-FFF2-40B4-BE49-F238E27FC236}">
                    <a16:creationId xmlns:a16="http://schemas.microsoft.com/office/drawing/2014/main" id="{45193962-FA9D-45F1-9030-657E4D966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4212" y="2608415"/>
                <a:ext cx="914400" cy="914399"/>
              </a:xfrm>
              <a:prstGeom prst="rect">
                <a:avLst/>
              </a:prstGeom>
            </p:spPr>
          </p:pic>
          <p:pic>
            <p:nvPicPr>
              <p:cNvPr id="8" name="Graphic 7" descr="Paperclip">
                <a:extLst>
                  <a:ext uri="{FF2B5EF4-FFF2-40B4-BE49-F238E27FC236}">
                    <a16:creationId xmlns:a16="http://schemas.microsoft.com/office/drawing/2014/main" id="{B726B271-4551-44E8-B230-FB7171E646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18823" y="2605826"/>
                <a:ext cx="459789" cy="459789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7CF43B-C71C-4E49-BA66-4F586D1E53EA}"/>
                </a:ext>
              </a:extLst>
            </p:cNvPr>
            <p:cNvSpPr txBox="1"/>
            <p:nvPr/>
          </p:nvSpPr>
          <p:spPr>
            <a:xfrm>
              <a:off x="131685" y="3451745"/>
              <a:ext cx="121078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Flight Delay Data</a:t>
              </a:r>
              <a:endParaRPr lang="en-US" sz="1100" dirty="0"/>
            </a:p>
            <a:p>
              <a:pPr algn="ctr"/>
              <a:r>
                <a:rPr lang="en-US" sz="1000" dirty="0"/>
                <a:t>(CSV Files)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17D0470-8EE9-4755-BF06-A88087A562D9}"/>
              </a:ext>
            </a:extLst>
          </p:cNvPr>
          <p:cNvGrpSpPr/>
          <p:nvPr/>
        </p:nvGrpSpPr>
        <p:grpSpPr>
          <a:xfrm>
            <a:off x="164056" y="3973203"/>
            <a:ext cx="1210785" cy="1420122"/>
            <a:chOff x="131685" y="2924175"/>
            <a:chExt cx="1210785" cy="142012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55A490E-F7CA-411B-910F-13BC62A6A0BC}"/>
                </a:ext>
              </a:extLst>
            </p:cNvPr>
            <p:cNvGrpSpPr/>
            <p:nvPr/>
          </p:nvGrpSpPr>
          <p:grpSpPr>
            <a:xfrm>
              <a:off x="475528" y="2924175"/>
              <a:ext cx="526080" cy="527570"/>
              <a:chOff x="964212" y="2605826"/>
              <a:chExt cx="914400" cy="916988"/>
            </a:xfrm>
          </p:grpSpPr>
          <p:pic>
            <p:nvPicPr>
              <p:cNvPr id="12" name="Graphic 11" descr="Contract">
                <a:extLst>
                  <a:ext uri="{FF2B5EF4-FFF2-40B4-BE49-F238E27FC236}">
                    <a16:creationId xmlns:a16="http://schemas.microsoft.com/office/drawing/2014/main" id="{B9DCCB8B-4695-4BB8-B169-0884BD7719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4212" y="2608415"/>
                <a:ext cx="914400" cy="914399"/>
              </a:xfrm>
              <a:prstGeom prst="rect">
                <a:avLst/>
              </a:prstGeom>
            </p:spPr>
          </p:pic>
          <p:pic>
            <p:nvPicPr>
              <p:cNvPr id="13" name="Graphic 12" descr="Paperclip">
                <a:extLst>
                  <a:ext uri="{FF2B5EF4-FFF2-40B4-BE49-F238E27FC236}">
                    <a16:creationId xmlns:a16="http://schemas.microsoft.com/office/drawing/2014/main" id="{6B30BE3C-0F5B-4875-824E-A77D5E8502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18823" y="2605826"/>
                <a:ext cx="459789" cy="459789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D44E87-BAAB-4123-889B-CD35E54B7CD8}"/>
                </a:ext>
              </a:extLst>
            </p:cNvPr>
            <p:cNvSpPr txBox="1"/>
            <p:nvPr/>
          </p:nvSpPr>
          <p:spPr>
            <a:xfrm>
              <a:off x="131685" y="3451745"/>
              <a:ext cx="1210785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Historical Airport Weather Data</a:t>
              </a:r>
              <a:endParaRPr lang="en-US" sz="1100" dirty="0"/>
            </a:p>
            <a:p>
              <a:pPr algn="ctr"/>
              <a:r>
                <a:rPr lang="en-US" sz="1000" dirty="0"/>
                <a:t>(CSV Files)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CA66550-D272-4F54-8CF0-C6D1CC653797}"/>
              </a:ext>
            </a:extLst>
          </p:cNvPr>
          <p:cNvGrpSpPr/>
          <p:nvPr/>
        </p:nvGrpSpPr>
        <p:grpSpPr>
          <a:xfrm>
            <a:off x="2465320" y="2555353"/>
            <a:ext cx="1210785" cy="1101067"/>
            <a:chOff x="3856015" y="1312914"/>
            <a:chExt cx="1210785" cy="1101067"/>
          </a:xfrm>
        </p:grpSpPr>
        <p:pic>
          <p:nvPicPr>
            <p:cNvPr id="17" name="Picture 16" descr="A stop sign&#10;&#10;Description generated with high confidence">
              <a:extLst>
                <a:ext uri="{FF2B5EF4-FFF2-40B4-BE49-F238E27FC236}">
                  <a16:creationId xmlns:a16="http://schemas.microsoft.com/office/drawing/2014/main" id="{55840299-CC03-4677-A8BA-FBD123431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1263" y="1312914"/>
              <a:ext cx="780290" cy="78029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82A25B-4290-4F26-B6A0-DE277E58056F}"/>
                </a:ext>
              </a:extLst>
            </p:cNvPr>
            <p:cNvSpPr txBox="1"/>
            <p:nvPr/>
          </p:nvSpPr>
          <p:spPr>
            <a:xfrm>
              <a:off x="3856015" y="2106204"/>
              <a:ext cx="1210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Blob Storage</a:t>
              </a:r>
              <a:endParaRPr lang="en-US" sz="1000" dirty="0"/>
            </a:p>
          </p:txBody>
        </p:sp>
      </p:grp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3608F0B2-755E-452D-B046-9F029265680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025058" y="1795146"/>
            <a:ext cx="1604870" cy="116217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615D7B35-A9F1-4983-B8CA-9D03DF1779AA}"/>
              </a:ext>
            </a:extLst>
          </p:cNvPr>
          <p:cNvCxnSpPr>
            <a:cxnSpLocks/>
          </p:cNvCxnSpPr>
          <p:nvPr/>
        </p:nvCxnSpPr>
        <p:spPr>
          <a:xfrm flipV="1">
            <a:off x="1025058" y="2957323"/>
            <a:ext cx="1604870" cy="139819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861045D-2BFB-47F3-959E-FD3A1D8353FA}"/>
              </a:ext>
            </a:extLst>
          </p:cNvPr>
          <p:cNvSpPr txBox="1"/>
          <p:nvPr/>
        </p:nvSpPr>
        <p:spPr>
          <a:xfrm>
            <a:off x="901714" y="371043"/>
            <a:ext cx="4661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Historical Data Preparation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D257516-07AF-4C61-BA1A-99C64283628B}"/>
              </a:ext>
            </a:extLst>
          </p:cNvPr>
          <p:cNvGrpSpPr/>
          <p:nvPr/>
        </p:nvGrpSpPr>
        <p:grpSpPr>
          <a:xfrm>
            <a:off x="4070190" y="2556262"/>
            <a:ext cx="1210785" cy="1457398"/>
            <a:chOff x="5421698" y="1312914"/>
            <a:chExt cx="1210785" cy="1457398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3ADDF41-A2F4-44A5-AB0B-43378FBD7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117" y="1312914"/>
              <a:ext cx="707212" cy="78029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D84B40-08DC-4A62-AF7C-D30657F11569}"/>
                </a:ext>
              </a:extLst>
            </p:cNvPr>
            <p:cNvSpPr txBox="1"/>
            <p:nvPr/>
          </p:nvSpPr>
          <p:spPr>
            <a:xfrm>
              <a:off x="5421698" y="2093204"/>
              <a:ext cx="121078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Databricks</a:t>
              </a:r>
              <a:endParaRPr lang="en-US" sz="1100" dirty="0"/>
            </a:p>
            <a:p>
              <a:pPr algn="ctr"/>
              <a:r>
                <a:rPr lang="en-US" sz="1000" dirty="0"/>
                <a:t>(Spark SQL)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A026AB-4E09-4B25-91D3-EE90D41ED150}"/>
              </a:ext>
            </a:extLst>
          </p:cNvPr>
          <p:cNvCxnSpPr>
            <a:stCxn id="17" idx="3"/>
            <a:endCxn id="30" idx="1"/>
          </p:cNvCxnSpPr>
          <p:nvPr/>
        </p:nvCxnSpPr>
        <p:spPr>
          <a:xfrm>
            <a:off x="3460858" y="2945498"/>
            <a:ext cx="828751" cy="9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41D7BB-7799-4BD8-8861-08917F5CA432}"/>
              </a:ext>
            </a:extLst>
          </p:cNvPr>
          <p:cNvSpPr txBox="1"/>
          <p:nvPr/>
        </p:nvSpPr>
        <p:spPr>
          <a:xfrm>
            <a:off x="4032807" y="2105298"/>
            <a:ext cx="19280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1) Explore &amp; prepare data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E86C776-4C65-4EF6-B175-01ED63239E71}"/>
              </a:ext>
            </a:extLst>
          </p:cNvPr>
          <p:cNvCxnSpPr>
            <a:stCxn id="31" idx="2"/>
            <a:endCxn id="26" idx="2"/>
          </p:cNvCxnSpPr>
          <p:nvPr/>
        </p:nvCxnSpPr>
        <p:spPr>
          <a:xfrm rot="5400000" flipH="1">
            <a:off x="3694528" y="3032605"/>
            <a:ext cx="357240" cy="1604870"/>
          </a:xfrm>
          <a:prstGeom prst="curvedConnector3">
            <a:avLst>
              <a:gd name="adj1" fmla="val -12062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7C6412B-0A16-47E7-89B2-978A00414FCB}"/>
              </a:ext>
            </a:extLst>
          </p:cNvPr>
          <p:cNvSpPr txBox="1"/>
          <p:nvPr/>
        </p:nvSpPr>
        <p:spPr>
          <a:xfrm>
            <a:off x="2838728" y="4700827"/>
            <a:ext cx="16747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2) Save prepared data</a:t>
            </a:r>
          </a:p>
          <a:p>
            <a:r>
              <a:rPr lang="en-US" sz="1300" i="1" dirty="0"/>
              <a:t>    back to storage</a:t>
            </a:r>
          </a:p>
        </p:txBody>
      </p:sp>
    </p:spTree>
    <p:extLst>
      <p:ext uri="{BB962C8B-B14F-4D97-AF65-F5344CB8AC3E}">
        <p14:creationId xmlns:p14="http://schemas.microsoft.com/office/powerpoint/2010/main" val="8270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3CA66550-D272-4F54-8CF0-C6D1CC653797}"/>
              </a:ext>
            </a:extLst>
          </p:cNvPr>
          <p:cNvGrpSpPr/>
          <p:nvPr/>
        </p:nvGrpSpPr>
        <p:grpSpPr>
          <a:xfrm>
            <a:off x="426127" y="2514892"/>
            <a:ext cx="1210785" cy="1101067"/>
            <a:chOff x="3856015" y="1312914"/>
            <a:chExt cx="1210785" cy="1101067"/>
          </a:xfrm>
        </p:grpSpPr>
        <p:pic>
          <p:nvPicPr>
            <p:cNvPr id="17" name="Picture 16" descr="A stop sign&#10;&#10;Description generated with high confidence">
              <a:extLst>
                <a:ext uri="{FF2B5EF4-FFF2-40B4-BE49-F238E27FC236}">
                  <a16:creationId xmlns:a16="http://schemas.microsoft.com/office/drawing/2014/main" id="{55840299-CC03-4677-A8BA-FBD123431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1263" y="1312914"/>
              <a:ext cx="780290" cy="78029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82A25B-4290-4F26-B6A0-DE277E58056F}"/>
                </a:ext>
              </a:extLst>
            </p:cNvPr>
            <p:cNvSpPr txBox="1"/>
            <p:nvPr/>
          </p:nvSpPr>
          <p:spPr>
            <a:xfrm>
              <a:off x="3856015" y="2106204"/>
              <a:ext cx="1210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Blob Storage</a:t>
              </a:r>
              <a:endParaRPr lang="en-US" sz="10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861045D-2BFB-47F3-959E-FD3A1D8353FA}"/>
              </a:ext>
            </a:extLst>
          </p:cNvPr>
          <p:cNvSpPr txBox="1"/>
          <p:nvPr/>
        </p:nvSpPr>
        <p:spPr>
          <a:xfrm>
            <a:off x="901714" y="371043"/>
            <a:ext cx="2778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Model Creation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D257516-07AF-4C61-BA1A-99C64283628B}"/>
              </a:ext>
            </a:extLst>
          </p:cNvPr>
          <p:cNvGrpSpPr/>
          <p:nvPr/>
        </p:nvGrpSpPr>
        <p:grpSpPr>
          <a:xfrm>
            <a:off x="2605757" y="2514892"/>
            <a:ext cx="1210785" cy="1457398"/>
            <a:chOff x="5421698" y="1312914"/>
            <a:chExt cx="1210785" cy="1457398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3ADDF41-A2F4-44A5-AB0B-43378FBD7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117" y="1312914"/>
              <a:ext cx="707212" cy="78029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D84B40-08DC-4A62-AF7C-D30657F11569}"/>
                </a:ext>
              </a:extLst>
            </p:cNvPr>
            <p:cNvSpPr txBox="1"/>
            <p:nvPr/>
          </p:nvSpPr>
          <p:spPr>
            <a:xfrm>
              <a:off x="5421698" y="2093204"/>
              <a:ext cx="121078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Databricks</a:t>
              </a:r>
              <a:endParaRPr lang="en-US" sz="1100" dirty="0"/>
            </a:p>
            <a:p>
              <a:pPr algn="ctr"/>
              <a:r>
                <a:rPr lang="en-US" sz="1000" dirty="0"/>
                <a:t>(Spark SQL)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A026AB-4E09-4B25-91D3-EE90D41ED150}"/>
              </a:ext>
            </a:extLst>
          </p:cNvPr>
          <p:cNvCxnSpPr>
            <a:stCxn id="17" idx="3"/>
            <a:endCxn id="30" idx="1"/>
          </p:cNvCxnSpPr>
          <p:nvPr/>
        </p:nvCxnSpPr>
        <p:spPr>
          <a:xfrm>
            <a:off x="1421665" y="2905037"/>
            <a:ext cx="14035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41D7BB-7799-4BD8-8861-08917F5CA432}"/>
              </a:ext>
            </a:extLst>
          </p:cNvPr>
          <p:cNvSpPr txBox="1"/>
          <p:nvPr/>
        </p:nvSpPr>
        <p:spPr>
          <a:xfrm>
            <a:off x="1636912" y="4220318"/>
            <a:ext cx="26627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1) Create and train machine learning</a:t>
            </a:r>
            <a:br>
              <a:rPr lang="en-US" sz="1300" i="1" dirty="0"/>
            </a:br>
            <a:r>
              <a:rPr lang="en-US" sz="1300" i="1" dirty="0"/>
              <a:t>     model from historical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C6412B-0A16-47E7-89B2-978A00414FCB}"/>
              </a:ext>
            </a:extLst>
          </p:cNvPr>
          <p:cNvSpPr txBox="1"/>
          <p:nvPr/>
        </p:nvSpPr>
        <p:spPr>
          <a:xfrm>
            <a:off x="4052978" y="1882461"/>
            <a:ext cx="2452210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2) Export trained model and store</a:t>
            </a:r>
            <a:br>
              <a:rPr lang="en-US" sz="1300" i="1" dirty="0"/>
            </a:br>
            <a:r>
              <a:rPr lang="en-US" sz="1300" i="1" dirty="0"/>
              <a:t>    within Azure Machine Learning</a:t>
            </a:r>
            <a:br>
              <a:rPr lang="en-US" sz="1300" i="1" dirty="0"/>
            </a:br>
            <a:r>
              <a:rPr lang="en-US" sz="1300" i="1" dirty="0"/>
              <a:t>    Model Management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E539D0-E115-42C1-9D88-F5271D754985}"/>
              </a:ext>
            </a:extLst>
          </p:cNvPr>
          <p:cNvSpPr txBox="1"/>
          <p:nvPr/>
        </p:nvSpPr>
        <p:spPr>
          <a:xfrm>
            <a:off x="353584" y="1882461"/>
            <a:ext cx="21361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0) Storage contains prepared</a:t>
            </a:r>
            <a:br>
              <a:rPr lang="en-US" sz="1300" i="1" dirty="0"/>
            </a:br>
            <a:r>
              <a:rPr lang="en-US" sz="1300" i="1" dirty="0"/>
              <a:t>     historical flight delay data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3D996A4-E8C2-499D-88A0-E8FD95C90A08}"/>
              </a:ext>
            </a:extLst>
          </p:cNvPr>
          <p:cNvGrpSpPr/>
          <p:nvPr/>
        </p:nvGrpSpPr>
        <p:grpSpPr>
          <a:xfrm>
            <a:off x="4498827" y="2621126"/>
            <a:ext cx="1560512" cy="1523296"/>
            <a:chOff x="4405297" y="4361201"/>
            <a:chExt cx="1560512" cy="1523296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D9A444A-19FD-4BF6-99BF-F77CAC5E2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5629" y="4361201"/>
              <a:ext cx="599848" cy="599848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DD8D6F9-7590-409B-A63A-B4A1071AC81B}"/>
                </a:ext>
              </a:extLst>
            </p:cNvPr>
            <p:cNvSpPr txBox="1"/>
            <p:nvPr/>
          </p:nvSpPr>
          <p:spPr>
            <a:xfrm>
              <a:off x="4405297" y="5053500"/>
              <a:ext cx="15605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Machine Learning Services</a:t>
              </a:r>
              <a:endParaRPr lang="en-US" sz="1100" dirty="0"/>
            </a:p>
            <a:p>
              <a:pPr algn="ctr"/>
              <a:r>
                <a:rPr lang="en-US" sz="1000" dirty="0"/>
                <a:t>Store and operationalize trained ML model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6AA926D-0AD8-4AD9-BCFB-D035011E3BA0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>
            <a:off x="3532388" y="2905037"/>
            <a:ext cx="1446771" cy="160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311E732-DDAE-40E7-9609-A69BCF02CC40}"/>
              </a:ext>
            </a:extLst>
          </p:cNvPr>
          <p:cNvGrpSpPr/>
          <p:nvPr/>
        </p:nvGrpSpPr>
        <p:grpSpPr>
          <a:xfrm>
            <a:off x="6900717" y="2534323"/>
            <a:ext cx="1210785" cy="1593544"/>
            <a:chOff x="4319032" y="2931593"/>
            <a:chExt cx="1210785" cy="1593544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5F9288E0-7CBC-4DAF-9F4B-CCF68EC92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34279" y="2931593"/>
              <a:ext cx="780289" cy="780289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CD22BD-B646-4F6D-AD8C-2022E2BAB103}"/>
                </a:ext>
              </a:extLst>
            </p:cNvPr>
            <p:cNvSpPr txBox="1"/>
            <p:nvPr/>
          </p:nvSpPr>
          <p:spPr>
            <a:xfrm>
              <a:off x="4319032" y="3694140"/>
              <a:ext cx="12107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Containerized AI Services</a:t>
              </a:r>
              <a:endParaRPr lang="en-US" sz="1100" dirty="0"/>
            </a:p>
            <a:p>
              <a:pPr algn="ctr"/>
              <a:r>
                <a:rPr lang="en-US" sz="1000" dirty="0"/>
                <a:t>Flight Delay Predictions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94593C-6D62-4660-B3B9-2461070B411B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5579007" y="2921050"/>
            <a:ext cx="1536957" cy="34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3DCA8F-F570-4A53-AFFE-1714C69AA124}"/>
              </a:ext>
            </a:extLst>
          </p:cNvPr>
          <p:cNvSpPr txBox="1"/>
          <p:nvPr/>
        </p:nvSpPr>
        <p:spPr>
          <a:xfrm>
            <a:off x="5646981" y="4220318"/>
            <a:ext cx="235269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3) Deploy model using Azure ML</a:t>
            </a:r>
            <a:br>
              <a:rPr lang="en-US" sz="1300" i="1" dirty="0"/>
            </a:br>
            <a:r>
              <a:rPr lang="en-US" sz="1300" i="1" dirty="0"/>
              <a:t>     service to a container hosted</a:t>
            </a:r>
            <a:br>
              <a:rPr lang="en-US" sz="1300" i="1" dirty="0"/>
            </a:br>
            <a:r>
              <a:rPr lang="en-US" sz="1300" i="1" dirty="0"/>
              <a:t>     in Azure Container Service</a:t>
            </a:r>
          </a:p>
        </p:txBody>
      </p:sp>
    </p:spTree>
    <p:extLst>
      <p:ext uri="{BB962C8B-B14F-4D97-AF65-F5344CB8AC3E}">
        <p14:creationId xmlns:p14="http://schemas.microsoft.com/office/powerpoint/2010/main" val="325065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861045D-2BFB-47F3-959E-FD3A1D8353FA}"/>
              </a:ext>
            </a:extLst>
          </p:cNvPr>
          <p:cNvSpPr txBox="1"/>
          <p:nvPr/>
        </p:nvSpPr>
        <p:spPr>
          <a:xfrm>
            <a:off x="243733" y="344606"/>
            <a:ext cx="5189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On-Demand Delay Predictions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41D7BB-7799-4BD8-8861-08917F5CA432}"/>
              </a:ext>
            </a:extLst>
          </p:cNvPr>
          <p:cNvSpPr txBox="1"/>
          <p:nvPr/>
        </p:nvSpPr>
        <p:spPr>
          <a:xfrm>
            <a:off x="1939341" y="1378967"/>
            <a:ext cx="21822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1) Query for weather forecast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C6412B-0A16-47E7-89B2-978A00414FCB}"/>
              </a:ext>
            </a:extLst>
          </p:cNvPr>
          <p:cNvSpPr txBox="1"/>
          <p:nvPr/>
        </p:nvSpPr>
        <p:spPr>
          <a:xfrm>
            <a:off x="1625311" y="3909094"/>
            <a:ext cx="2119939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2) Query for delay prediction</a:t>
            </a:r>
            <a:br>
              <a:rPr lang="en-US" sz="1300" i="1" dirty="0"/>
            </a:br>
            <a:r>
              <a:rPr lang="en-US" sz="1300" i="1" dirty="0"/>
              <a:t>     providing weather</a:t>
            </a:r>
            <a:br>
              <a:rPr lang="en-US" sz="1300" i="1" dirty="0"/>
            </a:br>
            <a:r>
              <a:rPr lang="en-US" sz="1300" i="1" dirty="0"/>
              <a:t>     forecast &amp; flight data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311E732-DDAE-40E7-9609-A69BCF02CC40}"/>
              </a:ext>
            </a:extLst>
          </p:cNvPr>
          <p:cNvGrpSpPr/>
          <p:nvPr/>
        </p:nvGrpSpPr>
        <p:grpSpPr>
          <a:xfrm>
            <a:off x="3865251" y="3423546"/>
            <a:ext cx="1210785" cy="1593544"/>
            <a:chOff x="4319032" y="2931593"/>
            <a:chExt cx="1210785" cy="1593544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5F9288E0-7CBC-4DAF-9F4B-CCF68EC92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34279" y="2931593"/>
              <a:ext cx="780289" cy="780289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CD22BD-B646-4F6D-AD8C-2022E2BAB103}"/>
                </a:ext>
              </a:extLst>
            </p:cNvPr>
            <p:cNvSpPr txBox="1"/>
            <p:nvPr/>
          </p:nvSpPr>
          <p:spPr>
            <a:xfrm>
              <a:off x="4319032" y="3694140"/>
              <a:ext cx="12107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Containerized AI Services</a:t>
              </a:r>
              <a:endParaRPr lang="en-US" sz="1100" dirty="0"/>
            </a:p>
            <a:p>
              <a:pPr algn="ctr"/>
              <a:r>
                <a:rPr lang="en-US" sz="1000" dirty="0"/>
                <a:t>Flight Delay Predictions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0332BE-3786-4E7C-A228-78337C54E5DA}"/>
              </a:ext>
            </a:extLst>
          </p:cNvPr>
          <p:cNvGrpSpPr/>
          <p:nvPr/>
        </p:nvGrpSpPr>
        <p:grpSpPr>
          <a:xfrm>
            <a:off x="350654" y="2514892"/>
            <a:ext cx="1210785" cy="1364181"/>
            <a:chOff x="9658004" y="3384474"/>
            <a:chExt cx="1210785" cy="1364181"/>
          </a:xfrm>
        </p:grpSpPr>
        <p:pic>
          <p:nvPicPr>
            <p:cNvPr id="23" name="Picture 22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5F62F617-E17F-4BD8-BCD2-B5194AD74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3252" y="3384474"/>
              <a:ext cx="780290" cy="78029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076E074-82F3-43C7-B956-B71720BF31BA}"/>
                </a:ext>
              </a:extLst>
            </p:cNvPr>
            <p:cNvSpPr txBox="1"/>
            <p:nvPr/>
          </p:nvSpPr>
          <p:spPr>
            <a:xfrm>
              <a:off x="9658004" y="4225435"/>
              <a:ext cx="1210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Flight Delays Web Portal</a:t>
              </a:r>
              <a:endParaRPr lang="en-US" sz="1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D6BDBF9-1481-4007-9F6C-D1E003DFCB23}"/>
              </a:ext>
            </a:extLst>
          </p:cNvPr>
          <p:cNvGrpSpPr/>
          <p:nvPr/>
        </p:nvGrpSpPr>
        <p:grpSpPr>
          <a:xfrm>
            <a:off x="3865252" y="1306360"/>
            <a:ext cx="1210785" cy="1428576"/>
            <a:chOff x="6881921" y="5047071"/>
            <a:chExt cx="1210785" cy="1428576"/>
          </a:xfrm>
        </p:grpSpPr>
        <p:pic>
          <p:nvPicPr>
            <p:cNvPr id="41" name="Graphic 40" descr="Partial Sun">
              <a:extLst>
                <a:ext uri="{FF2B5EF4-FFF2-40B4-BE49-F238E27FC236}">
                  <a16:creationId xmlns:a16="http://schemas.microsoft.com/office/drawing/2014/main" id="{7D6FB832-634B-4720-ACE5-2091B0599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41039" y="5047071"/>
              <a:ext cx="892551" cy="89255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22746D7-EAA6-4E5B-86A9-2CE8399C3152}"/>
                </a:ext>
              </a:extLst>
            </p:cNvPr>
            <p:cNvSpPr txBox="1"/>
            <p:nvPr/>
          </p:nvSpPr>
          <p:spPr>
            <a:xfrm>
              <a:off x="6881921" y="5860094"/>
              <a:ext cx="121078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  <a:r>
                <a:rPr lang="en-US" sz="1400" baseline="30000" dirty="0"/>
                <a:t>rd</a:t>
              </a:r>
              <a:r>
                <a:rPr lang="en-US" sz="1400" dirty="0"/>
                <a:t> Party API</a:t>
              </a:r>
              <a:endParaRPr lang="en-US" sz="1100" dirty="0"/>
            </a:p>
            <a:p>
              <a:pPr algn="ctr"/>
              <a:r>
                <a:rPr lang="en-US" sz="1000" dirty="0"/>
                <a:t>Forecasted Airport Weather</a:t>
              </a:r>
            </a:p>
          </p:txBody>
        </p: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EFF4AB0-ED7F-4E09-98FD-5079328D4DA0}"/>
              </a:ext>
            </a:extLst>
          </p:cNvPr>
          <p:cNvCxnSpPr>
            <a:stCxn id="23" idx="3"/>
            <a:endCxn id="41" idx="1"/>
          </p:cNvCxnSpPr>
          <p:nvPr/>
        </p:nvCxnSpPr>
        <p:spPr>
          <a:xfrm flipV="1">
            <a:off x="1346192" y="1752636"/>
            <a:ext cx="2678178" cy="1152401"/>
          </a:xfrm>
          <a:prstGeom prst="bentConnector3">
            <a:avLst>
              <a:gd name="adj1" fmla="val 626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69325CF-68FE-4690-8C1A-46F5FA7D6C9D}"/>
              </a:ext>
            </a:extLst>
          </p:cNvPr>
          <p:cNvCxnSpPr>
            <a:cxnSpLocks/>
            <a:stCxn id="23" idx="3"/>
            <a:endCxn id="35" idx="1"/>
          </p:cNvCxnSpPr>
          <p:nvPr/>
        </p:nvCxnSpPr>
        <p:spPr>
          <a:xfrm>
            <a:off x="1346192" y="2905037"/>
            <a:ext cx="2734306" cy="908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074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861045D-2BFB-47F3-959E-FD3A1D8353FA}"/>
              </a:ext>
            </a:extLst>
          </p:cNvPr>
          <p:cNvSpPr txBox="1"/>
          <p:nvPr/>
        </p:nvSpPr>
        <p:spPr>
          <a:xfrm>
            <a:off x="243733" y="344606"/>
            <a:ext cx="572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Visualizing Bulk Delay Predictions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41D7BB-7799-4BD8-8861-08917F5CA432}"/>
              </a:ext>
            </a:extLst>
          </p:cNvPr>
          <p:cNvSpPr txBox="1"/>
          <p:nvPr/>
        </p:nvSpPr>
        <p:spPr>
          <a:xfrm>
            <a:off x="1733552" y="1813356"/>
            <a:ext cx="206883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1) Load Power BI embedded</a:t>
            </a:r>
            <a:br>
              <a:rPr lang="en-US" sz="1300" i="1" dirty="0"/>
            </a:br>
            <a:r>
              <a:rPr lang="en-US" sz="1300" i="1" dirty="0"/>
              <a:t>     report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C6412B-0A16-47E7-89B2-978A00414FCB}"/>
              </a:ext>
            </a:extLst>
          </p:cNvPr>
          <p:cNvSpPr txBox="1"/>
          <p:nvPr/>
        </p:nvSpPr>
        <p:spPr>
          <a:xfrm>
            <a:off x="5482550" y="1813356"/>
            <a:ext cx="1775743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2) Report uses Power BI</a:t>
            </a:r>
            <a:br>
              <a:rPr lang="en-US" sz="1300" i="1" dirty="0"/>
            </a:br>
            <a:r>
              <a:rPr lang="en-US" sz="1300" i="1" dirty="0"/>
              <a:t>     Direct Query against</a:t>
            </a:r>
            <a:br>
              <a:rPr lang="en-US" sz="1300" i="1" dirty="0"/>
            </a:br>
            <a:r>
              <a:rPr lang="en-US" sz="1300" i="1" dirty="0"/>
              <a:t>     source and caches it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0332BE-3786-4E7C-A228-78337C54E5DA}"/>
              </a:ext>
            </a:extLst>
          </p:cNvPr>
          <p:cNvGrpSpPr/>
          <p:nvPr/>
        </p:nvGrpSpPr>
        <p:grpSpPr>
          <a:xfrm>
            <a:off x="350654" y="2514892"/>
            <a:ext cx="1210785" cy="1364181"/>
            <a:chOff x="9658004" y="3384474"/>
            <a:chExt cx="1210785" cy="1364181"/>
          </a:xfrm>
        </p:grpSpPr>
        <p:pic>
          <p:nvPicPr>
            <p:cNvPr id="23" name="Picture 22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5F62F617-E17F-4BD8-BCD2-B5194AD74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3252" y="3384474"/>
              <a:ext cx="780290" cy="78029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076E074-82F3-43C7-B956-B71720BF31BA}"/>
                </a:ext>
              </a:extLst>
            </p:cNvPr>
            <p:cNvSpPr txBox="1"/>
            <p:nvPr/>
          </p:nvSpPr>
          <p:spPr>
            <a:xfrm>
              <a:off x="9658004" y="4225435"/>
              <a:ext cx="1210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Flight Delays Web Portal</a:t>
              </a:r>
              <a:endParaRPr lang="en-US" sz="1000" dirty="0"/>
            </a:p>
          </p:txBody>
        </p: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EFF4AB0-ED7F-4E09-98FD-5079328D4DA0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1346192" y="2224094"/>
            <a:ext cx="2456196" cy="680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69325CF-68FE-4690-8C1A-46F5FA7D6C9D}"/>
              </a:ext>
            </a:extLst>
          </p:cNvPr>
          <p:cNvCxnSpPr>
            <a:cxnSpLocks/>
            <a:stCxn id="27" idx="3"/>
            <a:endCxn id="21" idx="1"/>
          </p:cNvCxnSpPr>
          <p:nvPr/>
        </p:nvCxnSpPr>
        <p:spPr>
          <a:xfrm>
            <a:off x="4582678" y="2224094"/>
            <a:ext cx="1955604" cy="7488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CD53F96-5840-450D-BB7F-AEDB37805C4A}"/>
              </a:ext>
            </a:extLst>
          </p:cNvPr>
          <p:cNvGrpSpPr/>
          <p:nvPr/>
        </p:nvGrpSpPr>
        <p:grpSpPr>
          <a:xfrm>
            <a:off x="3637454" y="4199750"/>
            <a:ext cx="1210785" cy="1101067"/>
            <a:chOff x="3856015" y="1312914"/>
            <a:chExt cx="1210785" cy="1101067"/>
          </a:xfrm>
        </p:grpSpPr>
        <p:pic>
          <p:nvPicPr>
            <p:cNvPr id="17" name="Picture 16" descr="A stop sign&#10;&#10;Description generated with high confidence">
              <a:extLst>
                <a:ext uri="{FF2B5EF4-FFF2-40B4-BE49-F238E27FC236}">
                  <a16:creationId xmlns:a16="http://schemas.microsoft.com/office/drawing/2014/main" id="{6523EED3-4650-4D8F-B14E-6A01E3629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1263" y="1312914"/>
              <a:ext cx="780290" cy="78029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398066-1DD3-4B2A-8D03-A55131C9E7BA}"/>
                </a:ext>
              </a:extLst>
            </p:cNvPr>
            <p:cNvSpPr txBox="1"/>
            <p:nvPr/>
          </p:nvSpPr>
          <p:spPr>
            <a:xfrm>
              <a:off x="3856015" y="2106204"/>
              <a:ext cx="1210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Blob Storage</a:t>
              </a:r>
              <a:endParaRPr lang="en-US" sz="10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EEDF4C-8B86-483A-BD8A-BC55CBA0693B}"/>
              </a:ext>
            </a:extLst>
          </p:cNvPr>
          <p:cNvGrpSpPr/>
          <p:nvPr/>
        </p:nvGrpSpPr>
        <p:grpSpPr>
          <a:xfrm>
            <a:off x="6318863" y="2582788"/>
            <a:ext cx="1210785" cy="1457398"/>
            <a:chOff x="5421698" y="1312914"/>
            <a:chExt cx="1210785" cy="145739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4F15CD1-96D5-494E-BF61-D8222A720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117" y="1312914"/>
              <a:ext cx="707212" cy="78029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EB4C381-6F08-48EE-B2E6-23F4BDB1CF8E}"/>
                </a:ext>
              </a:extLst>
            </p:cNvPr>
            <p:cNvSpPr txBox="1"/>
            <p:nvPr/>
          </p:nvSpPr>
          <p:spPr>
            <a:xfrm>
              <a:off x="5421698" y="2093204"/>
              <a:ext cx="121078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Databricks</a:t>
              </a:r>
              <a:endParaRPr lang="en-US" sz="1100" dirty="0"/>
            </a:p>
            <a:p>
              <a:pPr algn="ctr"/>
              <a:r>
                <a:rPr lang="en-US" sz="1000" dirty="0"/>
                <a:t>(Spark SQL)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ED6DB04-C51C-48E4-AFC6-3C4C4471C8D9}"/>
              </a:ext>
            </a:extLst>
          </p:cNvPr>
          <p:cNvGrpSpPr/>
          <p:nvPr/>
        </p:nvGrpSpPr>
        <p:grpSpPr>
          <a:xfrm>
            <a:off x="3587139" y="1833949"/>
            <a:ext cx="1311417" cy="1537418"/>
            <a:chOff x="9658004" y="1577670"/>
            <a:chExt cx="1311417" cy="1537418"/>
          </a:xfrm>
        </p:grpSpPr>
        <p:pic>
          <p:nvPicPr>
            <p:cNvPr id="27" name="Picture 26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4F2BEED4-2ED3-408A-B438-88930D9D6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3253" y="1577670"/>
              <a:ext cx="780290" cy="78029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27FBBC-36BD-4684-BD8C-03E64028942E}"/>
                </a:ext>
              </a:extLst>
            </p:cNvPr>
            <p:cNvSpPr txBox="1"/>
            <p:nvPr/>
          </p:nvSpPr>
          <p:spPr>
            <a:xfrm>
              <a:off x="9658004" y="2376424"/>
              <a:ext cx="131141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Visualize Delay Predictions on a Map</a:t>
              </a:r>
              <a:endParaRPr lang="en-US" sz="1000" dirty="0"/>
            </a:p>
          </p:txBody>
        </p: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B8B9A9D-E8F4-4E6E-96D6-F5DED3A18883}"/>
              </a:ext>
            </a:extLst>
          </p:cNvPr>
          <p:cNvCxnSpPr>
            <a:cxnSpLocks/>
            <a:stCxn id="25" idx="2"/>
            <a:endCxn id="17" idx="3"/>
          </p:cNvCxnSpPr>
          <p:nvPr/>
        </p:nvCxnSpPr>
        <p:spPr>
          <a:xfrm rot="5400000">
            <a:off x="5503770" y="3169408"/>
            <a:ext cx="549709" cy="22912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13B02AE-D101-4AF5-97B1-EF99E874DC79}"/>
              </a:ext>
            </a:extLst>
          </p:cNvPr>
          <p:cNvSpPr txBox="1"/>
          <p:nvPr/>
        </p:nvSpPr>
        <p:spPr>
          <a:xfrm>
            <a:off x="5111359" y="4668044"/>
            <a:ext cx="214693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3) Data queried from storage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C20A8-05DE-491E-B89B-D3355289128F}"/>
              </a:ext>
            </a:extLst>
          </p:cNvPr>
          <p:cNvSpPr txBox="1"/>
          <p:nvPr/>
        </p:nvSpPr>
        <p:spPr>
          <a:xfrm>
            <a:off x="1504520" y="4329889"/>
            <a:ext cx="1958037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Storage contains historical</a:t>
            </a:r>
            <a:br>
              <a:rPr lang="en-US" sz="1300" i="1" dirty="0"/>
            </a:br>
            <a:r>
              <a:rPr lang="en-US" sz="1300" i="1" dirty="0"/>
              <a:t>flight delay data and bulk</a:t>
            </a:r>
            <a:br>
              <a:rPr lang="en-US" sz="1300" i="1" dirty="0"/>
            </a:br>
            <a:r>
              <a:rPr lang="en-US" sz="1300" i="1" dirty="0"/>
              <a:t>delay predictions</a:t>
            </a:r>
          </a:p>
        </p:txBody>
      </p:sp>
    </p:spTree>
    <p:extLst>
      <p:ext uri="{BB962C8B-B14F-4D97-AF65-F5344CB8AC3E}">
        <p14:creationId xmlns:p14="http://schemas.microsoft.com/office/powerpoint/2010/main" val="4272460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271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Hulen</dc:creator>
  <cp:lastModifiedBy>Joel Hulen</cp:lastModifiedBy>
  <cp:revision>16</cp:revision>
  <dcterms:created xsi:type="dcterms:W3CDTF">2018-06-08T01:23:41Z</dcterms:created>
  <dcterms:modified xsi:type="dcterms:W3CDTF">2018-06-08T14:17:44Z</dcterms:modified>
</cp:coreProperties>
</file>