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32"/>
  </p:notesMasterIdLst>
  <p:sldIdLst>
    <p:sldId id="256" r:id="rId2"/>
    <p:sldId id="285" r:id="rId3"/>
    <p:sldId id="257" r:id="rId4"/>
    <p:sldId id="258" r:id="rId5"/>
    <p:sldId id="259" r:id="rId6"/>
    <p:sldId id="260" r:id="rId7"/>
    <p:sldId id="261" r:id="rId8"/>
    <p:sldId id="262" r:id="rId9"/>
    <p:sldId id="263" r:id="rId10"/>
    <p:sldId id="274" r:id="rId11"/>
    <p:sldId id="275" r:id="rId12"/>
    <p:sldId id="280" r:id="rId13"/>
    <p:sldId id="279" r:id="rId14"/>
    <p:sldId id="278" r:id="rId15"/>
    <p:sldId id="276" r:id="rId16"/>
    <p:sldId id="277" r:id="rId17"/>
    <p:sldId id="282" r:id="rId18"/>
    <p:sldId id="281" r:id="rId19"/>
    <p:sldId id="283" r:id="rId20"/>
    <p:sldId id="272" r:id="rId21"/>
    <p:sldId id="273" r:id="rId22"/>
    <p:sldId id="264" r:id="rId23"/>
    <p:sldId id="270" r:id="rId24"/>
    <p:sldId id="271" r:id="rId25"/>
    <p:sldId id="265" r:id="rId26"/>
    <p:sldId id="266" r:id="rId27"/>
    <p:sldId id="267" r:id="rId28"/>
    <p:sldId id="268" r:id="rId29"/>
    <p:sldId id="284" r:id="rId30"/>
    <p:sldId id="26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87" autoAdjust="0"/>
  </p:normalViewPr>
  <p:slideViewPr>
    <p:cSldViewPr snapToGrid="0" snapToObjects="1">
      <p:cViewPr varScale="1">
        <p:scale>
          <a:sx n="100" d="100"/>
          <a:sy n="100" d="100"/>
        </p:scale>
        <p:origin x="1914" y="96"/>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6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implementation included simulating episodes to gather data, calculating Q-values for state-action pairs using Monte Carlo methods, refining strategies with epsilon-greedy policies, and visualizing results with 3D state-value plots and heatmaps to validate decisions.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Visualization made the results clear. For instance, 3D plots showed which situations were favorable, like when you have 20 and the dealer shows a low card. Heatmaps illustrated whether to hit or stick in different situations, giving a clear view of the strategy.</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 are some key ideas behind the math: Expected Value (EV) tells us the average reward for a state or action. Discounted Rewards weigh immediate rewards more heavily than future ones. Probability Functions define how likely an action is, which is especially useful for epsilon-greedy policies.</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also used advanced techniques like the Bellman Equation to connect current and future rewards, Gradient Updates to adjust strategies step by step, and Argmax to pick the best action. These techniques are powerful and can be applied beyond Blackjack.</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Random processes have challenges: estimates can vary a lot, and it takes time to learn effective strategies. To handle this, we run many simulations and reduce exploration over time as the strategy improves.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Monte Carlo methods are used in fields like predicting stock prices, optimizing queues in customer service, and solving complex math problems. Their flexibility makes them useful in many areas, from finance to artificial intelligence.</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summarize: Random processes and Monte Carlo methods help with decision-making in uncertain situations. Balancing exploration and exploitation is key to learning. These tools can solve problems in many real-world scenarios.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We used resources like Sutton and </a:t>
            </a:r>
            <a:r>
              <a:rPr dirty="0" err="1"/>
              <a:t>Barto’s</a:t>
            </a:r>
            <a:r>
              <a:rPr dirty="0"/>
              <a:t> book on reinforcement learning and tools like </a:t>
            </a:r>
            <a:r>
              <a:rPr dirty="0" err="1"/>
              <a:t>OpenAI</a:t>
            </a:r>
            <a:r>
              <a:rPr dirty="0"/>
              <a:t> Gym and Matplotlib to guide our project. </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Random processes are sequences of events that change over time in unpredictable ways. They’re useful for modeling things like weather, stock prices, or games. By understanding these processes, we can make better predictions and decisions in uncertain environments.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Monte Carlo methods solve problems by simulating random scenarios instead of trying to calculate everything exactly. They estimate outcomes, optimize strategies, and work well for complex problems. These methods use randomness as a tool to explore and improve systems.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Blackjack is a good example of a random process. The cards you and the dealer draw are unpredictable, and your decisions—whether to hit or stick—depend on probabilities. This makes Blackjack a great way to test how Monte Carlo methods can improve decision-making.</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improve strategy in Blackjack, we simulate games called episodes. Each episode is a sequence of states (like your card total), actions (hit or stick), and rewards (win or lose). For example, if your total is 15, you might hit; with 20, you’d likely stick. By running many episodes, we gather data to refine strategies.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Monte Carlo methods help us improve strategies by analyzing these episodes. We calculate the expected rewards for different actions and update the strategy to prioritize actions that lead to better outcomes.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When learning, we face a choice: Should we explore new actions or stick with the best-known ones? Epsilon-greedy policies handle this balance by exploring randomly some of the time and exploiting the best options most of the time. As the strategy improves, we explore less and exploit more.</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Randomness ensures we explore all possibilities and don’t get stuck on bad strategies. It drives learning by helping the algorithm discover the best actions through trial and error.</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used Python to apply these ideas: OpenAI Gym simulated the Blackjack environment, NumPy helped with calculations for rewards and actions, and Matplotlib created visualizations to interpret results. This combination made it easier to test and improve the strategy.</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883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573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777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598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910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536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192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372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213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5316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228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12/8/2024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1562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kazi-mushfiq.rafid.358@my.csun.edu" TargetMode="External"/><Relationship Id="rId2" Type="http://schemas.openxmlformats.org/officeDocument/2006/relationships/hyperlink" Target="https://youtu.be/K8Mxj1uDIG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medium.com/@pelinokutan/monte-carlo-simulation-a-comprehensive-guide-67ba39028831" TargetMode="External"/><Relationship Id="rId3" Type="http://schemas.openxmlformats.org/officeDocument/2006/relationships/hyperlink" Target="https://matplotlib.org/" TargetMode="External"/><Relationship Id="rId7" Type="http://schemas.openxmlformats.org/officeDocument/2006/relationships/hyperlink" Target="https://neptune.ai/blog/monte-carlo-simulation" TargetMode="External"/><Relationship Id="rId2" Type="http://schemas.openxmlformats.org/officeDocument/2006/relationships/hyperlink" Target="https://www.gymlibrary.dev/" TargetMode="External"/><Relationship Id="rId1" Type="http://schemas.openxmlformats.org/officeDocument/2006/relationships/slideLayout" Target="../slideLayouts/slideLayout2.xml"/><Relationship Id="rId6" Type="http://schemas.openxmlformats.org/officeDocument/2006/relationships/hyperlink" Target="https://medium.com/analytics-vidhya/monte-carlo-methods-learning-from-experience-1bfce2d53313" TargetMode="External"/><Relationship Id="rId5" Type="http://schemas.openxmlformats.org/officeDocument/2006/relationships/hyperlink" Target="https://towardsdatascience.com/an-overview-of-monte-carlo-methods-675384eb1694" TargetMode="External"/><Relationship Id="rId4" Type="http://schemas.openxmlformats.org/officeDocument/2006/relationships/hyperlink" Target="https://numpy.or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gradientcrescent/fundamentals-of-reinforcement-learning-understanding-blackjack-strategy-through-monte-carlo-88c9b85194ed" TargetMode="External"/><Relationship Id="rId7" Type="http://schemas.openxmlformats.org/officeDocument/2006/relationships/hyperlink" Target="https://chisness.github.io/2020-09-21/monte-carlo-rl-and-blackjack" TargetMode="External"/><Relationship Id="rId2" Type="http://schemas.openxmlformats.org/officeDocument/2006/relationships/hyperlink" Target="https://towardsdatascience.com/learning-to-win-blackjack-with-monte-carlo-methods-61c90a52d53e" TargetMode="External"/><Relationship Id="rId1" Type="http://schemas.openxmlformats.org/officeDocument/2006/relationships/slideLayout" Target="../slideLayouts/slideLayout2.xml"/><Relationship Id="rId6" Type="http://schemas.openxmlformats.org/officeDocument/2006/relationships/hyperlink" Target="https://web.stanford.edu/class/aa228/reports/2019/final69.pdf" TargetMode="External"/><Relationship Id="rId5" Type="http://schemas.openxmlformats.org/officeDocument/2006/relationships/hyperlink" Target="https://towardsdatascience.com/reinforcement-learning-part-3-monte-carlo-methods-7ce2828a1fdb" TargetMode="External"/><Relationship Id="rId4" Type="http://schemas.openxmlformats.org/officeDocument/2006/relationships/hyperlink" Target="https://medium.com/@andrewadelson/using-monte-carlo-to-answer-a-blackjack-question-part-1-b5714e4592c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600621-8C7E-417F-AC6B-B94DEEB5A542}"/>
              </a:ext>
            </a:extLst>
          </p:cNvPr>
          <p:cNvPicPr>
            <a:picLocks noChangeAspect="1"/>
          </p:cNvPicPr>
          <p:nvPr/>
        </p:nvPicPr>
        <p:blipFill>
          <a:blip r:embed="rId3"/>
          <a:stretch>
            <a:fillRect/>
          </a:stretch>
        </p:blipFill>
        <p:spPr>
          <a:xfrm>
            <a:off x="0" y="4058210"/>
            <a:ext cx="9144000" cy="2381250"/>
          </a:xfrm>
          <a:prstGeom prst="rect">
            <a:avLst/>
          </a:prstGeom>
        </p:spPr>
      </p:pic>
      <p:sp>
        <p:nvSpPr>
          <p:cNvPr id="2" name="Title 1"/>
          <p:cNvSpPr>
            <a:spLocks noGrp="1"/>
          </p:cNvSpPr>
          <p:nvPr>
            <p:ph type="ctrTitle"/>
          </p:nvPr>
        </p:nvSpPr>
        <p:spPr>
          <a:xfrm>
            <a:off x="825038" y="72468"/>
            <a:ext cx="7543800" cy="3065179"/>
          </a:xfrm>
        </p:spPr>
        <p:txBody>
          <a:bodyPr>
            <a:normAutofit fontScale="90000"/>
          </a:bodyPr>
          <a:lstStyle/>
          <a:p>
            <a:r>
              <a:rPr dirty="0"/>
              <a:t>Monte Carlo Methods and Random Processes</a:t>
            </a:r>
          </a:p>
        </p:txBody>
      </p:sp>
      <p:sp>
        <p:nvSpPr>
          <p:cNvPr id="3" name="Subtitle 2"/>
          <p:cNvSpPr>
            <a:spLocks noGrp="1"/>
          </p:cNvSpPr>
          <p:nvPr>
            <p:ph type="subTitle" idx="1"/>
          </p:nvPr>
        </p:nvSpPr>
        <p:spPr>
          <a:xfrm>
            <a:off x="825038" y="3148854"/>
            <a:ext cx="7543800" cy="1143000"/>
          </a:xfrm>
        </p:spPr>
        <p:txBody>
          <a:bodyPr/>
          <a:lstStyle/>
          <a:p>
            <a:r>
              <a:rPr dirty="0"/>
              <a:t>An Exploration in Blackjack and Reinforcement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Expected Value Calculation</a:t>
            </a:r>
          </a:p>
        </p:txBody>
      </p:sp>
      <p:sp>
        <p:nvSpPr>
          <p:cNvPr id="3" name="Content Placeholder 2"/>
          <p:cNvSpPr>
            <a:spLocks noGrp="1"/>
          </p:cNvSpPr>
          <p:nvPr>
            <p:ph idx="1"/>
          </p:nvPr>
        </p:nvSpPr>
        <p:spPr/>
        <p:txBody>
          <a:bodyPr>
            <a:normAutofit/>
          </a:bodyPr>
          <a:lstStyle/>
          <a:p>
            <a:r>
              <a:rPr dirty="0"/>
              <a:t>The expected value (EV) quantifies the average outcome of a random variable over many trials.</a:t>
            </a:r>
          </a:p>
          <a:p>
            <a:r>
              <a:rPr dirty="0"/>
              <a:t>In Blackjack, EV is used to estimate the state-value function V(s) or the action-value function Q(</a:t>
            </a:r>
            <a:r>
              <a:rPr dirty="0" err="1"/>
              <a:t>s,a</a:t>
            </a:r>
            <a:r>
              <a:rPr dirty="0"/>
              <a:t>):</a:t>
            </a:r>
          </a:p>
          <a:p>
            <a:r>
              <a:rPr dirty="0"/>
              <a:t>V(s) = E[</a:t>
            </a:r>
            <a:r>
              <a:rPr dirty="0" err="1"/>
              <a:t>G_t</a:t>
            </a:r>
            <a:r>
              <a:rPr dirty="0"/>
              <a:t> | </a:t>
            </a:r>
            <a:r>
              <a:rPr dirty="0" err="1"/>
              <a:t>S_t</a:t>
            </a:r>
            <a:r>
              <a:rPr dirty="0"/>
              <a:t> = s]</a:t>
            </a:r>
          </a:p>
          <a:p>
            <a:r>
              <a:rPr dirty="0"/>
              <a:t>Q(</a:t>
            </a:r>
            <a:r>
              <a:rPr dirty="0" err="1"/>
              <a:t>s,a</a:t>
            </a:r>
            <a:r>
              <a:rPr dirty="0"/>
              <a:t>) = E[</a:t>
            </a:r>
            <a:r>
              <a:rPr dirty="0" err="1"/>
              <a:t>G_t</a:t>
            </a:r>
            <a:r>
              <a:rPr dirty="0"/>
              <a:t> | </a:t>
            </a:r>
            <a:r>
              <a:rPr dirty="0" err="1"/>
              <a:t>S_t</a:t>
            </a:r>
            <a:r>
              <a:rPr dirty="0"/>
              <a:t> = s, </a:t>
            </a:r>
            <a:r>
              <a:rPr dirty="0" err="1"/>
              <a:t>A_t</a:t>
            </a:r>
            <a:r>
              <a:rPr dirty="0"/>
              <a:t> = a]</a:t>
            </a:r>
          </a:p>
          <a:p>
            <a:r>
              <a:rPr dirty="0" err="1"/>
              <a:t>G_t</a:t>
            </a:r>
            <a:r>
              <a:rPr dirty="0"/>
              <a:t> is the return (sum of discounted rewards), and the expectation is computed via Monte Carlo sampling.</a:t>
            </a:r>
          </a:p>
          <a:p>
            <a:pPr>
              <a:defRPr sz="1600"/>
            </a:pPr>
            <a:r>
              <a:rPr dirty="0"/>
              <a:t>V(s) = E[</a:t>
            </a:r>
            <a:r>
              <a:rPr dirty="0" err="1"/>
              <a:t>G_t</a:t>
            </a:r>
            <a:r>
              <a:rPr dirty="0"/>
              <a:t> | </a:t>
            </a:r>
            <a:r>
              <a:rPr dirty="0" err="1"/>
              <a:t>S_t</a:t>
            </a:r>
            <a:r>
              <a:rPr dirty="0"/>
              <a:t> = s]</a:t>
            </a:r>
            <a:br>
              <a:rPr dirty="0"/>
            </a:br>
            <a:r>
              <a:rPr dirty="0"/>
              <a:t>Q(</a:t>
            </a:r>
            <a:r>
              <a:rPr dirty="0" err="1"/>
              <a:t>s,a</a:t>
            </a:r>
            <a:r>
              <a:rPr dirty="0"/>
              <a:t>) = E[</a:t>
            </a:r>
            <a:r>
              <a:rPr dirty="0" err="1"/>
              <a:t>G_t</a:t>
            </a:r>
            <a:r>
              <a:rPr dirty="0"/>
              <a:t> | </a:t>
            </a:r>
            <a:r>
              <a:rPr dirty="0" err="1"/>
              <a:t>S_t</a:t>
            </a:r>
            <a:r>
              <a:rPr dirty="0"/>
              <a:t> = s, </a:t>
            </a:r>
            <a:r>
              <a:rPr dirty="0" err="1"/>
              <a:t>A_t</a:t>
            </a:r>
            <a:r>
              <a:rPr dirty="0"/>
              <a:t> = 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Discounted Rewards</a:t>
            </a:r>
          </a:p>
        </p:txBody>
      </p:sp>
      <p:sp>
        <p:nvSpPr>
          <p:cNvPr id="3" name="Content Placeholder 2"/>
          <p:cNvSpPr>
            <a:spLocks noGrp="1"/>
          </p:cNvSpPr>
          <p:nvPr>
            <p:ph idx="1"/>
          </p:nvPr>
        </p:nvSpPr>
        <p:spPr/>
        <p:txBody>
          <a:bodyPr/>
          <a:lstStyle/>
          <a:p>
            <a:r>
              <a:t>Future rewards are discounted to give more weight to immediate rewards and less to distant ones.</a:t>
            </a:r>
          </a:p>
          <a:p>
            <a:endParaRPr/>
          </a:p>
          <a:p>
            <a:r>
              <a:t>The discount factor γ (0 ≤ γ ≤ 1) controls the weight of future rewards:</a:t>
            </a:r>
          </a:p>
          <a:p>
            <a:r>
              <a:t>G_t = R_t+1 + γR_t+2 + γ^2R_t+3 + …</a:t>
            </a:r>
          </a:p>
          <a:p>
            <a:endParaRPr/>
          </a:p>
          <a:p>
            <a:r>
              <a:t>This helps balance short-term and long-term rewards in decision-making.</a:t>
            </a:r>
          </a:p>
          <a:p>
            <a:pPr>
              <a:defRPr sz="1600"/>
            </a:pPr>
            <a:r>
              <a:t>G_t = R_t+1 + γR_t+2 + γ^2R_t+3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Argmax for Policy Selection</a:t>
            </a:r>
          </a:p>
        </p:txBody>
      </p:sp>
      <p:sp>
        <p:nvSpPr>
          <p:cNvPr id="3" name="Content Placeholder 2"/>
          <p:cNvSpPr>
            <a:spLocks noGrp="1"/>
          </p:cNvSpPr>
          <p:nvPr>
            <p:ph idx="1"/>
          </p:nvPr>
        </p:nvSpPr>
        <p:spPr/>
        <p:txBody>
          <a:bodyPr/>
          <a:lstStyle/>
          <a:p>
            <a:r>
              <a:t>To select the best action during exploitation, the argmax function is used:</a:t>
            </a:r>
          </a:p>
          <a:p>
            <a:endParaRPr/>
          </a:p>
          <a:p>
            <a:r>
              <a:t>a* = argmax_a Q(s,a).</a:t>
            </a:r>
          </a:p>
          <a:p>
            <a:endParaRPr/>
          </a:p>
          <a:p>
            <a:r>
              <a:t>This ensures the policy chooses the action with the highest estimated value.</a:t>
            </a:r>
          </a:p>
          <a:p>
            <a:pPr>
              <a:defRPr sz="1600"/>
            </a:pPr>
            <a:r>
              <a:t>a* = argmax_a Q(s,a)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Bellman Equation</a:t>
            </a:r>
          </a:p>
        </p:txBody>
      </p:sp>
      <p:sp>
        <p:nvSpPr>
          <p:cNvPr id="3" name="Content Placeholder 2"/>
          <p:cNvSpPr>
            <a:spLocks noGrp="1"/>
          </p:cNvSpPr>
          <p:nvPr>
            <p:ph idx="1"/>
          </p:nvPr>
        </p:nvSpPr>
        <p:spPr/>
        <p:txBody>
          <a:bodyPr/>
          <a:lstStyle/>
          <a:p>
            <a:r>
              <a:t>Although not directly used in Monte Carlo methods, the Bellman equation is fundamental to reinforcement learning:</a:t>
            </a:r>
          </a:p>
          <a:p>
            <a:endParaRPr/>
          </a:p>
          <a:p>
            <a:r>
              <a:t>V(s) = E[R_t+1 + γV(S_t+1)].</a:t>
            </a:r>
          </a:p>
          <a:p>
            <a:endParaRPr/>
          </a:p>
          <a:p>
            <a:r>
              <a:t>Monte Carlo methods approximate V(s) or Q(s,a) by sampling rather than explicitly solving the Bellman equation.</a:t>
            </a:r>
          </a:p>
          <a:p>
            <a:pPr>
              <a:defRPr sz="1600"/>
            </a:pPr>
            <a:r>
              <a:t>V(s) = E[R_t+1 + γV(S_t+1)]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Gradient Updates (for Policy Improvement)</a:t>
            </a:r>
          </a:p>
        </p:txBody>
      </p:sp>
      <p:sp>
        <p:nvSpPr>
          <p:cNvPr id="3" name="Content Placeholder 2"/>
          <p:cNvSpPr>
            <a:spLocks noGrp="1"/>
          </p:cNvSpPr>
          <p:nvPr>
            <p:ph idx="1"/>
          </p:nvPr>
        </p:nvSpPr>
        <p:spPr/>
        <p:txBody>
          <a:bodyPr/>
          <a:lstStyle/>
          <a:p>
            <a:r>
              <a:t>In some cases, the policy can be refined using gradient-based updates:</a:t>
            </a:r>
          </a:p>
          <a:p>
            <a:endParaRPr/>
          </a:p>
          <a:p>
            <a:r>
              <a:t>θ ← θ + α∇J(θ), where:</a:t>
            </a:r>
          </a:p>
          <a:p>
            <a:r>
              <a:t>θ represents the parameters of the policy,</a:t>
            </a:r>
          </a:p>
          <a:p>
            <a:r>
              <a:t>J(θ) is the performance measure (e.g., expected reward),</a:t>
            </a:r>
          </a:p>
          <a:p>
            <a:r>
              <a:t>and α is the learning rate.</a:t>
            </a:r>
          </a:p>
          <a:p>
            <a:pPr>
              <a:defRPr sz="1600"/>
            </a:pPr>
            <a:r>
              <a:t>θ ← θ + α∇J(θ)</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Probability Functions</a:t>
            </a:r>
          </a:p>
        </p:txBody>
      </p:sp>
      <p:sp>
        <p:nvSpPr>
          <p:cNvPr id="3" name="Content Placeholder 2"/>
          <p:cNvSpPr>
            <a:spLocks noGrp="1"/>
          </p:cNvSpPr>
          <p:nvPr>
            <p:ph idx="1"/>
          </p:nvPr>
        </p:nvSpPr>
        <p:spPr/>
        <p:txBody>
          <a:bodyPr>
            <a:normAutofit lnSpcReduction="10000"/>
          </a:bodyPr>
          <a:lstStyle/>
          <a:p>
            <a:r>
              <a:t>Probability distributions are crucial for random sampling.</a:t>
            </a:r>
          </a:p>
          <a:p>
            <a:endParaRPr/>
          </a:p>
          <a:p>
            <a:r>
              <a:t>When generating episodes, actions are sampled from a policy (e.g., epsilon-greedy), which defines the probabilities of choosing each action:</a:t>
            </a:r>
          </a:p>
          <a:p>
            <a:r>
              <a:t>π(a|s) = {1−ε + ε/|A|, if a = argmax_a Q(s,a);</a:t>
            </a:r>
          </a:p>
          <a:p>
            <a:r>
              <a:t>ε/|A|, otherwise}.</a:t>
            </a:r>
          </a:p>
          <a:p>
            <a:endParaRPr/>
          </a:p>
          <a:p>
            <a:r>
              <a:t>Here, ε controls exploration by adding randomness to the policy.</a:t>
            </a:r>
          </a:p>
          <a:p>
            <a:pPr>
              <a:defRPr sz="1600"/>
            </a:pPr>
            <a:r>
              <a:t>π(a|s) = {1−ε + ε/|A|, if a = argmax_a Q(s,a); ε/|A|, otherwise}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Averages for Value Estimation</a:t>
            </a:r>
          </a:p>
        </p:txBody>
      </p:sp>
      <p:sp>
        <p:nvSpPr>
          <p:cNvPr id="3" name="Content Placeholder 2"/>
          <p:cNvSpPr>
            <a:spLocks noGrp="1"/>
          </p:cNvSpPr>
          <p:nvPr>
            <p:ph idx="1"/>
          </p:nvPr>
        </p:nvSpPr>
        <p:spPr/>
        <p:txBody>
          <a:bodyPr/>
          <a:lstStyle/>
          <a:p>
            <a:r>
              <a:t>To compute V(s) or Q(s,a), we use sample averages:</a:t>
            </a:r>
          </a:p>
          <a:p>
            <a:endParaRPr/>
          </a:p>
          <a:p>
            <a:r>
              <a:t>Q(s,a) = (1 / N(s,a)) Σ G_t(i), where</a:t>
            </a:r>
          </a:p>
          <a:p>
            <a:r>
              <a:t>N(s,a) is the number of times the state-action pair (s,a) has been visited,</a:t>
            </a:r>
          </a:p>
          <a:p>
            <a:r>
              <a:t>and G_t(i) is the return observed from each visit.</a:t>
            </a:r>
          </a:p>
          <a:p>
            <a:pPr>
              <a:defRPr sz="1600"/>
            </a:pPr>
            <a:r>
              <a:t>Q(s,a) = (1 / N(s,a)) Σ G_t(i)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Statistical Sampling</a:t>
            </a:r>
          </a:p>
        </p:txBody>
      </p:sp>
      <p:sp>
        <p:nvSpPr>
          <p:cNvPr id="3" name="Content Placeholder 2"/>
          <p:cNvSpPr>
            <a:spLocks noGrp="1"/>
          </p:cNvSpPr>
          <p:nvPr>
            <p:ph idx="1"/>
          </p:nvPr>
        </p:nvSpPr>
        <p:spPr/>
        <p:txBody>
          <a:bodyPr/>
          <a:lstStyle/>
          <a:p>
            <a:r>
              <a:t>Monte Carlo relies heavily on random sampling:</a:t>
            </a:r>
          </a:p>
          <a:p>
            <a:endParaRPr/>
          </a:p>
          <a:p>
            <a:r>
              <a:t>Uniform sampling: Used when actions are selected randomly.</a:t>
            </a:r>
          </a:p>
          <a:p>
            <a:r>
              <a:t>Weighted sampling: Used in epsilon-greedy policies or when applying importance sampling for more advanced Monte Carlo techniques.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Normalization</a:t>
            </a:r>
          </a:p>
        </p:txBody>
      </p:sp>
      <p:sp>
        <p:nvSpPr>
          <p:cNvPr id="3" name="Content Placeholder 2"/>
          <p:cNvSpPr>
            <a:spLocks noGrp="1"/>
          </p:cNvSpPr>
          <p:nvPr>
            <p:ph idx="1"/>
          </p:nvPr>
        </p:nvSpPr>
        <p:spPr/>
        <p:txBody>
          <a:bodyPr/>
          <a:lstStyle/>
          <a:p>
            <a:r>
              <a:t>When visualizing or comparing data (e.g., heatmaps), normalization ensures values are scaled to a specific range, making trends easier to observe.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Linear Algebra for State-Action Spaces</a:t>
            </a:r>
          </a:p>
        </p:txBody>
      </p:sp>
      <p:sp>
        <p:nvSpPr>
          <p:cNvPr id="3" name="Content Placeholder 2"/>
          <p:cNvSpPr>
            <a:spLocks noGrp="1"/>
          </p:cNvSpPr>
          <p:nvPr>
            <p:ph idx="1"/>
          </p:nvPr>
        </p:nvSpPr>
        <p:spPr/>
        <p:txBody>
          <a:bodyPr/>
          <a:lstStyle/>
          <a:p>
            <a:r>
              <a:t>In environments with large state-action spaces, vectorized operations (e.g., using NumPy) simplify computations for Q(s,a) and rewards.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8799-A143-4DA4-87FD-421D5EEA6EDE}"/>
              </a:ext>
            </a:extLst>
          </p:cNvPr>
          <p:cNvSpPr>
            <a:spLocks noGrp="1"/>
          </p:cNvSpPr>
          <p:nvPr>
            <p:ph type="title"/>
          </p:nvPr>
        </p:nvSpPr>
        <p:spPr/>
        <p:txBody>
          <a:bodyPr/>
          <a:lstStyle/>
          <a:p>
            <a:r>
              <a:rPr lang="en-US" dirty="0"/>
              <a:t>Video Presentation</a:t>
            </a:r>
          </a:p>
        </p:txBody>
      </p:sp>
      <p:sp>
        <p:nvSpPr>
          <p:cNvPr id="3" name="Content Placeholder 2">
            <a:extLst>
              <a:ext uri="{FF2B5EF4-FFF2-40B4-BE49-F238E27FC236}">
                <a16:creationId xmlns:a16="http://schemas.microsoft.com/office/drawing/2014/main" id="{F8DA3112-2BC6-4E5F-A3A8-B265EAFD926A}"/>
              </a:ext>
            </a:extLst>
          </p:cNvPr>
          <p:cNvSpPr>
            <a:spLocks noGrp="1"/>
          </p:cNvSpPr>
          <p:nvPr>
            <p:ph idx="1"/>
          </p:nvPr>
        </p:nvSpPr>
        <p:spPr/>
        <p:txBody>
          <a:bodyPr>
            <a:normAutofit/>
          </a:bodyPr>
          <a:lstStyle/>
          <a:p>
            <a:r>
              <a:rPr lang="en-US" dirty="0"/>
              <a:t>YouTube Link : </a:t>
            </a:r>
            <a:r>
              <a:rPr lang="en-US" dirty="0">
                <a:hlinkClick r:id="rId2"/>
              </a:rPr>
              <a:t>https://youtu.be/K8Mxj1uDIGM</a:t>
            </a: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N.B – Please email me at </a:t>
            </a:r>
            <a:r>
              <a:rPr lang="en-US" dirty="0">
                <a:hlinkClick r:id="rId3"/>
              </a:rPr>
              <a:t>kazi-mushfiq.rafid.358@my.csun.edu</a:t>
            </a:r>
            <a:r>
              <a:rPr lang="en-US" dirty="0"/>
              <a:t> if you cannot access the video link. Thank you. </a:t>
            </a:r>
          </a:p>
        </p:txBody>
      </p:sp>
    </p:spTree>
    <p:extLst>
      <p:ext uri="{BB962C8B-B14F-4D97-AF65-F5344CB8AC3E}">
        <p14:creationId xmlns:p14="http://schemas.microsoft.com/office/powerpoint/2010/main" val="4354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Coding Approach</a:t>
            </a:r>
          </a:p>
        </p:txBody>
      </p:sp>
      <p:sp>
        <p:nvSpPr>
          <p:cNvPr id="3" name="Content Placeholder 2"/>
          <p:cNvSpPr>
            <a:spLocks noGrp="1"/>
          </p:cNvSpPr>
          <p:nvPr>
            <p:ph idx="1"/>
          </p:nvPr>
        </p:nvSpPr>
        <p:spPr/>
        <p:txBody>
          <a:bodyPr>
            <a:normAutofit fontScale="85000" lnSpcReduction="20000"/>
          </a:bodyPr>
          <a:lstStyle/>
          <a:p>
            <a:r>
              <a:t>How We Solved the Problem:</a:t>
            </a:r>
          </a:p>
          <a:p>
            <a:r>
              <a:t>- Used Python for implementation.</a:t>
            </a:r>
          </a:p>
          <a:p>
            <a:r>
              <a:t>- Leveraged OpenAI Gym's Blackjack environment to simulate the game.</a:t>
            </a:r>
          </a:p>
          <a:p>
            <a:r>
              <a:t>- Applied Monte Carlo methods for reinforcement learning:</a:t>
            </a:r>
          </a:p>
          <a:p>
            <a:r>
              <a:t>  - Policy evaluation with Q-value estimation.</a:t>
            </a:r>
          </a:p>
          <a:p>
            <a:r>
              <a:t>  - Policy improvement using epsilon-greedy strategies.</a:t>
            </a:r>
          </a:p>
          <a:p>
            <a:endParaRPr/>
          </a:p>
          <a:p>
            <a:r>
              <a:t>Key Python Libraries:</a:t>
            </a:r>
          </a:p>
          <a:p>
            <a:r>
              <a:t>- NumPy for numerical computations.</a:t>
            </a:r>
          </a:p>
          <a:p>
            <a:r>
              <a:t>- Matplotlib for data visualization.</a:t>
            </a:r>
          </a:p>
          <a:p>
            <a:r>
              <a:t>- OpenAI Gym for environment simulation.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Coding Highlights</a:t>
            </a:r>
          </a:p>
        </p:txBody>
      </p:sp>
      <p:sp>
        <p:nvSpPr>
          <p:cNvPr id="3" name="Content Placeholder 2"/>
          <p:cNvSpPr>
            <a:spLocks noGrp="1"/>
          </p:cNvSpPr>
          <p:nvPr>
            <p:ph idx="1"/>
          </p:nvPr>
        </p:nvSpPr>
        <p:spPr/>
        <p:txBody>
          <a:bodyPr>
            <a:normAutofit fontScale="70000" lnSpcReduction="20000"/>
          </a:bodyPr>
          <a:lstStyle/>
          <a:p>
            <a:r>
              <a:t>Key Components of the Code:</a:t>
            </a:r>
          </a:p>
          <a:p>
            <a:r>
              <a:t>- Episode Generation:</a:t>
            </a:r>
          </a:p>
          <a:p>
            <a:r>
              <a:t>  - Simulated sequences of states, actions, and rewards.</a:t>
            </a:r>
          </a:p>
          <a:p>
            <a:r>
              <a:t>- Monte Carlo Prediction:</a:t>
            </a:r>
          </a:p>
          <a:p>
            <a:r>
              <a:t>  - Estimated state-action values (Q-values) using sampled episodes.</a:t>
            </a:r>
          </a:p>
          <a:p>
            <a:r>
              <a:t>- Monte Carlo Control:</a:t>
            </a:r>
          </a:p>
          <a:p>
            <a:r>
              <a:t>  - Updated the policy iteratively for optimal decision-making.</a:t>
            </a:r>
          </a:p>
          <a:p>
            <a:r>
              <a:t>- Visualization:</a:t>
            </a:r>
          </a:p>
          <a:p>
            <a:r>
              <a:t>  - 3D state-value plots and 2D policy heatmaps for insights.</a:t>
            </a:r>
          </a:p>
          <a:p>
            <a:endParaRPr/>
          </a:p>
          <a:p>
            <a:r>
              <a:t>Frameworks:</a:t>
            </a:r>
          </a:p>
          <a:p>
            <a:r>
              <a:t>- Python's flexibility enabled quick iteration and testing.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Visualization of Random Outcomes</a:t>
            </a:r>
          </a:p>
        </p:txBody>
      </p:sp>
      <p:sp>
        <p:nvSpPr>
          <p:cNvPr id="3" name="Content Placeholder 2"/>
          <p:cNvSpPr>
            <a:spLocks noGrp="1"/>
          </p:cNvSpPr>
          <p:nvPr>
            <p:ph idx="1"/>
          </p:nvPr>
        </p:nvSpPr>
        <p:spPr/>
        <p:txBody>
          <a:bodyPr/>
          <a:lstStyle/>
          <a:p>
            <a:r>
              <a:t>State-Value Function (V):</a:t>
            </a:r>
          </a:p>
          <a:p>
            <a:r>
              <a:t>- 3D plots show expected returns for each state.</a:t>
            </a:r>
          </a:p>
          <a:p>
            <a:endParaRPr/>
          </a:p>
          <a:p>
            <a:r>
              <a:t>Policy:</a:t>
            </a:r>
          </a:p>
          <a:p>
            <a:r>
              <a:t>- Heatmaps reveal optimal actions (stick or hit) in different states.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4EB4-E63A-4B06-91F0-746054D86159}"/>
              </a:ext>
            </a:extLst>
          </p:cNvPr>
          <p:cNvSpPr>
            <a:spLocks noGrp="1"/>
          </p:cNvSpPr>
          <p:nvPr>
            <p:ph type="title"/>
          </p:nvPr>
        </p:nvSpPr>
        <p:spPr/>
        <p:txBody>
          <a:bodyPr/>
          <a:lstStyle/>
          <a:p>
            <a:r>
              <a:rPr lang="en-US" dirty="0"/>
              <a:t>Outcomes</a:t>
            </a:r>
          </a:p>
        </p:txBody>
      </p:sp>
      <p:pic>
        <p:nvPicPr>
          <p:cNvPr id="7" name="Content Placeholder 6">
            <a:extLst>
              <a:ext uri="{FF2B5EF4-FFF2-40B4-BE49-F238E27FC236}">
                <a16:creationId xmlns:a16="http://schemas.microsoft.com/office/drawing/2014/main" id="{3E2F1B5F-A0BC-47C5-A45F-27A835282522}"/>
              </a:ext>
            </a:extLst>
          </p:cNvPr>
          <p:cNvPicPr>
            <a:picLocks noGrp="1" noChangeAspect="1"/>
          </p:cNvPicPr>
          <p:nvPr>
            <p:ph idx="1"/>
          </p:nvPr>
        </p:nvPicPr>
        <p:blipFill>
          <a:blip r:embed="rId2"/>
          <a:stretch>
            <a:fillRect/>
          </a:stretch>
        </p:blipFill>
        <p:spPr>
          <a:xfrm>
            <a:off x="1115782" y="1846263"/>
            <a:ext cx="2616533" cy="4022725"/>
          </a:xfrm>
        </p:spPr>
      </p:pic>
      <p:pic>
        <p:nvPicPr>
          <p:cNvPr id="9" name="Picture 8">
            <a:extLst>
              <a:ext uri="{FF2B5EF4-FFF2-40B4-BE49-F238E27FC236}">
                <a16:creationId xmlns:a16="http://schemas.microsoft.com/office/drawing/2014/main" id="{77FB4F90-4916-4A31-BF5A-44BDE47899D7}"/>
              </a:ext>
            </a:extLst>
          </p:cNvPr>
          <p:cNvPicPr>
            <a:picLocks noChangeAspect="1"/>
          </p:cNvPicPr>
          <p:nvPr/>
        </p:nvPicPr>
        <p:blipFill>
          <a:blip r:embed="rId3"/>
          <a:stretch>
            <a:fillRect/>
          </a:stretch>
        </p:blipFill>
        <p:spPr>
          <a:xfrm>
            <a:off x="5762533" y="1846263"/>
            <a:ext cx="2083827" cy="3913823"/>
          </a:xfrm>
          <a:prstGeom prst="rect">
            <a:avLst/>
          </a:prstGeom>
        </p:spPr>
      </p:pic>
    </p:spTree>
    <p:extLst>
      <p:ext uri="{BB962C8B-B14F-4D97-AF65-F5344CB8AC3E}">
        <p14:creationId xmlns:p14="http://schemas.microsoft.com/office/powerpoint/2010/main" val="2275562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34A8-813B-4F43-8BB2-1991F59D995C}"/>
              </a:ext>
            </a:extLst>
          </p:cNvPr>
          <p:cNvSpPr>
            <a:spLocks noGrp="1"/>
          </p:cNvSpPr>
          <p:nvPr>
            <p:ph type="title"/>
          </p:nvPr>
        </p:nvSpPr>
        <p:spPr/>
        <p:txBody>
          <a:bodyPr/>
          <a:lstStyle/>
          <a:p>
            <a:r>
              <a:rPr lang="en-US" dirty="0"/>
              <a:t>Outcomes</a:t>
            </a:r>
          </a:p>
        </p:txBody>
      </p:sp>
      <p:pic>
        <p:nvPicPr>
          <p:cNvPr id="5" name="Content Placeholder 4">
            <a:extLst>
              <a:ext uri="{FF2B5EF4-FFF2-40B4-BE49-F238E27FC236}">
                <a16:creationId xmlns:a16="http://schemas.microsoft.com/office/drawing/2014/main" id="{909FAC13-8602-413C-ACEE-4D609AD615AB}"/>
              </a:ext>
            </a:extLst>
          </p:cNvPr>
          <p:cNvPicPr>
            <a:picLocks noGrp="1" noChangeAspect="1"/>
          </p:cNvPicPr>
          <p:nvPr>
            <p:ph idx="1"/>
          </p:nvPr>
        </p:nvPicPr>
        <p:blipFill>
          <a:blip r:embed="rId2"/>
          <a:stretch>
            <a:fillRect/>
          </a:stretch>
        </p:blipFill>
        <p:spPr>
          <a:xfrm>
            <a:off x="1656500" y="1846263"/>
            <a:ext cx="5875450" cy="4022725"/>
          </a:xfrm>
        </p:spPr>
      </p:pic>
    </p:spTree>
    <p:extLst>
      <p:ext uri="{BB962C8B-B14F-4D97-AF65-F5344CB8AC3E}">
        <p14:creationId xmlns:p14="http://schemas.microsoft.com/office/powerpoint/2010/main" val="394148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of Random Processes</a:t>
            </a:r>
          </a:p>
        </p:txBody>
      </p:sp>
      <p:sp>
        <p:nvSpPr>
          <p:cNvPr id="3" name="Content Placeholder 2"/>
          <p:cNvSpPr>
            <a:spLocks noGrp="1"/>
          </p:cNvSpPr>
          <p:nvPr>
            <p:ph idx="1"/>
          </p:nvPr>
        </p:nvSpPr>
        <p:spPr/>
        <p:txBody>
          <a:bodyPr/>
          <a:lstStyle/>
          <a:p>
            <a:r>
              <a:t>Issues with Randomness:</a:t>
            </a:r>
          </a:p>
          <a:p>
            <a:r>
              <a:t>- High variance in value estimates.</a:t>
            </a:r>
          </a:p>
          <a:p>
            <a:r>
              <a:t>- Convergence may be slow.</a:t>
            </a:r>
          </a:p>
          <a:p>
            <a:endParaRPr/>
          </a:p>
          <a:p>
            <a:r>
              <a:t>Solutions:</a:t>
            </a:r>
          </a:p>
          <a:p>
            <a:r>
              <a:t>- Use large sample sizes.</a:t>
            </a:r>
          </a:p>
          <a:p>
            <a:r>
              <a:t>- Implement epsilon decay to balance exploration and exploitation.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Applications Beyond Blackjack</a:t>
            </a:r>
          </a:p>
        </p:txBody>
      </p:sp>
      <p:sp>
        <p:nvSpPr>
          <p:cNvPr id="3" name="Content Placeholder 2"/>
          <p:cNvSpPr>
            <a:spLocks noGrp="1"/>
          </p:cNvSpPr>
          <p:nvPr>
            <p:ph idx="1"/>
          </p:nvPr>
        </p:nvSpPr>
        <p:spPr/>
        <p:txBody>
          <a:bodyPr/>
          <a:lstStyle/>
          <a:p>
            <a:r>
              <a:t>Monte Carlo and Random Processes:</a:t>
            </a:r>
          </a:p>
          <a:p>
            <a:r>
              <a:t>- Simulating stock market dynamics.</a:t>
            </a:r>
          </a:p>
          <a:p>
            <a:r>
              <a:t>- Modeling queueing systems in operations research.</a:t>
            </a:r>
          </a:p>
          <a:p>
            <a:r>
              <a:t>- Estimating integrals in high-dimensional spaces.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a:lstStyle/>
          <a:p>
            <a:r>
              <a:t>Lessons Learned:</a:t>
            </a:r>
          </a:p>
          <a:p>
            <a:r>
              <a:t>- Random processes are powerful for modeling stochastic systems.</a:t>
            </a:r>
          </a:p>
          <a:p>
            <a:r>
              <a:t>- Monte Carlo methods effectively leverage randomness for learning.</a:t>
            </a:r>
          </a:p>
          <a:p>
            <a:r>
              <a:t>- Combining exploration and exploitation leads to optimal policies.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a:t>
            </a:r>
          </a:p>
        </p:txBody>
      </p:sp>
      <p:sp>
        <p:nvSpPr>
          <p:cNvPr id="3" name="Content Placeholder 2"/>
          <p:cNvSpPr>
            <a:spLocks noGrp="1"/>
          </p:cNvSpPr>
          <p:nvPr>
            <p:ph idx="1"/>
          </p:nvPr>
        </p:nvSpPr>
        <p:spPr/>
        <p:txBody>
          <a:bodyPr>
            <a:normAutofit fontScale="25000" lnSpcReduction="20000"/>
          </a:bodyPr>
          <a:lstStyle/>
          <a:p>
            <a:r>
              <a:rPr sz="5600" dirty="0"/>
              <a:t>References:</a:t>
            </a:r>
          </a:p>
          <a:p>
            <a:r>
              <a:rPr sz="5600" dirty="0"/>
              <a:t>- Sutton, R. S., &amp; </a:t>
            </a:r>
            <a:r>
              <a:rPr sz="5600" dirty="0" err="1"/>
              <a:t>Barto</a:t>
            </a:r>
            <a:r>
              <a:rPr sz="5600" dirty="0"/>
              <a:t>, A. G. (2018). *Reinforcement Learning: An Introduction* (2nd ed.).</a:t>
            </a:r>
            <a:r>
              <a:rPr lang="en-US" sz="5600" dirty="0"/>
              <a:t>  </a:t>
            </a:r>
            <a:endParaRPr sz="5600" dirty="0"/>
          </a:p>
          <a:p>
            <a:r>
              <a:rPr sz="5600" dirty="0"/>
              <a:t>- </a:t>
            </a:r>
            <a:r>
              <a:rPr sz="5600" dirty="0" err="1"/>
              <a:t>OpenAI</a:t>
            </a:r>
            <a:r>
              <a:rPr sz="5600" dirty="0"/>
              <a:t> Gym Documentation: </a:t>
            </a:r>
            <a:r>
              <a:rPr sz="5600" dirty="0">
                <a:hlinkClick r:id="rId2"/>
              </a:rPr>
              <a:t>https://www.gymlibrary.dev/</a:t>
            </a:r>
            <a:r>
              <a:rPr lang="en-US" sz="5600" dirty="0"/>
              <a:t> </a:t>
            </a:r>
            <a:endParaRPr sz="5600" dirty="0"/>
          </a:p>
          <a:p>
            <a:r>
              <a:rPr sz="5600" dirty="0"/>
              <a:t>- Matplotlib Visualization Library: </a:t>
            </a:r>
            <a:r>
              <a:rPr sz="5600" dirty="0">
                <a:hlinkClick r:id="rId3"/>
              </a:rPr>
              <a:t>https://matplotlib.org/</a:t>
            </a:r>
            <a:r>
              <a:rPr lang="en-US" sz="5600" dirty="0"/>
              <a:t> </a:t>
            </a:r>
            <a:endParaRPr sz="5600" dirty="0"/>
          </a:p>
          <a:p>
            <a:r>
              <a:rPr sz="5600" dirty="0"/>
              <a:t>- NumPy: The fundamental package for scientific computing with Python: </a:t>
            </a:r>
            <a:r>
              <a:rPr sz="5600" dirty="0">
                <a:hlinkClick r:id="rId4"/>
              </a:rPr>
              <a:t>https://numpy.org/</a:t>
            </a:r>
            <a:endParaRPr lang="en-US" sz="5600" dirty="0"/>
          </a:p>
          <a:p>
            <a:r>
              <a:rPr lang="en-US" sz="5600" dirty="0"/>
              <a:t>- Pease, C. (2018, September 6). An Overview of Monte Carlo Methods. Medium; Towards Data Science. </a:t>
            </a:r>
            <a:r>
              <a:rPr lang="en-US" sz="5600" dirty="0">
                <a:hlinkClick r:id="rId5"/>
              </a:rPr>
              <a:t>https://towardsdatascience.com/an-overview-of-monte-carlo-methods-675384eb1694</a:t>
            </a:r>
            <a:r>
              <a:rPr lang="en-US" sz="5600" dirty="0"/>
              <a:t> </a:t>
            </a:r>
          </a:p>
          <a:p>
            <a:r>
              <a:rPr lang="en-US" sz="5600" dirty="0"/>
              <a:t>- Agent, T. P. (2020, April 25). Monte Carlo Methods — Learning from experience - Analytics Vidhya - Medium. Medium; Analytics Vidhya. </a:t>
            </a:r>
            <a:r>
              <a:rPr lang="en-US" sz="5600" dirty="0">
                <a:hlinkClick r:id="rId6"/>
              </a:rPr>
              <a:t>https://medium.com/analytics-vidhya/monte-carlo-methods-learning-from-experience-1bfce2d53313</a:t>
            </a:r>
            <a:r>
              <a:rPr lang="en-US" sz="5600" dirty="0"/>
              <a:t> </a:t>
            </a:r>
          </a:p>
          <a:p>
            <a:r>
              <a:rPr lang="en-US" sz="5600" dirty="0"/>
              <a:t>- Bajaj, A. (2022, July 21). Monte Carlo Simulation: A Hands-On Guide. Neptune.ai. </a:t>
            </a:r>
            <a:r>
              <a:rPr lang="en-US" sz="5600" dirty="0">
                <a:hlinkClick r:id="rId7"/>
              </a:rPr>
              <a:t>https://neptune.ai/blog/monte-carlo-simulation</a:t>
            </a:r>
            <a:r>
              <a:rPr lang="en-US" sz="5600" dirty="0"/>
              <a:t> </a:t>
            </a:r>
          </a:p>
          <a:p>
            <a:r>
              <a:rPr lang="en-US" sz="5600" dirty="0"/>
              <a:t>- </a:t>
            </a:r>
            <a:r>
              <a:rPr lang="en-US" sz="5600" dirty="0" err="1"/>
              <a:t>Pelin</a:t>
            </a:r>
            <a:r>
              <a:rPr lang="en-US" sz="5600" dirty="0"/>
              <a:t> </a:t>
            </a:r>
            <a:r>
              <a:rPr lang="en-US" sz="5600" dirty="0" err="1"/>
              <a:t>Okutan</a:t>
            </a:r>
            <a:r>
              <a:rPr lang="en-US" sz="5600" dirty="0"/>
              <a:t>. (2024, January 12). Monte Carlo Simulation: A Comprehensive Guide - </a:t>
            </a:r>
            <a:r>
              <a:rPr lang="en-US" sz="5600" dirty="0" err="1"/>
              <a:t>Pelin</a:t>
            </a:r>
            <a:r>
              <a:rPr lang="en-US" sz="5600" dirty="0"/>
              <a:t> </a:t>
            </a:r>
            <a:r>
              <a:rPr lang="en-US" sz="5600" dirty="0" err="1"/>
              <a:t>Okutan</a:t>
            </a:r>
            <a:r>
              <a:rPr lang="en-US" sz="5600" dirty="0"/>
              <a:t> - Medium. Medium. </a:t>
            </a:r>
            <a:r>
              <a:rPr lang="en-US" sz="5600" dirty="0">
                <a:hlinkClick r:id="rId8"/>
              </a:rPr>
              <a:t>https://medium.com/@pelinokutan/monte-carlo-simulation-a-comprehensive-guide-67ba39028831</a:t>
            </a:r>
            <a:endParaRPr lang="en-US" sz="5600" dirty="0"/>
          </a:p>
          <a:p>
            <a:endParaRPr lang="en-US" dirty="0"/>
          </a:p>
          <a:p>
            <a:r>
              <a:rPr lang="en-US" dirty="0"/>
              <a:t>‌</a:t>
            </a:r>
          </a:p>
          <a:p>
            <a:endParaRPr lang="en-US" dirty="0"/>
          </a:p>
          <a:p>
            <a:r>
              <a:rPr lang="en-US" dirty="0"/>
              <a:t>‌ </a:t>
            </a:r>
          </a:p>
          <a:p>
            <a:endParaRPr lang="en-US" dirty="0"/>
          </a:p>
          <a:p>
            <a:r>
              <a:rPr lang="en-US" dirty="0"/>
              <a:t>‌</a:t>
            </a:r>
          </a:p>
          <a:p>
            <a:endParaRPr lang="en-US" dirty="0"/>
          </a:p>
          <a:p>
            <a:r>
              <a:rPr lang="en-US" dirty="0"/>
              <a:t>‌</a:t>
            </a:r>
          </a:p>
          <a:p>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D340-1D36-4DEC-AC90-DF9801EC9CB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7DDBA2-76C5-42DD-B401-9809C6D89402}"/>
              </a:ext>
            </a:extLst>
          </p:cNvPr>
          <p:cNvSpPr>
            <a:spLocks noGrp="1"/>
          </p:cNvSpPr>
          <p:nvPr>
            <p:ph idx="1"/>
          </p:nvPr>
        </p:nvSpPr>
        <p:spPr/>
        <p:txBody>
          <a:bodyPr>
            <a:normAutofit fontScale="25000" lnSpcReduction="20000"/>
          </a:bodyPr>
          <a:lstStyle/>
          <a:p>
            <a:r>
              <a:rPr lang="en-US" sz="5600" dirty="0"/>
              <a:t>- Byrne, D. (2018, November 7). Learning To Win Blackjack With Monte Carlo Methods - Towards Data Science. Medium; Towards Data Science. </a:t>
            </a:r>
            <a:r>
              <a:rPr lang="en-US" sz="5600" dirty="0">
                <a:hlinkClick r:id="rId2"/>
              </a:rPr>
              <a:t>https://towardsdatascience.com/learning-to-win-blackjack-with-monte-carlo-methods-61c90a52d53e</a:t>
            </a:r>
            <a:endParaRPr lang="en-US" sz="5600" dirty="0"/>
          </a:p>
          <a:p>
            <a:r>
              <a:rPr lang="en-US" sz="5600" dirty="0"/>
              <a:t>-  </a:t>
            </a:r>
            <a:r>
              <a:rPr lang="en-US" sz="5600" dirty="0" err="1"/>
              <a:t>Yijie</a:t>
            </a:r>
            <a:r>
              <a:rPr lang="en-US" sz="5600" dirty="0"/>
              <a:t>, A. (2019, November 18). Fundamentals of Reinforcement Learning: Understanding Blackjack Strategy through Monte Carlo Methods. Medium; </a:t>
            </a:r>
            <a:r>
              <a:rPr lang="en-US" sz="5600" dirty="0" err="1"/>
              <a:t>GradientCrescent</a:t>
            </a:r>
            <a:r>
              <a:rPr lang="en-US" sz="5600" dirty="0"/>
              <a:t>. </a:t>
            </a:r>
            <a:r>
              <a:rPr lang="en-US" sz="5600" dirty="0">
                <a:hlinkClick r:id="rId3"/>
              </a:rPr>
              <a:t>https://medium.com/gradientcrescent/fundamentals-of-reinforcement-learning-understanding-blackjack-strategy-through-monte-carlo-88c9b85194ed</a:t>
            </a:r>
            <a:r>
              <a:rPr lang="en-US" sz="5600" dirty="0"/>
              <a:t> </a:t>
            </a:r>
          </a:p>
          <a:p>
            <a:r>
              <a:rPr lang="en-US" sz="5600" dirty="0"/>
              <a:t>- Adelson, A. (2017, June 22). Using Monte Carlo to Answer a Blackjack Question - Andrew Adelson - Medium. Medium. </a:t>
            </a:r>
            <a:r>
              <a:rPr lang="en-US" sz="5600" dirty="0">
                <a:hlinkClick r:id="rId4"/>
              </a:rPr>
              <a:t>https://medium.com/@andrewadelson/using-monte-carlo-to-answer-a-blackjack-question-part-1-b5714e4592cb</a:t>
            </a:r>
            <a:r>
              <a:rPr lang="en-US" sz="5600" dirty="0"/>
              <a:t> </a:t>
            </a:r>
          </a:p>
          <a:p>
            <a:r>
              <a:rPr lang="en-US" sz="5600" dirty="0"/>
              <a:t>- Vyacheslav </a:t>
            </a:r>
            <a:r>
              <a:rPr lang="en-US" sz="5600" dirty="0" err="1"/>
              <a:t>Efimov</a:t>
            </a:r>
            <a:r>
              <a:rPr lang="en-US" sz="5600" dirty="0"/>
              <a:t>. (2024, May 23). Reinforcement Learning, Part 3: Monte Carlo Methods. Medium; Towards Data Science. </a:t>
            </a:r>
            <a:r>
              <a:rPr lang="en-US" sz="5600" dirty="0">
                <a:hlinkClick r:id="rId5"/>
              </a:rPr>
              <a:t>https://towardsdatascience.com/reinforcement-learning-part-3-monte-carlo-methods-7ce2828a1fdb</a:t>
            </a:r>
            <a:r>
              <a:rPr lang="en-US" sz="5600" dirty="0"/>
              <a:t> </a:t>
            </a:r>
          </a:p>
          <a:p>
            <a:r>
              <a:rPr lang="en-US" sz="5600" dirty="0"/>
              <a:t>- </a:t>
            </a:r>
            <a:r>
              <a:rPr lang="en-US" sz="5600" dirty="0" err="1"/>
              <a:t>Gianitsos</a:t>
            </a:r>
            <a:r>
              <a:rPr lang="en-US" sz="5600" dirty="0"/>
              <a:t>, T., </a:t>
            </a:r>
            <a:r>
              <a:rPr lang="en-US" sz="5600" dirty="0" err="1"/>
              <a:t>Isogawa</a:t>
            </a:r>
            <a:r>
              <a:rPr lang="en-US" sz="5600" dirty="0"/>
              <a:t>, M., &amp; Mendoza, D. (n.d.). CS238 Project Monte Carlo Blackjack. </a:t>
            </a:r>
            <a:r>
              <a:rPr lang="en-US" sz="5600" dirty="0">
                <a:hlinkClick r:id="rId6"/>
              </a:rPr>
              <a:t>https://web.stanford.edu/class/aa228/reports/2019/final69.pdf</a:t>
            </a:r>
            <a:r>
              <a:rPr lang="en-US" sz="5600" dirty="0"/>
              <a:t> </a:t>
            </a:r>
          </a:p>
          <a:p>
            <a:r>
              <a:rPr lang="en-US" sz="5600" dirty="0"/>
              <a:t>-  Chiswick, M. (2020, September 21). Monte Carlo RL and Blackjack. Max Chiswick. </a:t>
            </a:r>
            <a:r>
              <a:rPr lang="en-US" sz="5600" dirty="0">
                <a:hlinkClick r:id="rId7"/>
              </a:rPr>
              <a:t>https://chisness.github.io/2020-09-21/monte-carlo-rl-and-blackjack</a:t>
            </a:r>
            <a:r>
              <a:rPr lang="en-US" sz="5600" dirty="0"/>
              <a:t> </a:t>
            </a:r>
          </a:p>
          <a:p>
            <a:endParaRPr lang="en-US" sz="1400" dirty="0"/>
          </a:p>
          <a:p>
            <a:r>
              <a:rPr lang="en-US" sz="1400" dirty="0"/>
              <a:t>‌</a:t>
            </a:r>
          </a:p>
          <a:p>
            <a:r>
              <a:rPr lang="en-US" sz="1400" dirty="0"/>
              <a:t>‌</a:t>
            </a:r>
          </a:p>
          <a:p>
            <a:endParaRPr lang="en-US" sz="1400" dirty="0"/>
          </a:p>
          <a:p>
            <a:r>
              <a:rPr lang="en-US" sz="1400" dirty="0"/>
              <a:t>‌</a:t>
            </a:r>
          </a:p>
          <a:p>
            <a:endParaRPr lang="en-US" sz="1400" dirty="0"/>
          </a:p>
          <a:p>
            <a:r>
              <a:rPr lang="en-US" sz="1400" dirty="0"/>
              <a:t>‌</a:t>
            </a:r>
          </a:p>
          <a:p>
            <a:endParaRPr lang="en-US" sz="1400" dirty="0"/>
          </a:p>
          <a:p>
            <a:r>
              <a:rPr lang="en-US" sz="1400" dirty="0"/>
              <a:t>‌</a:t>
            </a:r>
          </a:p>
          <a:p>
            <a:endParaRPr lang="en-US" dirty="0"/>
          </a:p>
          <a:p>
            <a:r>
              <a:rPr lang="en-US" dirty="0"/>
              <a:t>‌ </a:t>
            </a:r>
          </a:p>
        </p:txBody>
      </p:sp>
    </p:spTree>
    <p:extLst>
      <p:ext uri="{BB962C8B-B14F-4D97-AF65-F5344CB8AC3E}">
        <p14:creationId xmlns:p14="http://schemas.microsoft.com/office/powerpoint/2010/main" val="303306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Random Processes</a:t>
            </a:r>
          </a:p>
        </p:txBody>
      </p:sp>
      <p:sp>
        <p:nvSpPr>
          <p:cNvPr id="3" name="Content Placeholder 2"/>
          <p:cNvSpPr>
            <a:spLocks noGrp="1"/>
          </p:cNvSpPr>
          <p:nvPr>
            <p:ph idx="1"/>
          </p:nvPr>
        </p:nvSpPr>
        <p:spPr/>
        <p:txBody>
          <a:bodyPr/>
          <a:lstStyle/>
          <a:p>
            <a:r>
              <a:t>What are Random Processes?</a:t>
            </a:r>
          </a:p>
          <a:p>
            <a:r>
              <a:t>- A sequence of random variables evolving over time.</a:t>
            </a:r>
          </a:p>
          <a:p>
            <a:r>
              <a:t>- Used to model stochastic systems like weather, stock prices, and games.</a:t>
            </a:r>
          </a:p>
          <a:p>
            <a:endParaRPr/>
          </a:p>
          <a:p>
            <a:r>
              <a:t>Applications:</a:t>
            </a:r>
          </a:p>
          <a:p>
            <a:r>
              <a:t>- Simulation of real-world phenomena.</a:t>
            </a:r>
          </a:p>
          <a:p>
            <a:r>
              <a:t>- Foundation for probabilistic decision-making.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9039-03D2-4E42-AA13-D9338F3D3646}"/>
              </a:ext>
            </a:extLst>
          </p:cNvPr>
          <p:cNvSpPr>
            <a:spLocks noGrp="1"/>
          </p:cNvSpPr>
          <p:nvPr>
            <p:ph type="title"/>
          </p:nvPr>
        </p:nvSpPr>
        <p:spPr>
          <a:xfrm>
            <a:off x="591671" y="2193085"/>
            <a:ext cx="8229600" cy="1143000"/>
          </a:xfrm>
        </p:spPr>
        <p:txBody>
          <a:bodyPr/>
          <a:lstStyle/>
          <a:p>
            <a:r>
              <a:rPr lang="en-US" dirty="0"/>
              <a:t>Thank you</a:t>
            </a:r>
          </a:p>
        </p:txBody>
      </p:sp>
    </p:spTree>
    <p:extLst>
      <p:ext uri="{BB962C8B-B14F-4D97-AF65-F5344CB8AC3E}">
        <p14:creationId xmlns:p14="http://schemas.microsoft.com/office/powerpoint/2010/main" val="68867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Monte Carlo Methods Overview</a:t>
            </a:r>
          </a:p>
        </p:txBody>
      </p:sp>
      <p:sp>
        <p:nvSpPr>
          <p:cNvPr id="3" name="Content Placeholder 2"/>
          <p:cNvSpPr>
            <a:spLocks noGrp="1"/>
          </p:cNvSpPr>
          <p:nvPr>
            <p:ph idx="1"/>
          </p:nvPr>
        </p:nvSpPr>
        <p:spPr/>
        <p:txBody>
          <a:bodyPr/>
          <a:lstStyle/>
          <a:p>
            <a:r>
              <a:t>What are Monte Carlo Methods?</a:t>
            </a:r>
          </a:p>
          <a:p>
            <a:r>
              <a:t>- A computational approach using random sampling.</a:t>
            </a:r>
          </a:p>
          <a:p>
            <a:r>
              <a:t>- Estimate mathematical functions and optimize systems.</a:t>
            </a:r>
          </a:p>
          <a:p>
            <a:endParaRPr/>
          </a:p>
          <a:p>
            <a:r>
              <a:t>Key Idea:</a:t>
            </a:r>
          </a:p>
          <a:p>
            <a:r>
              <a:t>- Use randomness to solve problems that might be deterministic in principle.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Blackjack as a Random Process</a:t>
            </a:r>
          </a:p>
        </p:txBody>
      </p:sp>
      <p:sp>
        <p:nvSpPr>
          <p:cNvPr id="3" name="Content Placeholder 2"/>
          <p:cNvSpPr>
            <a:spLocks noGrp="1"/>
          </p:cNvSpPr>
          <p:nvPr>
            <p:ph idx="1"/>
          </p:nvPr>
        </p:nvSpPr>
        <p:spPr/>
        <p:txBody>
          <a:bodyPr/>
          <a:lstStyle/>
          <a:p>
            <a:r>
              <a:t>Why Blackjack?</a:t>
            </a:r>
          </a:p>
          <a:p>
            <a:r>
              <a:t>- The game is inherently stochastic.</a:t>
            </a:r>
          </a:p>
          <a:p>
            <a:r>
              <a:t>- Player and dealer decisions are based on probabilities.</a:t>
            </a:r>
          </a:p>
          <a:p>
            <a:endParaRPr/>
          </a:p>
          <a:p>
            <a:r>
              <a:t>State of the Game:</a:t>
            </a:r>
          </a:p>
          <a:p>
            <a:r>
              <a:t>- Player's sum, dealer's showing card, and usable ace.</a:t>
            </a:r>
          </a:p>
          <a:p>
            <a:r>
              <a:t>- Actions: Stick or Hit.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Episode Generation in Blackjack</a:t>
            </a:r>
          </a:p>
        </p:txBody>
      </p:sp>
      <p:sp>
        <p:nvSpPr>
          <p:cNvPr id="3" name="Content Placeholder 2"/>
          <p:cNvSpPr>
            <a:spLocks noGrp="1"/>
          </p:cNvSpPr>
          <p:nvPr>
            <p:ph idx="1"/>
          </p:nvPr>
        </p:nvSpPr>
        <p:spPr/>
        <p:txBody>
          <a:bodyPr/>
          <a:lstStyle/>
          <a:p>
            <a:r>
              <a:t>Simulating Random Episodes:</a:t>
            </a:r>
          </a:p>
          <a:p>
            <a:r>
              <a:t>- Generate a sequence of states, actions, and rewards.</a:t>
            </a:r>
          </a:p>
          <a:p>
            <a:r>
              <a:t>- Use policies like random sampling or epsilon-greedy.</a:t>
            </a:r>
          </a:p>
          <a:p>
            <a:endParaRPr/>
          </a:p>
          <a:p>
            <a:r>
              <a:t>Example:</a:t>
            </a:r>
          </a:p>
          <a:p>
            <a:r>
              <a:t>- If the player's sum ≤ 18, higher probability of hitting.</a:t>
            </a:r>
          </a:p>
          <a:p>
            <a:r>
              <a:t>- Otherwise, stick.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Policy Improvement via Monte Carlo</a:t>
            </a:r>
          </a:p>
        </p:txBody>
      </p:sp>
      <p:sp>
        <p:nvSpPr>
          <p:cNvPr id="3" name="Content Placeholder 2"/>
          <p:cNvSpPr>
            <a:spLocks noGrp="1"/>
          </p:cNvSpPr>
          <p:nvPr>
            <p:ph idx="1"/>
          </p:nvPr>
        </p:nvSpPr>
        <p:spPr/>
        <p:txBody>
          <a:bodyPr/>
          <a:lstStyle/>
          <a:p>
            <a:r>
              <a:t>Using Episodes for Policy Optimization:</a:t>
            </a:r>
          </a:p>
          <a:p>
            <a:r>
              <a:t>- Collect data from episodes.</a:t>
            </a:r>
          </a:p>
          <a:p>
            <a:r>
              <a:t>- Estimate the value of actions in different states (Q-values).</a:t>
            </a:r>
          </a:p>
          <a:p>
            <a:r>
              <a:t>- Update the policy to maximize expected returns.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Epsilon-Greedy Policies</a:t>
            </a:r>
          </a:p>
        </p:txBody>
      </p:sp>
      <p:sp>
        <p:nvSpPr>
          <p:cNvPr id="3" name="Content Placeholder 2"/>
          <p:cNvSpPr>
            <a:spLocks noGrp="1"/>
          </p:cNvSpPr>
          <p:nvPr>
            <p:ph idx="1"/>
          </p:nvPr>
        </p:nvSpPr>
        <p:spPr/>
        <p:txBody>
          <a:bodyPr/>
          <a:lstStyle/>
          <a:p>
            <a:r>
              <a:t>Balancing Exploration and Exploitation:</a:t>
            </a:r>
          </a:p>
          <a:p>
            <a:r>
              <a:t>- Exploration: Randomly sample actions to discover new strategies.</a:t>
            </a:r>
          </a:p>
          <a:p>
            <a:r>
              <a:t>- Exploitation: Choose the best-known action to maximize rewards.</a:t>
            </a:r>
          </a:p>
          <a:p>
            <a:endParaRPr/>
          </a:p>
          <a:p>
            <a:r>
              <a:t>Epsilon-Greedy:</a:t>
            </a:r>
          </a:p>
          <a:p>
            <a:r>
              <a:t>- With probability ε, take a random action.</a:t>
            </a:r>
          </a:p>
          <a:p>
            <a:r>
              <a:t>- With 1-ε, take the action with the highest estimated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Role of Randomness in Learning</a:t>
            </a:r>
          </a:p>
        </p:txBody>
      </p:sp>
      <p:sp>
        <p:nvSpPr>
          <p:cNvPr id="3" name="Content Placeholder 2"/>
          <p:cNvSpPr>
            <a:spLocks noGrp="1"/>
          </p:cNvSpPr>
          <p:nvPr>
            <p:ph idx="1"/>
          </p:nvPr>
        </p:nvSpPr>
        <p:spPr/>
        <p:txBody>
          <a:bodyPr/>
          <a:lstStyle/>
          <a:p>
            <a:r>
              <a:t>Why Randomness?</a:t>
            </a:r>
          </a:p>
          <a:p>
            <a:r>
              <a:t>- Prevents premature convergence to suboptimal policies.</a:t>
            </a:r>
          </a:p>
          <a:p>
            <a:r>
              <a:t>- Ensures exploration of the entire state-action space.</a:t>
            </a:r>
          </a:p>
          <a:p>
            <a:endParaRPr/>
          </a:p>
          <a:p>
            <a:r>
              <a:t>Key Insight:</a:t>
            </a:r>
          </a:p>
          <a:p>
            <a:r>
              <a:t>- Randomness drives learning in stochastic environments.</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TotalTime>
  <Words>2598</Words>
  <Application>Microsoft Office PowerPoint</Application>
  <PresentationFormat>On-screen Show (4:3)</PresentationFormat>
  <Paragraphs>221</Paragraphs>
  <Slides>30</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Calibri</vt:lpstr>
      <vt:lpstr>Calibri Light</vt:lpstr>
      <vt:lpstr>Retrospect</vt:lpstr>
      <vt:lpstr>Monte Carlo Methods and Random Processes</vt:lpstr>
      <vt:lpstr>Video Presentation</vt:lpstr>
      <vt:lpstr>Introduction to Random Processes</vt:lpstr>
      <vt:lpstr>Monte Carlo Methods Overview</vt:lpstr>
      <vt:lpstr>Blackjack as a Random Process</vt:lpstr>
      <vt:lpstr>Episode Generation in Blackjack</vt:lpstr>
      <vt:lpstr>Policy Improvement via Monte Carlo</vt:lpstr>
      <vt:lpstr>Epsilon-Greedy Policies</vt:lpstr>
      <vt:lpstr>Role of Randomness in Learning</vt:lpstr>
      <vt:lpstr>Expected Value Calculation</vt:lpstr>
      <vt:lpstr>Discounted Rewards</vt:lpstr>
      <vt:lpstr>Argmax for Policy Selection</vt:lpstr>
      <vt:lpstr>Bellman Equation</vt:lpstr>
      <vt:lpstr>Gradient Updates (for Policy Improvement)</vt:lpstr>
      <vt:lpstr>Probability Functions</vt:lpstr>
      <vt:lpstr>Averages for Value Estimation</vt:lpstr>
      <vt:lpstr>Statistical Sampling</vt:lpstr>
      <vt:lpstr>Normalization</vt:lpstr>
      <vt:lpstr>Linear Algebra for State-Action Spaces</vt:lpstr>
      <vt:lpstr>Coding Approach</vt:lpstr>
      <vt:lpstr>Coding Highlights</vt:lpstr>
      <vt:lpstr>Visualization of Random Outcomes</vt:lpstr>
      <vt:lpstr>Outcomes</vt:lpstr>
      <vt:lpstr>Outcomes</vt:lpstr>
      <vt:lpstr>Challenges of Random Processes</vt:lpstr>
      <vt:lpstr>Applications Beyond Blackjack</vt:lpstr>
      <vt:lpstr>Key Takeaways</vt:lpstr>
      <vt:lpstr>References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Methods and Random Processes</dc:title>
  <dc:subject/>
  <dc:creator/>
  <cp:keywords/>
  <dc:description>generated using python-pptx</dc:description>
  <cp:lastModifiedBy>Kazi Mushfiq Rafid</cp:lastModifiedBy>
  <cp:revision>10</cp:revision>
  <dcterms:created xsi:type="dcterms:W3CDTF">2013-01-27T09:14:16Z</dcterms:created>
  <dcterms:modified xsi:type="dcterms:W3CDTF">2024-12-09T04:10:59Z</dcterms:modified>
  <cp:category/>
</cp:coreProperties>
</file>