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78" r:id="rId4"/>
    <p:sldId id="258" r:id="rId5"/>
    <p:sldId id="276" r:id="rId6"/>
    <p:sldId id="262" r:id="rId7"/>
    <p:sldId id="263" r:id="rId8"/>
    <p:sldId id="264" r:id="rId9"/>
    <p:sldId id="265" r:id="rId10"/>
    <p:sldId id="266" r:id="rId11"/>
    <p:sldId id="279" r:id="rId12"/>
    <p:sldId id="280" r:id="rId13"/>
    <p:sldId id="281" r:id="rId14"/>
    <p:sldId id="274" r:id="rId15"/>
    <p:sldId id="275" r:id="rId16"/>
    <p:sldId id="270" r:id="rId17"/>
    <p:sldId id="271" r:id="rId18"/>
    <p:sldId id="272" r:id="rId19"/>
    <p:sldId id="273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rehana-sabid_final.smv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alloy4.2.ja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rehana-sabid_final.sm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62400"/>
            <a:ext cx="6400800" cy="1600200"/>
          </a:xfrm>
        </p:spPr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Rehana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Begam</a:t>
            </a:r>
            <a:endParaRPr lang="en-US" dirty="0" smtClean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K M Sabidur Rahman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05930"/>
            <a:ext cx="8839200" cy="1470025"/>
          </a:xfrm>
        </p:spPr>
        <p:txBody>
          <a:bodyPr>
            <a:noAutofit/>
          </a:bodyPr>
          <a:lstStyle/>
          <a:p>
            <a:r>
              <a:rPr lang="en-US" sz="4200" dirty="0" smtClean="0">
                <a:latin typeface="Cambria" pitchFamily="18" charset="0"/>
              </a:rPr>
              <a:t>Elevator control system: </a:t>
            </a:r>
            <a:br>
              <a:rPr lang="en-US" sz="4200" dirty="0" smtClean="0">
                <a:latin typeface="Cambria" pitchFamily="18" charset="0"/>
              </a:rPr>
            </a:br>
            <a:r>
              <a:rPr sz="4200" dirty="0" smtClean="0">
                <a:latin typeface="Cambria" pitchFamily="18" charset="0"/>
              </a:rPr>
              <a:t>Model Specifications and Verification</a:t>
            </a:r>
            <a:endParaRPr lang="en-US" sz="42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28950"/>
            <a:ext cx="7772400" cy="800100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latin typeface="Cambria" pitchFamily="18" charset="0"/>
              </a:rPr>
              <a:t>Tool: SPIN</a:t>
            </a:r>
            <a:endParaRPr lang="en-US" sz="44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752600"/>
            <a:ext cx="7772400" cy="4572000"/>
          </a:xfrm>
        </p:spPr>
        <p:txBody>
          <a:bodyPr/>
          <a:lstStyle/>
          <a:p>
            <a:r>
              <a:rPr lang="en-US" dirty="0" smtClean="0"/>
              <a:t>States: byte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elevatorLevel</a:t>
            </a:r>
            <a:r>
              <a:rPr lang="en-US" dirty="0" smtClean="0"/>
              <a:t>	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direction		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Timers/Counters: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doorOpenTimer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remainedAsOpen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Cambria" pitchFamily="18" charset="0"/>
              </a:rPr>
              <a:t>Model Specifications</a:t>
            </a: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752600"/>
            <a:ext cx="7772400" cy="4572000"/>
          </a:xfrm>
        </p:spPr>
        <p:txBody>
          <a:bodyPr/>
          <a:lstStyle/>
          <a:p>
            <a:r>
              <a:rPr lang="en-US" dirty="0" smtClean="0"/>
              <a:t>Buttons: </a:t>
            </a:r>
            <a:r>
              <a:rPr lang="en-US" dirty="0" err="1" smtClean="0"/>
              <a:t>bool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openDoorButton</a:t>
            </a:r>
            <a:r>
              <a:rPr lang="en-US" dirty="0" smtClean="0"/>
              <a:t>			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closeDoorButton</a:t>
            </a:r>
            <a:r>
              <a:rPr lang="en-US" dirty="0" smtClean="0"/>
              <a:t>		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firstButton</a:t>
            </a:r>
            <a:r>
              <a:rPr lang="en-US" dirty="0" smtClean="0"/>
              <a:t>			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secondButton</a:t>
            </a:r>
            <a:r>
              <a:rPr lang="en-US" dirty="0" smtClean="0"/>
              <a:t>			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thirdButton</a:t>
            </a:r>
            <a:r>
              <a:rPr lang="en-US" dirty="0" smtClean="0"/>
              <a:t>			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firstUpButton</a:t>
            </a:r>
            <a:r>
              <a:rPr lang="en-US" dirty="0" smtClean="0"/>
              <a:t>			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secondUpButton</a:t>
            </a:r>
            <a:r>
              <a:rPr lang="en-US" dirty="0" smtClean="0"/>
              <a:t>		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secondDownButton</a:t>
            </a:r>
            <a:r>
              <a:rPr lang="en-US" dirty="0" smtClean="0"/>
              <a:t>		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thirdDownButton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Cambria" pitchFamily="18" charset="0"/>
              </a:rPr>
              <a:t>Model Specifications</a:t>
            </a: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752600"/>
            <a:ext cx="7772400" cy="4572000"/>
          </a:xfrm>
        </p:spPr>
        <p:txBody>
          <a:bodyPr/>
          <a:lstStyle/>
          <a:p>
            <a:r>
              <a:rPr lang="en-US" dirty="0" smtClean="0"/>
              <a:t>Commands</a:t>
            </a:r>
          </a:p>
          <a:p>
            <a:r>
              <a:rPr lang="en-US" sz="2800" dirty="0" smtClean="0"/>
              <a:t>$ spin </a:t>
            </a:r>
            <a:r>
              <a:rPr lang="en-US" sz="2800" dirty="0" smtClean="0"/>
              <a:t>–a filename.pml</a:t>
            </a:r>
            <a:endParaRPr lang="en-US" sz="2800" dirty="0" smtClean="0"/>
          </a:p>
          <a:p>
            <a:r>
              <a:rPr lang="en-US" sz="2800" dirty="0" smtClean="0"/>
              <a:t> $ cc -o pan </a:t>
            </a:r>
            <a:r>
              <a:rPr lang="en-US" sz="2800" dirty="0" err="1" smtClean="0"/>
              <a:t>pan.c</a:t>
            </a:r>
            <a:endParaRPr lang="en-US" sz="2800" dirty="0" smtClean="0"/>
          </a:p>
          <a:p>
            <a:r>
              <a:rPr lang="en-US" sz="2800" dirty="0" smtClean="0"/>
              <a:t> $ ./pan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r>
              <a:rPr lang="en-US" dirty="0" smtClean="0">
                <a:hlinkClick r:id="rId2" action="ppaction://hlinkfile"/>
              </a:rPr>
              <a:t>SPIN code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Cambria" pitchFamily="18" charset="0"/>
              </a:rPr>
              <a:t>Model Verification</a:t>
            </a: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28950"/>
            <a:ext cx="7772400" cy="800100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Cambria" pitchFamily="18" charset="0"/>
              </a:rPr>
              <a:t>Discussion: </a:t>
            </a:r>
            <a:br>
              <a:rPr lang="en-US" sz="4400" dirty="0" smtClean="0">
                <a:latin typeface="Cambria" pitchFamily="18" charset="0"/>
              </a:rPr>
            </a:br>
            <a:r>
              <a:rPr lang="en-US" sz="4400" dirty="0" err="1" smtClean="0">
                <a:latin typeface="Cambria" pitchFamily="18" charset="0"/>
              </a:rPr>
              <a:t>NuSMV</a:t>
            </a:r>
            <a:r>
              <a:rPr lang="en-US" sz="4400" dirty="0" smtClean="0">
                <a:latin typeface="Cambria" pitchFamily="18" charset="0"/>
              </a:rPr>
              <a:t> &amp; SPIN</a:t>
            </a:r>
            <a:endParaRPr lang="en-US" sz="44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bIns="91440" anchor="b" anchorCtr="0">
            <a:normAutofit/>
          </a:bodyPr>
          <a:lstStyle/>
          <a:p>
            <a:pPr algn="ctr"/>
            <a:r>
              <a:rPr lang="en-US" dirty="0" smtClean="0">
                <a:latin typeface="Cambria" pitchFamily="18" charset="0"/>
              </a:rPr>
              <a:t>Special features</a:t>
            </a:r>
            <a:endParaRPr lang="en-US" dirty="0">
              <a:latin typeface="Cambria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62100" y="1950720"/>
          <a:ext cx="60198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0"/>
                <a:gridCol w="3009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NuSMV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Promela + C / Spin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NUSMV allows to specify the FSM directly in terms of propositional formulas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r>
                        <a:rPr lang="en-US" dirty="0" smtClean="0"/>
                        <a:t>fficient verification of multi-threaded </a:t>
                      </a:r>
                      <a:r>
                        <a:rPr lang="en-US" b="1" dirty="0" smtClean="0"/>
                        <a:t>software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specifications can be expressed</a:t>
                      </a:r>
                      <a:r>
                        <a:rPr lang="en-US" baseline="0" dirty="0" smtClean="0"/>
                        <a:t> in CTL and LTL extended with past 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of </a:t>
                      </a:r>
                      <a:r>
                        <a:rPr lang="en-US" b="1" dirty="0" smtClean="0"/>
                        <a:t>embedded C cod</a:t>
                      </a:r>
                      <a:r>
                        <a:rPr lang="en-US" b="0" dirty="0" smtClean="0"/>
                        <a:t>e</a:t>
                      </a:r>
                    </a:p>
                    <a:p>
                      <a:r>
                        <a:rPr lang="en-US" b="0" dirty="0" smtClean="0"/>
                        <a:t>LTL model checking 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traces are automatically generated by NUSMV in  deterministic</a:t>
                      </a:r>
                      <a:r>
                        <a:rPr lang="en-US" baseline="0" dirty="0" smtClean="0"/>
                        <a:t> &amp; </a:t>
                      </a:r>
                      <a:r>
                        <a:rPr lang="en-US" dirty="0" smtClean="0"/>
                        <a:t>random modes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automated verification of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progress assertions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28950"/>
            <a:ext cx="7772400" cy="800100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latin typeface="Cambria" pitchFamily="18" charset="0"/>
              </a:rPr>
              <a:t>Tool: Alloy</a:t>
            </a:r>
            <a:endParaRPr lang="en-US" sz="44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752600"/>
            <a:ext cx="7772400" cy="4572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States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sig </a:t>
            </a:r>
            <a:r>
              <a:rPr lang="en-US" dirty="0" err="1" smtClean="0"/>
              <a:t>elevatorState</a:t>
            </a:r>
            <a:r>
              <a:rPr lang="en-US" dirty="0" smtClean="0"/>
              <a:t> { 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firstLevel</a:t>
            </a:r>
            <a:r>
              <a:rPr lang="en-US" dirty="0" smtClean="0"/>
              <a:t>, </a:t>
            </a:r>
            <a:r>
              <a:rPr lang="en-US" dirty="0" err="1" smtClean="0"/>
              <a:t>secondLevel</a:t>
            </a:r>
            <a:r>
              <a:rPr lang="en-US" dirty="0" smtClean="0"/>
              <a:t>, </a:t>
            </a:r>
            <a:r>
              <a:rPr lang="en-US" dirty="0" err="1" smtClean="0"/>
              <a:t>thirdLevel</a:t>
            </a:r>
            <a:r>
              <a:rPr lang="en-US" dirty="0" smtClean="0"/>
              <a:t>: one </a:t>
            </a:r>
            <a:r>
              <a:rPr lang="en-US" dirty="0" err="1" smtClean="0"/>
              <a:t>ESObject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sig </a:t>
            </a:r>
            <a:r>
              <a:rPr lang="en-US" dirty="0" err="1" smtClean="0"/>
              <a:t>doorState</a:t>
            </a:r>
            <a:r>
              <a:rPr lang="en-US" dirty="0" smtClean="0"/>
              <a:t> { </a:t>
            </a:r>
          </a:p>
          <a:p>
            <a:pPr lvl="1">
              <a:buNone/>
            </a:pPr>
            <a:r>
              <a:rPr lang="en-US" dirty="0" smtClean="0"/>
              <a:t>	opened, closed: one Door 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sig </a:t>
            </a:r>
            <a:r>
              <a:rPr lang="en-US" dirty="0" err="1" smtClean="0"/>
              <a:t>directionState</a:t>
            </a:r>
            <a:r>
              <a:rPr lang="en-US" dirty="0" smtClean="0"/>
              <a:t> { </a:t>
            </a:r>
          </a:p>
          <a:p>
            <a:pPr lvl="1">
              <a:buNone/>
            </a:pPr>
            <a:r>
              <a:rPr lang="en-US" dirty="0" smtClean="0"/>
              <a:t>	up, down, steady: one Directions 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Cambria" pitchFamily="18" charset="0"/>
              </a:rPr>
              <a:t>Model Specifications</a:t>
            </a: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752600"/>
            <a:ext cx="7772400" cy="4572000"/>
          </a:xfrm>
        </p:spPr>
        <p:txBody>
          <a:bodyPr vert="horz">
            <a:noAutofit/>
          </a:bodyPr>
          <a:lstStyle/>
          <a:p>
            <a:r>
              <a:rPr lang="en-US" sz="2400" dirty="0" smtClean="0"/>
              <a:t>sig </a:t>
            </a:r>
            <a:r>
              <a:rPr lang="en-US" sz="2400" dirty="0" err="1" smtClean="0"/>
              <a:t>ESObject</a:t>
            </a:r>
            <a:r>
              <a:rPr lang="en-US" sz="2400" dirty="0" smtClean="0"/>
              <a:t> {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firstButton</a:t>
            </a:r>
            <a:r>
              <a:rPr lang="en-US" sz="2400" dirty="0" smtClean="0"/>
              <a:t>, </a:t>
            </a:r>
            <a:r>
              <a:rPr lang="en-US" sz="2400" dirty="0" err="1" smtClean="0"/>
              <a:t>secondButton</a:t>
            </a:r>
            <a:r>
              <a:rPr lang="en-US" sz="2400" dirty="0" smtClean="0"/>
              <a:t>, </a:t>
            </a:r>
            <a:r>
              <a:rPr lang="en-US" sz="2400" dirty="0" err="1" smtClean="0"/>
              <a:t>thirdButton</a:t>
            </a:r>
            <a:r>
              <a:rPr lang="en-US" sz="2400" dirty="0" smtClean="0"/>
              <a:t>: one Button,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openDoorButton</a:t>
            </a:r>
            <a:r>
              <a:rPr lang="en-US" sz="2400" dirty="0" smtClean="0"/>
              <a:t>, </a:t>
            </a:r>
            <a:r>
              <a:rPr lang="en-US" sz="2400" dirty="0" err="1" smtClean="0"/>
              <a:t>closeDoorButton</a:t>
            </a:r>
            <a:r>
              <a:rPr lang="en-US" sz="2400" dirty="0" smtClean="0"/>
              <a:t>: one Button,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firstButtonLight</a:t>
            </a:r>
            <a:r>
              <a:rPr lang="en-US" sz="2400" dirty="0" smtClean="0"/>
              <a:t>, </a:t>
            </a:r>
            <a:r>
              <a:rPr lang="en-US" sz="2400" dirty="0" err="1" smtClean="0"/>
              <a:t>secondButtonLight</a:t>
            </a:r>
            <a:r>
              <a:rPr lang="en-US" sz="2400" dirty="0" smtClean="0"/>
              <a:t>, </a:t>
            </a:r>
            <a:r>
              <a:rPr lang="en-US" sz="2400" dirty="0" err="1" smtClean="0"/>
              <a:t>thirdButtonLight</a:t>
            </a:r>
            <a:r>
              <a:rPr lang="en-US" sz="2400" dirty="0" smtClean="0"/>
              <a:t>: one Light,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openDoorButtonLight</a:t>
            </a:r>
            <a:r>
              <a:rPr lang="en-US" sz="2400" dirty="0" smtClean="0"/>
              <a:t>, </a:t>
            </a:r>
            <a:r>
              <a:rPr lang="en-US" sz="2400" dirty="0" err="1" smtClean="0"/>
              <a:t>closeDoorButtonLight</a:t>
            </a:r>
            <a:r>
              <a:rPr lang="en-US" sz="2400" dirty="0" smtClean="0"/>
              <a:t>: one Light,</a:t>
            </a:r>
          </a:p>
          <a:p>
            <a:pPr>
              <a:buNone/>
            </a:pPr>
            <a:r>
              <a:rPr lang="en-US" sz="2400" dirty="0" smtClean="0"/>
              <a:t>	direction: one Directions,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elevatorDoor</a:t>
            </a:r>
            <a:r>
              <a:rPr lang="en-US" sz="2400" dirty="0" smtClean="0"/>
              <a:t>: one Door,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buttonsOn</a:t>
            </a:r>
            <a:r>
              <a:rPr lang="en-US" sz="2400" dirty="0" smtClean="0"/>
              <a:t>: one </a:t>
            </a:r>
            <a:r>
              <a:rPr lang="en-US" sz="2400" dirty="0" err="1" smtClean="0"/>
              <a:t>onButtonsList</a:t>
            </a:r>
            <a:r>
              <a:rPr lang="en-US" sz="2400" dirty="0" smtClean="0"/>
              <a:t>,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lightsOn</a:t>
            </a:r>
            <a:r>
              <a:rPr lang="en-US" sz="2400" dirty="0" smtClean="0"/>
              <a:t>: one </a:t>
            </a:r>
            <a:r>
              <a:rPr lang="en-US" sz="2400" dirty="0" err="1" smtClean="0"/>
              <a:t>onLightsList</a:t>
            </a:r>
            <a:r>
              <a:rPr lang="en-US" sz="2400" dirty="0" smtClean="0"/>
              <a:t>,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currentLevel</a:t>
            </a:r>
            <a:r>
              <a:rPr lang="en-US" sz="2400" dirty="0" smtClean="0"/>
              <a:t>: one Levels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Cambria" pitchFamily="18" charset="0"/>
              </a:rPr>
              <a:t>Model Specifications</a:t>
            </a: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752600"/>
            <a:ext cx="7772400" cy="4572000"/>
          </a:xfrm>
        </p:spPr>
        <p:txBody>
          <a:bodyPr/>
          <a:lstStyle/>
          <a:p>
            <a:r>
              <a:rPr lang="en-US" dirty="0" smtClean="0">
                <a:hlinkClick r:id="rId2" action="ppaction://hlinkfile"/>
              </a:rPr>
              <a:t>Alloy demo</a:t>
            </a:r>
            <a:r>
              <a:rPr lang="en-US" dirty="0" smtClean="0"/>
              <a:t>		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Cambria" pitchFamily="18" charset="0"/>
              </a:rPr>
              <a:t>Model Verification</a:t>
            </a: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7526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Elevator Control System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Design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Properties to be verified</a:t>
            </a:r>
          </a:p>
          <a:p>
            <a:r>
              <a:rPr lang="en-US" dirty="0" smtClean="0"/>
              <a:t>Tool: </a:t>
            </a:r>
            <a:r>
              <a:rPr lang="en-US" dirty="0" err="1" smtClean="0"/>
              <a:t>NuSmv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Model Specifications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Model Verification</a:t>
            </a:r>
          </a:p>
          <a:p>
            <a:r>
              <a:rPr lang="en-US" dirty="0" smtClean="0"/>
              <a:t>Tool: SPIN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Model Specifications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Model Verification</a:t>
            </a:r>
          </a:p>
          <a:p>
            <a:r>
              <a:rPr lang="en-US" dirty="0" smtClean="0"/>
              <a:t>Discussion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Cambria" pitchFamily="18" charset="0"/>
              </a:rPr>
              <a:t>Overview</a:t>
            </a: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_thank-you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905" y="1752600"/>
            <a:ext cx="5092095" cy="32080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28950"/>
            <a:ext cx="7772400" cy="800100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latin typeface="Cambria" pitchFamily="18" charset="0"/>
              </a:rPr>
              <a:t>Elevator Control System</a:t>
            </a:r>
            <a:endParaRPr lang="en-US" sz="44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Cambria" pitchFamily="18" charset="0"/>
              </a:rPr>
              <a:t>Design of the System</a:t>
            </a:r>
            <a:endParaRPr lang="en-US" dirty="0">
              <a:latin typeface="Cambria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1" y="2819400"/>
            <a:ext cx="464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628901" y="3009900"/>
            <a:ext cx="26670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itchFamily="18" charset="0"/>
              </a:rPr>
              <a:t>1</a:t>
            </a:r>
            <a:r>
              <a:rPr lang="en-US" baseline="30000" dirty="0" smtClean="0">
                <a:latin typeface="Cambria" pitchFamily="18" charset="0"/>
              </a:rPr>
              <a:t>st</a:t>
            </a:r>
            <a:r>
              <a:rPr lang="en-US" dirty="0" smtClean="0">
                <a:latin typeface="Cambria" pitchFamily="18" charset="0"/>
              </a:rPr>
              <a:t> button</a:t>
            </a:r>
          </a:p>
          <a:p>
            <a:pPr algn="ctr"/>
            <a:r>
              <a:rPr lang="en-US" dirty="0" smtClean="0">
                <a:latin typeface="Cambria" pitchFamily="18" charset="0"/>
              </a:rPr>
              <a:t>2</a:t>
            </a:r>
            <a:r>
              <a:rPr lang="en-US" baseline="30000" dirty="0" smtClean="0">
                <a:latin typeface="Cambria" pitchFamily="18" charset="0"/>
              </a:rPr>
              <a:t>nd</a:t>
            </a:r>
            <a:r>
              <a:rPr lang="en-US" dirty="0" smtClean="0">
                <a:latin typeface="Cambria" pitchFamily="18" charset="0"/>
              </a:rPr>
              <a:t> button</a:t>
            </a:r>
          </a:p>
          <a:p>
            <a:pPr algn="ctr"/>
            <a:r>
              <a:rPr lang="en-US" dirty="0" smtClean="0">
                <a:latin typeface="Cambria" pitchFamily="18" charset="0"/>
              </a:rPr>
              <a:t>3</a:t>
            </a:r>
            <a:r>
              <a:rPr lang="en-US" baseline="30000" dirty="0" smtClean="0">
                <a:latin typeface="Cambria" pitchFamily="18" charset="0"/>
              </a:rPr>
              <a:t>rd</a:t>
            </a:r>
            <a:r>
              <a:rPr lang="en-US" dirty="0" smtClean="0">
                <a:latin typeface="Cambria" pitchFamily="18" charset="0"/>
              </a:rPr>
              <a:t> button</a:t>
            </a:r>
          </a:p>
          <a:p>
            <a:pPr algn="ctr"/>
            <a:r>
              <a:rPr lang="en-US" dirty="0" smtClean="0">
                <a:latin typeface="Cambria" pitchFamily="18" charset="0"/>
              </a:rPr>
              <a:t>Close Door button</a:t>
            </a:r>
          </a:p>
          <a:p>
            <a:pPr algn="ctr"/>
            <a:r>
              <a:rPr lang="en-US" dirty="0" smtClean="0">
                <a:latin typeface="Cambria" pitchFamily="18" charset="0"/>
              </a:rPr>
              <a:t>Open door button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1066800" y="2133600"/>
            <a:ext cx="103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3</a:t>
            </a:r>
            <a:r>
              <a:rPr lang="en-US" baseline="30000" dirty="0" smtClean="0">
                <a:latin typeface="Cambria" pitchFamily="18" charset="0"/>
              </a:rPr>
              <a:t>rd</a:t>
            </a:r>
            <a:r>
              <a:rPr lang="en-US" dirty="0" smtClean="0">
                <a:latin typeface="Cambria" pitchFamily="18" charset="0"/>
              </a:rPr>
              <a:t> level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1" y="2133600"/>
            <a:ext cx="205740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mbria" pitchFamily="18" charset="0"/>
              </a:rPr>
              <a:t>thirdDownButton</a:t>
            </a:r>
            <a:endParaRPr lang="en-US" dirty="0">
              <a:latin typeface="Cambria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828801" y="4876800"/>
            <a:ext cx="464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1066800" y="3657600"/>
            <a:ext cx="103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2</a:t>
            </a:r>
            <a:r>
              <a:rPr lang="en-US" baseline="30000" dirty="0" smtClean="0">
                <a:latin typeface="Cambria" pitchFamily="18" charset="0"/>
              </a:rPr>
              <a:t>nd</a:t>
            </a:r>
            <a:r>
              <a:rPr lang="en-US" dirty="0" smtClean="0">
                <a:latin typeface="Cambria" pitchFamily="18" charset="0"/>
              </a:rPr>
              <a:t> level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1143001" y="5181600"/>
            <a:ext cx="95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1</a:t>
            </a:r>
            <a:r>
              <a:rPr lang="en-US" baseline="30000" dirty="0" smtClean="0">
                <a:latin typeface="Cambria" pitchFamily="18" charset="0"/>
              </a:rPr>
              <a:t>st</a:t>
            </a:r>
            <a:r>
              <a:rPr lang="en-US" dirty="0" smtClean="0">
                <a:latin typeface="Cambria" pitchFamily="18" charset="0"/>
              </a:rPr>
              <a:t> level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1" y="3897868"/>
            <a:ext cx="2130711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ambria" pitchFamily="18" charset="0"/>
              </a:rPr>
              <a:t>secondDownButton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00057" y="3452336"/>
            <a:ext cx="212954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mbria" pitchFamily="18" charset="0"/>
              </a:rPr>
              <a:t>secondUpButton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00057" y="5181600"/>
            <a:ext cx="205334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mbria" pitchFamily="18" charset="0"/>
              </a:rPr>
              <a:t>firstUpButton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38400" y="62484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*Every button will have lights with it. </a:t>
            </a: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7772400" cy="4572000"/>
          </a:xfrm>
        </p:spPr>
        <p:txBody>
          <a:bodyPr/>
          <a:lstStyle/>
          <a:p>
            <a:r>
              <a:rPr lang="en-US" dirty="0" smtClean="0"/>
              <a:t>Requests to be delivered to a particular floor are eventually serviced </a:t>
            </a:r>
          </a:p>
          <a:p>
            <a:r>
              <a:rPr lang="en-US" dirty="0" smtClean="0"/>
              <a:t>The elevator never moves with its door open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Cambria" pitchFamily="18" charset="0"/>
              </a:rPr>
              <a:t>Properties to Verify</a:t>
            </a: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28950"/>
            <a:ext cx="7772400" cy="800100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latin typeface="Cambria" pitchFamily="18" charset="0"/>
              </a:rPr>
              <a:t>Tool: NuSMV</a:t>
            </a:r>
            <a:endParaRPr lang="en-US" sz="44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752600"/>
            <a:ext cx="7772400" cy="4572000"/>
          </a:xfrm>
        </p:spPr>
        <p:txBody>
          <a:bodyPr/>
          <a:lstStyle/>
          <a:p>
            <a:r>
              <a:rPr lang="en-US" dirty="0" smtClean="0"/>
              <a:t>States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elevatorLevel</a:t>
            </a:r>
            <a:r>
              <a:rPr lang="en-US" dirty="0" smtClean="0"/>
              <a:t>	: { first, second, third }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direction		: { down, steady, up }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Timers/Counters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doorOpenTimer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remainedAsOpen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Cambria" pitchFamily="18" charset="0"/>
              </a:rPr>
              <a:t>Model Specifications</a:t>
            </a: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752600"/>
            <a:ext cx="7772400" cy="4572000"/>
          </a:xfrm>
        </p:spPr>
        <p:txBody>
          <a:bodyPr/>
          <a:lstStyle/>
          <a:p>
            <a:r>
              <a:rPr lang="en-US" dirty="0" smtClean="0"/>
              <a:t>Buttons: Boolean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openDoorButton</a:t>
            </a:r>
            <a:r>
              <a:rPr lang="en-US" dirty="0" smtClean="0"/>
              <a:t>			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closeDoorButton</a:t>
            </a:r>
            <a:r>
              <a:rPr lang="en-US" dirty="0" smtClean="0"/>
              <a:t>		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firstButton</a:t>
            </a:r>
            <a:r>
              <a:rPr lang="en-US" dirty="0" smtClean="0"/>
              <a:t>			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secondButton</a:t>
            </a:r>
            <a:r>
              <a:rPr lang="en-US" dirty="0" smtClean="0"/>
              <a:t>			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thirdButton</a:t>
            </a:r>
            <a:r>
              <a:rPr lang="en-US" dirty="0" smtClean="0"/>
              <a:t>			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firstUpButton</a:t>
            </a:r>
            <a:r>
              <a:rPr lang="en-US" dirty="0" smtClean="0"/>
              <a:t>			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secondUpButton</a:t>
            </a:r>
            <a:r>
              <a:rPr lang="en-US" dirty="0" smtClean="0"/>
              <a:t>		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secondDownButton</a:t>
            </a:r>
            <a:r>
              <a:rPr lang="en-US" dirty="0" smtClean="0"/>
              <a:t>		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thirdDownButton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Cambria" pitchFamily="18" charset="0"/>
              </a:rPr>
              <a:t>Model Specifications</a:t>
            </a: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752600"/>
            <a:ext cx="7772400" cy="4572000"/>
          </a:xfrm>
        </p:spPr>
        <p:txBody>
          <a:bodyPr/>
          <a:lstStyle/>
          <a:p>
            <a:r>
              <a:rPr lang="en-US" dirty="0" smtClean="0"/>
              <a:t>Commands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read_model</a:t>
            </a:r>
            <a:r>
              <a:rPr lang="en-US" dirty="0" smtClean="0"/>
              <a:t> </a:t>
            </a:r>
            <a:r>
              <a:rPr lang="en-US" dirty="0" smtClean="0"/>
              <a:t>–I filename.smv</a:t>
            </a:r>
            <a:r>
              <a:rPr lang="en-US" dirty="0" smtClean="0"/>
              <a:t>	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go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Check_ltlspec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r>
              <a:rPr lang="en-US" dirty="0" smtClean="0">
                <a:hlinkClick r:id="rId2" action="ppaction://hlinkfile"/>
              </a:rPr>
              <a:t>NuSMV code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Cambria" pitchFamily="18" charset="0"/>
              </a:rPr>
              <a:t>Model Verification</a:t>
            </a: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191</TotalTime>
  <Words>233</Words>
  <Application>Microsoft Office PowerPoint</Application>
  <PresentationFormat>On-screen Show (4:3)</PresentationFormat>
  <Paragraphs>127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Equity</vt:lpstr>
      <vt:lpstr>Elevator control system:  Model Specifications and Verification</vt:lpstr>
      <vt:lpstr>Overview</vt:lpstr>
      <vt:lpstr>Elevator Control System</vt:lpstr>
      <vt:lpstr>Design of the System</vt:lpstr>
      <vt:lpstr>Properties to Verify</vt:lpstr>
      <vt:lpstr>Tool: NuSMV</vt:lpstr>
      <vt:lpstr>Model Specifications</vt:lpstr>
      <vt:lpstr>Model Specifications</vt:lpstr>
      <vt:lpstr>Model Verification</vt:lpstr>
      <vt:lpstr>Tool: SPIN</vt:lpstr>
      <vt:lpstr>Model Specifications</vt:lpstr>
      <vt:lpstr>Model Specifications</vt:lpstr>
      <vt:lpstr>Model Verification</vt:lpstr>
      <vt:lpstr>Discussion:  NuSMV &amp; SPIN</vt:lpstr>
      <vt:lpstr>Special features</vt:lpstr>
      <vt:lpstr>Tool: Alloy</vt:lpstr>
      <vt:lpstr>Model Specifications</vt:lpstr>
      <vt:lpstr>Model Specifications</vt:lpstr>
      <vt:lpstr>Model Verification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Elevator control system</dc:title>
  <dc:creator>Sabid Rahman</dc:creator>
  <cp:lastModifiedBy>Sabid Rahman</cp:lastModifiedBy>
  <cp:revision>42</cp:revision>
  <dcterms:created xsi:type="dcterms:W3CDTF">2006-08-16T00:00:00Z</dcterms:created>
  <dcterms:modified xsi:type="dcterms:W3CDTF">2014-05-08T23:04:27Z</dcterms:modified>
</cp:coreProperties>
</file>