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3364e512c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3364e51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5fa4e45a9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5fa4e45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5fa4e45a9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5fa4e45a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5fa4e45a9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5fa4e45a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5fa4e45a9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5fa4e45a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tfY1buqmR0yKcMp4sndNNlWqViWlIdU_?usp=sharing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0" y="1511100"/>
            <a:ext cx="9144000" cy="2121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" name="Google Shape;63;p13"/>
          <p:cNvSpPr txBox="1"/>
          <p:nvPr>
            <p:ph idx="4294967295" type="title"/>
          </p:nvPr>
        </p:nvSpPr>
        <p:spPr>
          <a:xfrm>
            <a:off x="430800" y="18135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Reservoir Computing</a:t>
            </a:r>
            <a:endParaRPr/>
          </a:p>
        </p:txBody>
      </p:sp>
      <p:sp>
        <p:nvSpPr>
          <p:cNvPr id="64" name="Google Shape;64;p13"/>
          <p:cNvSpPr txBox="1"/>
          <p:nvPr>
            <p:ph idx="4294967295" type="body"/>
          </p:nvPr>
        </p:nvSpPr>
        <p:spPr>
          <a:xfrm>
            <a:off x="6916575" y="3078075"/>
            <a:ext cx="2148600" cy="3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Presentor: K Anurag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2465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RESERVOIR COMPUTING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43900" y="1468825"/>
            <a:ext cx="2262300" cy="20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RC is a special type of neural network designed to handle complex, time-varying data. It uses a fixed, random network (</a:t>
            </a:r>
            <a:r>
              <a:rPr b="1" lang="en" sz="1200"/>
              <a:t>reservoir</a:t>
            </a:r>
            <a:r>
              <a:rPr lang="en" sz="1200"/>
              <a:t>) and focuses on training only the output layer.</a:t>
            </a:r>
            <a:endParaRPr sz="1200"/>
          </a:p>
        </p:txBody>
      </p:sp>
      <p:sp>
        <p:nvSpPr>
          <p:cNvPr id="71" name="Google Shape;71;p14"/>
          <p:cNvSpPr txBox="1"/>
          <p:nvPr/>
        </p:nvSpPr>
        <p:spPr>
          <a:xfrm>
            <a:off x="8030050" y="4568725"/>
            <a:ext cx="910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1/5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584550" y="101300"/>
            <a:ext cx="13560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PAPER-01</a:t>
            </a:r>
            <a:endParaRPr b="1"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266650" y="3693900"/>
            <a:ext cx="1220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56F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takes the data</a:t>
            </a:r>
            <a:endParaRPr sz="1100">
              <a:solidFill>
                <a:srgbClr val="1A56F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351438" y="3693900"/>
            <a:ext cx="24411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56F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large, fixed group of interconnected nodes that process the data. This part is unique because it doesn’t change during training.</a:t>
            </a:r>
            <a:endParaRPr sz="1100">
              <a:solidFill>
                <a:srgbClr val="1A56F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631475" y="3693900"/>
            <a:ext cx="1739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56F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Produces the final prediction after the data has passed through the reservoir.</a:t>
            </a:r>
            <a:endParaRPr sz="1100">
              <a:solidFill>
                <a:srgbClr val="1A56F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475" y="1468825"/>
            <a:ext cx="3809274" cy="21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6693300" y="1468825"/>
            <a:ext cx="2334600" cy="16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Key-Point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Only the connections to the output layer need to be trained, which makes RC faster and easier to work with compared to other neural networks.</a:t>
            </a:r>
            <a:endParaRPr sz="1200"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43900" y="3607875"/>
            <a:ext cx="19260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Applications</a:t>
            </a:r>
            <a:r>
              <a:rPr lang="en" sz="1200"/>
              <a:t>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Speech Recognition, Signal Processing, Robotics, etc.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465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RC is better than traditional Feedforward NN?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3900" y="1468825"/>
            <a:ext cx="46962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 u="sng"/>
              <a:t>Architecture</a:t>
            </a:r>
            <a:r>
              <a:rPr lang="en" sz="1200"/>
              <a:t>: </a:t>
            </a:r>
            <a:r>
              <a:rPr b="1" i="1" lang="en" sz="1200"/>
              <a:t>RC</a:t>
            </a:r>
            <a:r>
              <a:rPr lang="en" sz="1200"/>
              <a:t>: Includes a dynamic reservoir that captures time-dependent patterns. </a:t>
            </a:r>
            <a:r>
              <a:rPr b="1" i="1" lang="en" sz="1200"/>
              <a:t>Feedforward NN</a:t>
            </a:r>
            <a:r>
              <a:rPr lang="en" sz="1200"/>
              <a:t>: Processes data in a linear, step-by-step manner without feedback or memory.</a:t>
            </a:r>
            <a:endParaRPr sz="1200"/>
          </a:p>
        </p:txBody>
      </p:sp>
      <p:sp>
        <p:nvSpPr>
          <p:cNvPr id="85" name="Google Shape;85;p15"/>
          <p:cNvSpPr txBox="1"/>
          <p:nvPr/>
        </p:nvSpPr>
        <p:spPr>
          <a:xfrm>
            <a:off x="8030050" y="4568725"/>
            <a:ext cx="910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/5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584550" y="101300"/>
            <a:ext cx="13560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PAPER-01</a:t>
            </a:r>
            <a:endParaRPr b="1"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950" y="1352600"/>
            <a:ext cx="3803600" cy="18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43900" y="2531750"/>
            <a:ext cx="4696200" cy="11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 u="sng"/>
              <a:t>Training-Efficiency</a:t>
            </a:r>
            <a:r>
              <a:rPr lang="en" sz="1200"/>
              <a:t>: </a:t>
            </a:r>
            <a:r>
              <a:rPr b="1" i="1" lang="en" sz="1200"/>
              <a:t>RC</a:t>
            </a:r>
            <a:r>
              <a:rPr lang="en" sz="1200"/>
              <a:t>: </a:t>
            </a:r>
            <a:r>
              <a:rPr lang="en" sz="1200"/>
              <a:t>Only the output layer needs to be trained, which is faster and requires less computational power.</a:t>
            </a:r>
            <a:r>
              <a:rPr lang="en" sz="1200"/>
              <a:t> </a:t>
            </a:r>
            <a:r>
              <a:rPr b="1" i="1" lang="en" sz="1200"/>
              <a:t>Feedforward NN</a:t>
            </a:r>
            <a:r>
              <a:rPr lang="en" sz="1200"/>
              <a:t>: </a:t>
            </a:r>
            <a:r>
              <a:rPr lang="en" sz="1200"/>
              <a:t>Requires training of all layers, which can be time-consuming and resource-intensive.</a:t>
            </a:r>
            <a:endParaRPr sz="1200"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235500" y="3810625"/>
            <a:ext cx="4696200" cy="11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 u="sng"/>
              <a:t>Flexibility</a:t>
            </a:r>
            <a:r>
              <a:rPr lang="en" sz="1200"/>
              <a:t>: </a:t>
            </a:r>
            <a:r>
              <a:rPr b="1" i="1" lang="en" sz="1200"/>
              <a:t>RC</a:t>
            </a:r>
            <a:r>
              <a:rPr lang="en" sz="1200"/>
              <a:t>: </a:t>
            </a:r>
            <a:r>
              <a:rPr lang="en" sz="1200"/>
              <a:t>Can be easily adapted to different types of data and tasks with minimal changes</a:t>
            </a:r>
            <a:r>
              <a:rPr lang="en" sz="1200"/>
              <a:t>. </a:t>
            </a:r>
            <a:r>
              <a:rPr b="1" i="1" lang="en" sz="1200"/>
              <a:t>Feedforward NN</a:t>
            </a:r>
            <a:r>
              <a:rPr lang="en" sz="1200"/>
              <a:t>: </a:t>
            </a:r>
            <a:r>
              <a:rPr lang="en" sz="1200"/>
              <a:t>Often requires significant reconfiguration or retraining for different tasks.</a:t>
            </a:r>
            <a:endParaRPr sz="1200"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4717300" y="3303250"/>
            <a:ext cx="42234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 u="sng"/>
              <a:t>Memory-Processing</a:t>
            </a:r>
            <a:r>
              <a:rPr lang="en" sz="1200"/>
              <a:t>: </a:t>
            </a:r>
            <a:r>
              <a:rPr b="1" i="1" lang="en" sz="1200"/>
              <a:t>RC</a:t>
            </a:r>
            <a:r>
              <a:rPr lang="en" sz="1200"/>
              <a:t>: </a:t>
            </a:r>
            <a:r>
              <a:rPr lang="en" sz="1200"/>
              <a:t>Can handle sequences and time-based data naturally, thanks to its reservoir's memory capabilities.</a:t>
            </a:r>
            <a:r>
              <a:rPr lang="en" sz="1200"/>
              <a:t> </a:t>
            </a:r>
            <a:r>
              <a:rPr b="1" i="1" lang="en" sz="1200"/>
              <a:t>Feedforward NN</a:t>
            </a:r>
            <a:r>
              <a:rPr lang="en" sz="1200"/>
              <a:t>: </a:t>
            </a:r>
            <a:r>
              <a:rPr lang="en" sz="1200"/>
              <a:t>Lacks inherent memory, making it less effective for tasks requiring context or temporal dependencies.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99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</a:t>
            </a:r>
            <a:r>
              <a:rPr lang="en"/>
              <a:t>Reservoir Computing: Equations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Concepts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43900" y="1468825"/>
            <a:ext cx="41634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State Equation Update</a:t>
            </a:r>
            <a:r>
              <a:rPr lang="en" sz="1200"/>
              <a:t>: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</a:rPr>
              <a:t>x(t+1) = f(Wx(t) + Bu(t))</a:t>
            </a:r>
            <a:endParaRPr b="1"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where,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x(t): reservoir state vector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f: activation function (e.g., tanh)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W: reservoir weight matrix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B: input weight matrix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u(t): input signal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7" name="Google Shape;97;p16"/>
          <p:cNvSpPr txBox="1"/>
          <p:nvPr/>
        </p:nvSpPr>
        <p:spPr>
          <a:xfrm>
            <a:off x="8030050" y="4568725"/>
            <a:ext cx="910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/5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584550" y="101300"/>
            <a:ext cx="13560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PAPER-02</a:t>
            </a:r>
            <a:endParaRPr b="1"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4717300" y="2617450"/>
            <a:ext cx="4223400" cy="20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Output Equation</a:t>
            </a:r>
            <a:r>
              <a:rPr lang="en" sz="1200"/>
              <a:t>: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</a:rPr>
              <a:t>y(t) = Cx(t)</a:t>
            </a:r>
            <a:endParaRPr b="1"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where,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y(t): output signal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C: output weight matrix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300" y="741750"/>
            <a:ext cx="4000451" cy="1845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751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of Rank and Nonlinearity in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Node Reservoir Computer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43900" y="1468825"/>
            <a:ext cx="46962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 u="sng"/>
              <a:t>Covariance Rank</a:t>
            </a:r>
            <a:r>
              <a:rPr lang="en" sz="1200"/>
              <a:t>: </a:t>
            </a:r>
            <a:r>
              <a:rPr b="1" i="1" lang="en" sz="1200"/>
              <a:t>(</a:t>
            </a:r>
            <a:r>
              <a:rPr b="1" i="1" lang="en" sz="1200"/>
              <a:t>1)</a:t>
            </a:r>
            <a:r>
              <a:rPr lang="en" sz="1200"/>
              <a:t>: </a:t>
            </a:r>
            <a:r>
              <a:rPr lang="en" sz="1200"/>
              <a:t>Reflects the number of linearly independent signals produced by the nodes</a:t>
            </a:r>
            <a:r>
              <a:rPr lang="en" sz="1200"/>
              <a:t>. </a:t>
            </a:r>
            <a:r>
              <a:rPr b="1" i="1" lang="en" sz="1200"/>
              <a:t>(2)</a:t>
            </a:r>
            <a:r>
              <a:rPr lang="en" sz="1200"/>
              <a:t>: </a:t>
            </a:r>
            <a:r>
              <a:rPr lang="en" sz="1200"/>
              <a:t>Higher rank generally indicates better learning potential but depends on the node’s nonlinearity</a:t>
            </a:r>
            <a:r>
              <a:rPr lang="en" sz="1200"/>
              <a:t>.</a:t>
            </a:r>
            <a:endParaRPr sz="1200"/>
          </a:p>
        </p:txBody>
      </p:sp>
      <p:sp>
        <p:nvSpPr>
          <p:cNvPr id="107" name="Google Shape;107;p17"/>
          <p:cNvSpPr txBox="1"/>
          <p:nvPr/>
        </p:nvSpPr>
        <p:spPr>
          <a:xfrm>
            <a:off x="8030050" y="4568725"/>
            <a:ext cx="910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/5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7584550" y="101300"/>
            <a:ext cx="13560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PAPER-03</a:t>
            </a:r>
            <a:endParaRPr b="1"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235500" y="2759175"/>
            <a:ext cx="44817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 u="sng"/>
              <a:t>Nonlinearity</a:t>
            </a:r>
            <a:r>
              <a:rPr lang="en" sz="1200"/>
              <a:t>: </a:t>
            </a:r>
            <a:r>
              <a:rPr b="1" i="1" lang="en" sz="1200"/>
              <a:t>(1)</a:t>
            </a:r>
            <a:r>
              <a:rPr lang="en" sz="1200"/>
              <a:t>: </a:t>
            </a:r>
            <a:r>
              <a:rPr lang="en" sz="1200"/>
              <a:t>Nodes apply nonlinear transformations (e.g., squaring, cubing) that modify input signals</a:t>
            </a:r>
            <a:r>
              <a:rPr lang="en" sz="1200"/>
              <a:t>. </a:t>
            </a:r>
            <a:r>
              <a:rPr b="1" i="1" lang="en" sz="1200"/>
              <a:t>(2)</a:t>
            </a:r>
            <a:r>
              <a:rPr lang="en" sz="1200"/>
              <a:t>: </a:t>
            </a:r>
            <a:r>
              <a:rPr lang="en" sz="1200"/>
              <a:t>The nature of these nonlinearities directly impacts how the reservoir combines and processes information</a:t>
            </a:r>
            <a:r>
              <a:rPr lang="en" sz="1200"/>
              <a:t>.</a:t>
            </a:r>
            <a:endParaRPr sz="12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200" y="1361075"/>
            <a:ext cx="4274399" cy="277319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235500" y="4001175"/>
            <a:ext cx="63318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 u="sng"/>
              <a:t>Graph Analysis</a:t>
            </a:r>
            <a:r>
              <a:rPr lang="en" sz="1200"/>
              <a:t>: As the covariance rank increases, performance generally improves, indicating better learning capacity. This suggests that finding the right balance between rank and nonlinearity is key to getting the best performance.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751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 Python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8030050" y="4568725"/>
            <a:ext cx="910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/5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2695725"/>
            <a:ext cx="763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 u="sng">
                <a:solidFill>
                  <a:schemeClr val="hlink"/>
                </a:solidFill>
                <a:hlinkClick r:id="rId3"/>
              </a:rPr>
              <a:t>Link</a:t>
            </a:r>
            <a:endParaRPr sz="14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701" y="2343937"/>
            <a:ext cx="1092776" cy="108487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47000" fadeDir="5400012" kx="0" rotWithShape="0" algn="bl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0" y="1511100"/>
            <a:ext cx="9144000" cy="2121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19"/>
          <p:cNvSpPr txBox="1"/>
          <p:nvPr>
            <p:ph idx="4294967295"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