
<file path=[Content_Types].xml><?xml version="1.0" encoding="utf-8"?>
<Types xmlns="http://schemas.openxmlformats.org/package/2006/content-types">
  <Default Extension="png" ContentType="image/png"/>
  <Default Extension="jfif" ContentType="image/jpe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67" r:id="rId3"/>
    <p:sldId id="257" r:id="rId4"/>
    <p:sldId id="258" r:id="rId5"/>
    <p:sldId id="259" r:id="rId6"/>
    <p:sldId id="260" r:id="rId7"/>
    <p:sldId id="273" r:id="rId8"/>
    <p:sldId id="261" r:id="rId9"/>
    <p:sldId id="262" r:id="rId10"/>
    <p:sldId id="263" r:id="rId11"/>
    <p:sldId id="264" r:id="rId12"/>
    <p:sldId id="266" r:id="rId13"/>
    <p:sldId id="268" r:id="rId14"/>
    <p:sldId id="269" r:id="rId15"/>
    <p:sldId id="270" r:id="rId16"/>
    <p:sldId id="271" r:id="rId17"/>
    <p:sldId id="272" r:id="rId18"/>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sty Agarwal" initials="SA" lastIdx="2" clrIdx="0">
    <p:extLst>
      <p:ext uri="{19B8F6BF-5375-455C-9EA6-DF929625EA0E}">
        <p15:presenceInfo xmlns:p15="http://schemas.microsoft.com/office/powerpoint/2012/main" userId="b103c8eea9cd61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444" autoAdjust="0"/>
  </p:normalViewPr>
  <p:slideViewPr>
    <p:cSldViewPr snapToGrid="0">
      <p:cViewPr varScale="1">
        <p:scale>
          <a:sx n="75" d="100"/>
          <a:sy n="75" d="100"/>
        </p:scale>
        <p:origin x="606"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mras\OneDrive\Desktop\Project\count%20of%20products%20customer%20wis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mras\OneDrive\Desktop\Project\count%20of%20products%20customer%20wis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mras\OneDrive\Desktop\Project\count%20of%20products%20customer%20wise.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mras\OneDrive\Desktop\Project\count%20of%20products%20customer%20wise.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mras\OneDrive\Desktop\Project\count%20of%20products%20customer%20wise.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[count of products customer wise.csv]Sheet1!PivotTable7</c:name>
    <c:fmtId val="3"/>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Client Base</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a:sp3d/>
        </c:spPr>
        <c:marker>
          <c:symbol val="none"/>
        </c:marker>
      </c:pivotFmt>
      <c:pivotFmt>
        <c:idx val="1"/>
        <c:spPr>
          <a:solidFill>
            <a:schemeClr val="bg2">
              <a:lumMod val="75000"/>
            </a:schemeClr>
          </a:solidFill>
          <a:ln w="12700" cap="flat" cmpd="sng" algn="ctr">
            <a:solidFill>
              <a:schemeClr val="dk1"/>
            </a:solidFill>
            <a:prstDash val="solid"/>
            <a:miter lim="800000"/>
          </a:ln>
          <a:effectLst/>
          <a:sp3d contourW="12700">
            <a:contourClr>
              <a:schemeClr val="dk1"/>
            </a:contourClr>
          </a:sp3d>
        </c:spPr>
      </c:pivotFmt>
      <c:pivotFmt>
        <c:idx val="2"/>
        <c:spPr>
          <a:solidFill>
            <a:schemeClr val="accent1"/>
          </a:solidFill>
          <a:ln w="9525" cap="flat" cmpd="sng" algn="ctr">
            <a:noFill/>
            <a:round/>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Sheet1!$L$7</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Sheet1!$K$8:$K$13</c:f>
              <c:strCache>
                <c:ptCount val="5"/>
                <c:pt idx="0">
                  <c:v>ARUN</c:v>
                </c:pt>
                <c:pt idx="1">
                  <c:v>RIDDHI</c:v>
                </c:pt>
                <c:pt idx="2">
                  <c:v>ASIM</c:v>
                </c:pt>
                <c:pt idx="3">
                  <c:v>ASHOK</c:v>
                </c:pt>
                <c:pt idx="4">
                  <c:v>RIZWAN</c:v>
                </c:pt>
              </c:strCache>
            </c:strRef>
          </c:cat>
          <c:val>
            <c:numRef>
              <c:f>Sheet1!$L$8:$L$13</c:f>
              <c:numCache>
                <c:formatCode>General</c:formatCode>
                <c:ptCount val="5"/>
                <c:pt idx="0">
                  <c:v>133</c:v>
                </c:pt>
                <c:pt idx="1">
                  <c:v>288</c:v>
                </c:pt>
                <c:pt idx="2">
                  <c:v>318</c:v>
                </c:pt>
                <c:pt idx="3">
                  <c:v>329</c:v>
                </c:pt>
                <c:pt idx="4">
                  <c:v>348</c:v>
                </c:pt>
              </c:numCache>
            </c:numRef>
          </c:val>
          <c:extLst>
            <c:ext xmlns:c16="http://schemas.microsoft.com/office/drawing/2014/chart" uri="{C3380CC4-5D6E-409C-BE32-E72D297353CC}">
              <c16:uniqueId val="{00000000-4034-4427-9069-ED52528A353B}"/>
            </c:ext>
          </c:extLst>
        </c:ser>
        <c:dLbls>
          <c:showLegendKey val="0"/>
          <c:showVal val="1"/>
          <c:showCatName val="0"/>
          <c:showSerName val="0"/>
          <c:showPercent val="0"/>
          <c:showBubbleSize val="0"/>
        </c:dLbls>
        <c:gapWidth val="65"/>
        <c:shape val="box"/>
        <c:axId val="348943680"/>
        <c:axId val="348944096"/>
        <c:axId val="0"/>
      </c:bar3DChart>
      <c:catAx>
        <c:axId val="34894368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48944096"/>
        <c:crosses val="autoZero"/>
        <c:auto val="1"/>
        <c:lblAlgn val="ctr"/>
        <c:lblOffset val="100"/>
        <c:noMultiLvlLbl val="0"/>
      </c:catAx>
      <c:valAx>
        <c:axId val="34894409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4894368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[count of products customer wise.csv]Sheet1!PivotTable3</c:name>
    <c:fmtId val="22"/>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Incremental CASA</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a:sp3d/>
        </c:spPr>
        <c:marker>
          <c:symbol val="none"/>
        </c:marker>
      </c:pivotFmt>
      <c:pivotFmt>
        <c:idx val="1"/>
        <c:spPr>
          <a:solidFill>
            <a:schemeClr val="accent1"/>
          </a:solidFill>
          <a:ln w="9525" cap="flat" cmpd="sng" algn="ctr">
            <a:noFill/>
            <a:round/>
          </a:ln>
          <a:effectLst/>
          <a:sp3d/>
        </c:spPr>
        <c:marker>
          <c:symbol val="none"/>
        </c:marker>
      </c:pivotFmt>
      <c:pivotFmt>
        <c:idx val="2"/>
        <c:spPr>
          <a:solidFill>
            <a:schemeClr val="accent1"/>
          </a:solidFill>
          <a:ln w="9525" cap="flat" cmpd="sng" algn="ctr">
            <a:noFill/>
            <a:round/>
          </a:ln>
          <a:effectLst/>
          <a:sp3d/>
        </c:spPr>
        <c:marker>
          <c:symbol val="none"/>
        </c:marker>
      </c:pivotFmt>
      <c:pivotFmt>
        <c:idx val="3"/>
        <c:spPr>
          <a:solidFill>
            <a:schemeClr val="accent1"/>
          </a:solidFill>
          <a:ln w="9525" cap="flat" cmpd="sng" algn="ctr">
            <a:noFill/>
            <a:round/>
          </a:ln>
          <a:effectLst/>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365416507874008"/>
          <c:y val="2.8473068989508969E-2"/>
          <c:w val="0.85078171772380007"/>
          <c:h val="0.94305386202098207"/>
        </c:manualLayout>
      </c:layout>
      <c:bar3DChart>
        <c:barDir val="col"/>
        <c:grouping val="clustered"/>
        <c:varyColors val="0"/>
        <c:ser>
          <c:idx val="0"/>
          <c:order val="0"/>
          <c:tx>
            <c:strRef>
              <c:f>Sheet1!$C$7</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Sheet1!$B$8:$B$13</c:f>
              <c:strCache>
                <c:ptCount val="5"/>
                <c:pt idx="0">
                  <c:v>ARUN</c:v>
                </c:pt>
                <c:pt idx="1">
                  <c:v>RIZWAN</c:v>
                </c:pt>
                <c:pt idx="2">
                  <c:v>ASIM</c:v>
                </c:pt>
                <c:pt idx="3">
                  <c:v>ASHOK</c:v>
                </c:pt>
                <c:pt idx="4">
                  <c:v>RIDDHI</c:v>
                </c:pt>
              </c:strCache>
            </c:strRef>
          </c:cat>
          <c:val>
            <c:numRef>
              <c:f>Sheet1!$C$8:$C$13</c:f>
              <c:numCache>
                <c:formatCode>General</c:formatCode>
                <c:ptCount val="5"/>
                <c:pt idx="0">
                  <c:v>-798528</c:v>
                </c:pt>
                <c:pt idx="1">
                  <c:v>433094</c:v>
                </c:pt>
                <c:pt idx="2">
                  <c:v>2065823</c:v>
                </c:pt>
                <c:pt idx="3">
                  <c:v>5422943</c:v>
                </c:pt>
                <c:pt idx="4">
                  <c:v>6247998</c:v>
                </c:pt>
              </c:numCache>
            </c:numRef>
          </c:val>
          <c:extLst>
            <c:ext xmlns:c16="http://schemas.microsoft.com/office/drawing/2014/chart" uri="{C3380CC4-5D6E-409C-BE32-E72D297353CC}">
              <c16:uniqueId val="{00000000-6F64-4D7F-BFBD-683B1096CA4D}"/>
            </c:ext>
          </c:extLst>
        </c:ser>
        <c:dLbls>
          <c:showLegendKey val="0"/>
          <c:showVal val="1"/>
          <c:showCatName val="0"/>
          <c:showSerName val="0"/>
          <c:showPercent val="0"/>
          <c:showBubbleSize val="0"/>
        </c:dLbls>
        <c:gapWidth val="65"/>
        <c:shape val="box"/>
        <c:axId val="372875568"/>
        <c:axId val="372871824"/>
        <c:axId val="0"/>
      </c:bar3DChart>
      <c:catAx>
        <c:axId val="37287556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72871824"/>
        <c:crosses val="autoZero"/>
        <c:auto val="1"/>
        <c:lblAlgn val="ctr"/>
        <c:lblOffset val="100"/>
        <c:noMultiLvlLbl val="0"/>
      </c:catAx>
      <c:valAx>
        <c:axId val="37287182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7287556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[count of products customer wise.csv]Sheet1!PivotTable6</c:name>
    <c:fmtId val="4"/>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Meetings</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a:sp3d/>
        </c:spPr>
        <c:marker>
          <c:symbol val="none"/>
        </c:marker>
      </c:pivotFmt>
      <c:pivotFmt>
        <c:idx val="1"/>
        <c:spPr>
          <a:solidFill>
            <a:schemeClr val="accent1"/>
          </a:solidFill>
          <a:ln w="9525" cap="flat" cmpd="sng" algn="ctr">
            <a:noFill/>
            <a:round/>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Sheet1!$I$17</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Sheet1!$H$18:$H$23</c:f>
              <c:strCache>
                <c:ptCount val="5"/>
                <c:pt idx="0">
                  <c:v>ARUN</c:v>
                </c:pt>
                <c:pt idx="1">
                  <c:v>RIDDHI</c:v>
                </c:pt>
                <c:pt idx="2">
                  <c:v>ASIM</c:v>
                </c:pt>
                <c:pt idx="3">
                  <c:v>RIZWAN</c:v>
                </c:pt>
                <c:pt idx="4">
                  <c:v>ASHOK</c:v>
                </c:pt>
              </c:strCache>
            </c:strRef>
          </c:cat>
          <c:val>
            <c:numRef>
              <c:f>Sheet1!$I$18:$I$23</c:f>
              <c:numCache>
                <c:formatCode>General</c:formatCode>
                <c:ptCount val="5"/>
                <c:pt idx="0">
                  <c:v>842</c:v>
                </c:pt>
                <c:pt idx="1">
                  <c:v>1312</c:v>
                </c:pt>
                <c:pt idx="2">
                  <c:v>1344</c:v>
                </c:pt>
                <c:pt idx="3">
                  <c:v>1555</c:v>
                </c:pt>
                <c:pt idx="4">
                  <c:v>2088</c:v>
                </c:pt>
              </c:numCache>
            </c:numRef>
          </c:val>
          <c:extLst>
            <c:ext xmlns:c16="http://schemas.microsoft.com/office/drawing/2014/chart" uri="{C3380CC4-5D6E-409C-BE32-E72D297353CC}">
              <c16:uniqueId val="{00000000-DE20-4209-AC63-1E48A1AE0F9F}"/>
            </c:ext>
          </c:extLst>
        </c:ser>
        <c:dLbls>
          <c:showLegendKey val="0"/>
          <c:showVal val="1"/>
          <c:showCatName val="0"/>
          <c:showSerName val="0"/>
          <c:showPercent val="0"/>
          <c:showBubbleSize val="0"/>
        </c:dLbls>
        <c:gapWidth val="65"/>
        <c:shape val="box"/>
        <c:axId val="354375472"/>
        <c:axId val="354380464"/>
        <c:axId val="0"/>
      </c:bar3DChart>
      <c:catAx>
        <c:axId val="35437547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54380464"/>
        <c:crosses val="autoZero"/>
        <c:auto val="1"/>
        <c:lblAlgn val="ctr"/>
        <c:lblOffset val="100"/>
        <c:noMultiLvlLbl val="0"/>
      </c:catAx>
      <c:valAx>
        <c:axId val="35438046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5437547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[count of products customer wise.csv]Sheet1!PivotTable5</c:name>
    <c:fmtId val="4"/>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Revenue</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a:sp3d/>
        </c:spPr>
        <c:marker>
          <c:symbol val="none"/>
        </c:marker>
      </c:pivotFmt>
      <c:pivotFmt>
        <c:idx val="1"/>
        <c:spPr>
          <a:solidFill>
            <a:schemeClr val="accent1"/>
          </a:solidFill>
          <a:ln w="9525" cap="flat" cmpd="sng" algn="ctr">
            <a:noFill/>
            <a:round/>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Sheet1!$I$7</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Sheet1!$H$8:$H$13</c:f>
              <c:strCache>
                <c:ptCount val="5"/>
                <c:pt idx="0">
                  <c:v>ARUN</c:v>
                </c:pt>
                <c:pt idx="1">
                  <c:v>ASIM</c:v>
                </c:pt>
                <c:pt idx="2">
                  <c:v>RIDDHI</c:v>
                </c:pt>
                <c:pt idx="3">
                  <c:v>RIZWAN</c:v>
                </c:pt>
                <c:pt idx="4">
                  <c:v>ASHOK</c:v>
                </c:pt>
              </c:strCache>
            </c:strRef>
          </c:cat>
          <c:val>
            <c:numRef>
              <c:f>Sheet1!$I$8:$I$13</c:f>
              <c:numCache>
                <c:formatCode>General</c:formatCode>
                <c:ptCount val="5"/>
                <c:pt idx="0">
                  <c:v>190000</c:v>
                </c:pt>
                <c:pt idx="1">
                  <c:v>659000</c:v>
                </c:pt>
                <c:pt idx="2">
                  <c:v>767000</c:v>
                </c:pt>
                <c:pt idx="3">
                  <c:v>783000</c:v>
                </c:pt>
                <c:pt idx="4">
                  <c:v>784000</c:v>
                </c:pt>
              </c:numCache>
            </c:numRef>
          </c:val>
          <c:extLst>
            <c:ext xmlns:c16="http://schemas.microsoft.com/office/drawing/2014/chart" uri="{C3380CC4-5D6E-409C-BE32-E72D297353CC}">
              <c16:uniqueId val="{00000000-E541-4ADF-963F-1D56FA5BEBDE}"/>
            </c:ext>
          </c:extLst>
        </c:ser>
        <c:dLbls>
          <c:showLegendKey val="0"/>
          <c:showVal val="1"/>
          <c:showCatName val="0"/>
          <c:showSerName val="0"/>
          <c:showPercent val="0"/>
          <c:showBubbleSize val="0"/>
        </c:dLbls>
        <c:gapWidth val="65"/>
        <c:shape val="box"/>
        <c:axId val="372874320"/>
        <c:axId val="372867248"/>
        <c:axId val="0"/>
      </c:bar3DChart>
      <c:catAx>
        <c:axId val="37287432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72867248"/>
        <c:crosses val="autoZero"/>
        <c:auto val="1"/>
        <c:lblAlgn val="ctr"/>
        <c:lblOffset val="100"/>
        <c:noMultiLvlLbl val="0"/>
      </c:catAx>
      <c:valAx>
        <c:axId val="37286724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7287432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[count of products customer wise.csv]Sheet1!PivotTable8</c:name>
    <c:fmtId val="4"/>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Modules Completed</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a:sp3d/>
        </c:spPr>
        <c:marker>
          <c:symbol val="none"/>
        </c:marker>
      </c:pivotFmt>
      <c:pivotFmt>
        <c:idx val="1"/>
        <c:spPr>
          <a:solidFill>
            <a:schemeClr val="accent1"/>
          </a:solidFill>
          <a:ln w="9525" cap="flat" cmpd="sng" algn="ctr">
            <a:noFill/>
            <a:round/>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Sheet1!$L$17</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Sheet1!$K$18:$K$23</c:f>
              <c:strCache>
                <c:ptCount val="5"/>
                <c:pt idx="0">
                  <c:v>ASIM</c:v>
                </c:pt>
                <c:pt idx="1">
                  <c:v>RIZWAN</c:v>
                </c:pt>
                <c:pt idx="2">
                  <c:v>RIDDHI</c:v>
                </c:pt>
                <c:pt idx="3">
                  <c:v>ASHOK</c:v>
                </c:pt>
                <c:pt idx="4">
                  <c:v>ARUN</c:v>
                </c:pt>
              </c:strCache>
            </c:strRef>
          </c:cat>
          <c:val>
            <c:numRef>
              <c:f>Sheet1!$L$18:$L$23</c:f>
              <c:numCache>
                <c:formatCode>General</c:formatCode>
                <c:ptCount val="5"/>
                <c:pt idx="0">
                  <c:v>26</c:v>
                </c:pt>
                <c:pt idx="1">
                  <c:v>33</c:v>
                </c:pt>
                <c:pt idx="2">
                  <c:v>39</c:v>
                </c:pt>
                <c:pt idx="3">
                  <c:v>42</c:v>
                </c:pt>
                <c:pt idx="4">
                  <c:v>58</c:v>
                </c:pt>
              </c:numCache>
            </c:numRef>
          </c:val>
          <c:extLst>
            <c:ext xmlns:c16="http://schemas.microsoft.com/office/drawing/2014/chart" uri="{C3380CC4-5D6E-409C-BE32-E72D297353CC}">
              <c16:uniqueId val="{00000000-F9D0-4994-AAEA-CD46C12BDD8D}"/>
            </c:ext>
          </c:extLst>
        </c:ser>
        <c:dLbls>
          <c:showLegendKey val="0"/>
          <c:showVal val="1"/>
          <c:showCatName val="0"/>
          <c:showSerName val="0"/>
          <c:showPercent val="0"/>
          <c:showBubbleSize val="0"/>
        </c:dLbls>
        <c:gapWidth val="65"/>
        <c:shape val="box"/>
        <c:axId val="354370064"/>
        <c:axId val="354378800"/>
        <c:axId val="0"/>
      </c:bar3DChart>
      <c:catAx>
        <c:axId val="35437006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54378800"/>
        <c:crosses val="autoZero"/>
        <c:auto val="1"/>
        <c:lblAlgn val="ctr"/>
        <c:lblOffset val="100"/>
        <c:noMultiLvlLbl val="0"/>
      </c:catAx>
      <c:valAx>
        <c:axId val="35437880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5437006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982C4A-7A00-4827-90B8-6B87A4B8D761}" type="doc">
      <dgm:prSet loTypeId="urn:microsoft.com/office/officeart/2005/8/layout/chevron2" loCatId="process" qsTypeId="urn:microsoft.com/office/officeart/2005/8/quickstyle/3d3" qsCatId="3D" csTypeId="urn:microsoft.com/office/officeart/2005/8/colors/accent1_2" csCatId="accent1" phldr="1"/>
      <dgm:spPr/>
      <dgm:t>
        <a:bodyPr/>
        <a:lstStyle/>
        <a:p>
          <a:endParaRPr lang="en-US"/>
        </a:p>
      </dgm:t>
    </dgm:pt>
    <dgm:pt modelId="{ABE3CF27-592F-49F0-8809-8741D9EE71A7}">
      <dgm:prSet custT="1"/>
      <dgm:spPr/>
      <dgm:t>
        <a:bodyPr/>
        <a:lstStyle/>
        <a:p>
          <a:pPr rtl="0"/>
          <a:r>
            <a:rPr lang="en-US" sz="1700" dirty="0" smtClean="0"/>
            <a:t>List of Relationship Managers</a:t>
          </a:r>
          <a:endParaRPr lang="en-IN" sz="1700" dirty="0"/>
        </a:p>
      </dgm:t>
    </dgm:pt>
    <dgm:pt modelId="{85343847-DDCF-4D2D-91CF-23C73870CFF6}" type="parTrans" cxnId="{1ACE5136-2EA3-478B-B377-0D78DEAB50E0}">
      <dgm:prSet/>
      <dgm:spPr/>
      <dgm:t>
        <a:bodyPr/>
        <a:lstStyle/>
        <a:p>
          <a:endParaRPr lang="en-US"/>
        </a:p>
      </dgm:t>
    </dgm:pt>
    <dgm:pt modelId="{425955F1-E99B-4C1F-A3E1-386B8D120A4E}" type="sibTrans" cxnId="{1ACE5136-2EA3-478B-B377-0D78DEAB50E0}">
      <dgm:prSet/>
      <dgm:spPr/>
      <dgm:t>
        <a:bodyPr/>
        <a:lstStyle/>
        <a:p>
          <a:endParaRPr lang="en-US"/>
        </a:p>
      </dgm:t>
    </dgm:pt>
    <dgm:pt modelId="{6951EB98-2A9B-4171-9483-E309ABE02B27}">
      <dgm:prSet custT="1"/>
      <dgm:spPr/>
      <dgm:t>
        <a:bodyPr/>
        <a:lstStyle/>
        <a:p>
          <a:pPr rtl="0"/>
          <a:endParaRPr lang="en-US" sz="1700" dirty="0" smtClean="0"/>
        </a:p>
        <a:p>
          <a:pPr rtl="0"/>
          <a:r>
            <a:rPr lang="en-US" sz="1700" dirty="0" smtClean="0"/>
            <a:t>List of Relationship Managers with count of client and Book size at the start of FY21-22</a:t>
          </a:r>
          <a:endParaRPr lang="en-IN" sz="1700" dirty="0"/>
        </a:p>
      </dgm:t>
    </dgm:pt>
    <dgm:pt modelId="{5C82A720-6B5B-43FC-8C12-C6A2782D618A}" type="parTrans" cxnId="{D4BD9C6A-270C-45C6-8F3D-C53EBDA942B5}">
      <dgm:prSet/>
      <dgm:spPr/>
      <dgm:t>
        <a:bodyPr/>
        <a:lstStyle/>
        <a:p>
          <a:endParaRPr lang="en-US"/>
        </a:p>
      </dgm:t>
    </dgm:pt>
    <dgm:pt modelId="{59093B9B-B6E7-4E0D-A121-D341210B42DD}" type="sibTrans" cxnId="{D4BD9C6A-270C-45C6-8F3D-C53EBDA942B5}">
      <dgm:prSet/>
      <dgm:spPr/>
      <dgm:t>
        <a:bodyPr/>
        <a:lstStyle/>
        <a:p>
          <a:endParaRPr lang="en-US"/>
        </a:p>
      </dgm:t>
    </dgm:pt>
    <dgm:pt modelId="{955C7565-5FE3-448A-955A-D95F1A4FE565}" type="pres">
      <dgm:prSet presAssocID="{35982C4A-7A00-4827-90B8-6B87A4B8D761}" presName="linearFlow" presStyleCnt="0">
        <dgm:presLayoutVars>
          <dgm:dir/>
          <dgm:animLvl val="lvl"/>
          <dgm:resizeHandles val="exact"/>
        </dgm:presLayoutVars>
      </dgm:prSet>
      <dgm:spPr/>
      <dgm:t>
        <a:bodyPr/>
        <a:lstStyle/>
        <a:p>
          <a:endParaRPr lang="en-US"/>
        </a:p>
      </dgm:t>
    </dgm:pt>
    <dgm:pt modelId="{0283F585-C89F-4A62-92AC-93513E92DE4D}" type="pres">
      <dgm:prSet presAssocID="{ABE3CF27-592F-49F0-8809-8741D9EE71A7}" presName="composite" presStyleCnt="0"/>
      <dgm:spPr/>
    </dgm:pt>
    <dgm:pt modelId="{38036810-207E-4D73-856B-99828B2C353A}" type="pres">
      <dgm:prSet presAssocID="{ABE3CF27-592F-49F0-8809-8741D9EE71A7}" presName="parentText" presStyleLbl="alignNode1" presStyleIdx="0" presStyleCnt="2">
        <dgm:presLayoutVars>
          <dgm:chMax val="1"/>
          <dgm:bulletEnabled val="1"/>
        </dgm:presLayoutVars>
      </dgm:prSet>
      <dgm:spPr/>
      <dgm:t>
        <a:bodyPr/>
        <a:lstStyle/>
        <a:p>
          <a:endParaRPr lang="en-US"/>
        </a:p>
      </dgm:t>
    </dgm:pt>
    <dgm:pt modelId="{AC0F8DAD-68AE-48DB-9B0D-C02342BDC5CB}" type="pres">
      <dgm:prSet presAssocID="{ABE3CF27-592F-49F0-8809-8741D9EE71A7}" presName="descendantText" presStyleLbl="alignAcc1" presStyleIdx="0" presStyleCnt="2">
        <dgm:presLayoutVars>
          <dgm:bulletEnabled val="1"/>
        </dgm:presLayoutVars>
      </dgm:prSet>
      <dgm:spPr/>
    </dgm:pt>
    <dgm:pt modelId="{F7BB96BB-F6E4-4EBC-AC1E-C54630448B8E}" type="pres">
      <dgm:prSet presAssocID="{425955F1-E99B-4C1F-A3E1-386B8D120A4E}" presName="sp" presStyleCnt="0"/>
      <dgm:spPr/>
    </dgm:pt>
    <dgm:pt modelId="{58E984C8-EB80-4BC3-AAE3-ACD686363A54}" type="pres">
      <dgm:prSet presAssocID="{6951EB98-2A9B-4171-9483-E309ABE02B27}" presName="composite" presStyleCnt="0"/>
      <dgm:spPr/>
    </dgm:pt>
    <dgm:pt modelId="{14215BD5-EFA6-4798-9AAD-B24F1692FB0B}" type="pres">
      <dgm:prSet presAssocID="{6951EB98-2A9B-4171-9483-E309ABE02B27}" presName="parentText" presStyleLbl="alignNode1" presStyleIdx="1" presStyleCnt="2">
        <dgm:presLayoutVars>
          <dgm:chMax val="1"/>
          <dgm:bulletEnabled val="1"/>
        </dgm:presLayoutVars>
      </dgm:prSet>
      <dgm:spPr/>
      <dgm:t>
        <a:bodyPr/>
        <a:lstStyle/>
        <a:p>
          <a:endParaRPr lang="en-US"/>
        </a:p>
      </dgm:t>
    </dgm:pt>
    <dgm:pt modelId="{90198FCB-75B2-4CA2-87C9-FC003EA4EDE8}" type="pres">
      <dgm:prSet presAssocID="{6951EB98-2A9B-4171-9483-E309ABE02B27}" presName="descendantText" presStyleLbl="alignAcc1" presStyleIdx="1" presStyleCnt="2">
        <dgm:presLayoutVars>
          <dgm:bulletEnabled val="1"/>
        </dgm:presLayoutVars>
      </dgm:prSet>
      <dgm:spPr/>
    </dgm:pt>
  </dgm:ptLst>
  <dgm:cxnLst>
    <dgm:cxn modelId="{34CCC374-10BA-42A9-B7BB-F4FF614F6DB0}" type="presOf" srcId="{6951EB98-2A9B-4171-9483-E309ABE02B27}" destId="{14215BD5-EFA6-4798-9AAD-B24F1692FB0B}" srcOrd="0" destOrd="0" presId="urn:microsoft.com/office/officeart/2005/8/layout/chevron2"/>
    <dgm:cxn modelId="{77D251EA-1AA7-4921-8DFF-3E387AFFD0CB}" type="presOf" srcId="{ABE3CF27-592F-49F0-8809-8741D9EE71A7}" destId="{38036810-207E-4D73-856B-99828B2C353A}" srcOrd="0" destOrd="0" presId="urn:microsoft.com/office/officeart/2005/8/layout/chevron2"/>
    <dgm:cxn modelId="{1ACE5136-2EA3-478B-B377-0D78DEAB50E0}" srcId="{35982C4A-7A00-4827-90B8-6B87A4B8D761}" destId="{ABE3CF27-592F-49F0-8809-8741D9EE71A7}" srcOrd="0" destOrd="0" parTransId="{85343847-DDCF-4D2D-91CF-23C73870CFF6}" sibTransId="{425955F1-E99B-4C1F-A3E1-386B8D120A4E}"/>
    <dgm:cxn modelId="{AC127F2A-A864-4A7A-8F69-98940544B84E}" type="presOf" srcId="{35982C4A-7A00-4827-90B8-6B87A4B8D761}" destId="{955C7565-5FE3-448A-955A-D95F1A4FE565}" srcOrd="0" destOrd="0" presId="urn:microsoft.com/office/officeart/2005/8/layout/chevron2"/>
    <dgm:cxn modelId="{D4BD9C6A-270C-45C6-8F3D-C53EBDA942B5}" srcId="{35982C4A-7A00-4827-90B8-6B87A4B8D761}" destId="{6951EB98-2A9B-4171-9483-E309ABE02B27}" srcOrd="1" destOrd="0" parTransId="{5C82A720-6B5B-43FC-8C12-C6A2782D618A}" sibTransId="{59093B9B-B6E7-4E0D-A121-D341210B42DD}"/>
    <dgm:cxn modelId="{E0E88E04-86E6-49EF-8D0A-95E8CACEB47D}" type="presParOf" srcId="{955C7565-5FE3-448A-955A-D95F1A4FE565}" destId="{0283F585-C89F-4A62-92AC-93513E92DE4D}" srcOrd="0" destOrd="0" presId="urn:microsoft.com/office/officeart/2005/8/layout/chevron2"/>
    <dgm:cxn modelId="{6216E042-2675-48C4-B85D-EC8998FE4D8C}" type="presParOf" srcId="{0283F585-C89F-4A62-92AC-93513E92DE4D}" destId="{38036810-207E-4D73-856B-99828B2C353A}" srcOrd="0" destOrd="0" presId="urn:microsoft.com/office/officeart/2005/8/layout/chevron2"/>
    <dgm:cxn modelId="{57B421D4-0EC6-46AA-980D-19F47AA1B7BD}" type="presParOf" srcId="{0283F585-C89F-4A62-92AC-93513E92DE4D}" destId="{AC0F8DAD-68AE-48DB-9B0D-C02342BDC5CB}" srcOrd="1" destOrd="0" presId="urn:microsoft.com/office/officeart/2005/8/layout/chevron2"/>
    <dgm:cxn modelId="{708F74F4-23A6-4BDE-AF56-21D04DC10479}" type="presParOf" srcId="{955C7565-5FE3-448A-955A-D95F1A4FE565}" destId="{F7BB96BB-F6E4-4EBC-AC1E-C54630448B8E}" srcOrd="1" destOrd="0" presId="urn:microsoft.com/office/officeart/2005/8/layout/chevron2"/>
    <dgm:cxn modelId="{8BA2BCA8-F1EA-4032-AF34-1406CE7A5865}" type="presParOf" srcId="{955C7565-5FE3-448A-955A-D95F1A4FE565}" destId="{58E984C8-EB80-4BC3-AAE3-ACD686363A54}" srcOrd="2" destOrd="0" presId="urn:microsoft.com/office/officeart/2005/8/layout/chevron2"/>
    <dgm:cxn modelId="{23BC1851-5F7B-4DDF-A3CD-5807A73DB9BA}" type="presParOf" srcId="{58E984C8-EB80-4BC3-AAE3-ACD686363A54}" destId="{14215BD5-EFA6-4798-9AAD-B24F1692FB0B}" srcOrd="0" destOrd="0" presId="urn:microsoft.com/office/officeart/2005/8/layout/chevron2"/>
    <dgm:cxn modelId="{8FE54556-47A5-40E9-81B3-79FC1629D5BE}" type="presParOf" srcId="{58E984C8-EB80-4BC3-AAE3-ACD686363A54}" destId="{90198FCB-75B2-4CA2-87C9-FC003EA4EDE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5CA3E8-3F3F-4265-825F-FA1B46904087}" type="doc">
      <dgm:prSet loTypeId="urn:microsoft.com/office/officeart/2005/8/layout/chevron2" loCatId="process" qsTypeId="urn:microsoft.com/office/officeart/2005/8/quickstyle/3d3" qsCatId="3D" csTypeId="urn:microsoft.com/office/officeart/2005/8/colors/accent1_2" csCatId="accent1" phldr="1"/>
      <dgm:spPr/>
      <dgm:t>
        <a:bodyPr/>
        <a:lstStyle/>
        <a:p>
          <a:endParaRPr lang="en-US"/>
        </a:p>
      </dgm:t>
    </dgm:pt>
    <dgm:pt modelId="{A3C16C06-CFEF-48A6-9C56-F200AF68F8BB}">
      <dgm:prSet custT="1"/>
      <dgm:spPr/>
      <dgm:t>
        <a:bodyPr/>
        <a:lstStyle/>
        <a:p>
          <a:pPr rtl="0"/>
          <a:endParaRPr lang="en-US" sz="1700" dirty="0" smtClean="0"/>
        </a:p>
        <a:p>
          <a:pPr rtl="0"/>
          <a:r>
            <a:rPr lang="en-US" sz="1700" dirty="0" smtClean="0"/>
            <a:t>List of Relationship Managers with count of client and Book size at  half-yearly end of FY21-22</a:t>
          </a:r>
          <a:endParaRPr lang="en-IN" sz="1700" dirty="0"/>
        </a:p>
      </dgm:t>
    </dgm:pt>
    <dgm:pt modelId="{22AA505D-A3CD-46BD-9850-BF749B9C753C}" type="parTrans" cxnId="{C7264124-ED7F-4088-B537-E019599724CF}">
      <dgm:prSet/>
      <dgm:spPr/>
      <dgm:t>
        <a:bodyPr/>
        <a:lstStyle/>
        <a:p>
          <a:endParaRPr lang="en-US"/>
        </a:p>
      </dgm:t>
    </dgm:pt>
    <dgm:pt modelId="{AB5A19E6-9B35-461E-BA5E-33EACECFC23E}" type="sibTrans" cxnId="{C7264124-ED7F-4088-B537-E019599724CF}">
      <dgm:prSet/>
      <dgm:spPr/>
      <dgm:t>
        <a:bodyPr/>
        <a:lstStyle/>
        <a:p>
          <a:endParaRPr lang="en-US"/>
        </a:p>
      </dgm:t>
    </dgm:pt>
    <dgm:pt modelId="{1CAC44B5-43C0-47EC-A16A-AE316A20108F}">
      <dgm:prSet custT="1"/>
      <dgm:spPr/>
      <dgm:t>
        <a:bodyPr/>
        <a:lstStyle/>
        <a:p>
          <a:pPr rtl="0"/>
          <a:endParaRPr lang="en-US" sz="1700" dirty="0" smtClean="0"/>
        </a:p>
        <a:p>
          <a:pPr rtl="0"/>
          <a:r>
            <a:rPr lang="en-US" sz="1700" dirty="0" smtClean="0"/>
            <a:t>RM wise Increment of BOOK_SIZE at half-yearly end of FY-21-22</a:t>
          </a:r>
          <a:endParaRPr lang="en-IN" sz="1700" dirty="0"/>
        </a:p>
      </dgm:t>
    </dgm:pt>
    <dgm:pt modelId="{7661E2C7-2870-4BC5-BD65-CBBD48BE13D5}" type="parTrans" cxnId="{E52A7C9C-E41A-408F-A9C8-DFCF96E02A0B}">
      <dgm:prSet/>
      <dgm:spPr/>
      <dgm:t>
        <a:bodyPr/>
        <a:lstStyle/>
        <a:p>
          <a:endParaRPr lang="en-US"/>
        </a:p>
      </dgm:t>
    </dgm:pt>
    <dgm:pt modelId="{E2A96627-6B67-4F4E-9159-7CD48CB38746}" type="sibTrans" cxnId="{E52A7C9C-E41A-408F-A9C8-DFCF96E02A0B}">
      <dgm:prSet/>
      <dgm:spPr/>
      <dgm:t>
        <a:bodyPr/>
        <a:lstStyle/>
        <a:p>
          <a:endParaRPr lang="en-US"/>
        </a:p>
      </dgm:t>
    </dgm:pt>
    <dgm:pt modelId="{2AFD9765-44C2-4B0A-A1DD-753AE25D06E5}" type="pres">
      <dgm:prSet presAssocID="{135CA3E8-3F3F-4265-825F-FA1B46904087}" presName="linearFlow" presStyleCnt="0">
        <dgm:presLayoutVars>
          <dgm:dir/>
          <dgm:animLvl val="lvl"/>
          <dgm:resizeHandles val="exact"/>
        </dgm:presLayoutVars>
      </dgm:prSet>
      <dgm:spPr/>
      <dgm:t>
        <a:bodyPr/>
        <a:lstStyle/>
        <a:p>
          <a:endParaRPr lang="en-US"/>
        </a:p>
      </dgm:t>
    </dgm:pt>
    <dgm:pt modelId="{35B75D1C-9533-495C-AA4C-D7564A492DE7}" type="pres">
      <dgm:prSet presAssocID="{A3C16C06-CFEF-48A6-9C56-F200AF68F8BB}" presName="composite" presStyleCnt="0"/>
      <dgm:spPr/>
    </dgm:pt>
    <dgm:pt modelId="{0BE2C78B-D536-46BA-9AD4-2179B017A4F1}" type="pres">
      <dgm:prSet presAssocID="{A3C16C06-CFEF-48A6-9C56-F200AF68F8BB}" presName="parentText" presStyleLbl="alignNode1" presStyleIdx="0" presStyleCnt="2">
        <dgm:presLayoutVars>
          <dgm:chMax val="1"/>
          <dgm:bulletEnabled val="1"/>
        </dgm:presLayoutVars>
      </dgm:prSet>
      <dgm:spPr/>
      <dgm:t>
        <a:bodyPr/>
        <a:lstStyle/>
        <a:p>
          <a:endParaRPr lang="en-US"/>
        </a:p>
      </dgm:t>
    </dgm:pt>
    <dgm:pt modelId="{0B1FE6B3-80F7-4ED6-96A0-2A28017C8F35}" type="pres">
      <dgm:prSet presAssocID="{A3C16C06-CFEF-48A6-9C56-F200AF68F8BB}" presName="descendantText" presStyleLbl="alignAcc1" presStyleIdx="0" presStyleCnt="2">
        <dgm:presLayoutVars>
          <dgm:bulletEnabled val="1"/>
        </dgm:presLayoutVars>
      </dgm:prSet>
      <dgm:spPr/>
    </dgm:pt>
    <dgm:pt modelId="{6E1B1090-835A-4C00-B247-851B43A9A29A}" type="pres">
      <dgm:prSet presAssocID="{AB5A19E6-9B35-461E-BA5E-33EACECFC23E}" presName="sp" presStyleCnt="0"/>
      <dgm:spPr/>
    </dgm:pt>
    <dgm:pt modelId="{833230BF-10CB-4605-8543-DC21EE4D4E15}" type="pres">
      <dgm:prSet presAssocID="{1CAC44B5-43C0-47EC-A16A-AE316A20108F}" presName="composite" presStyleCnt="0"/>
      <dgm:spPr/>
    </dgm:pt>
    <dgm:pt modelId="{106A574F-03EB-4849-8969-884957463520}" type="pres">
      <dgm:prSet presAssocID="{1CAC44B5-43C0-47EC-A16A-AE316A20108F}" presName="parentText" presStyleLbl="alignNode1" presStyleIdx="1" presStyleCnt="2">
        <dgm:presLayoutVars>
          <dgm:chMax val="1"/>
          <dgm:bulletEnabled val="1"/>
        </dgm:presLayoutVars>
      </dgm:prSet>
      <dgm:spPr/>
      <dgm:t>
        <a:bodyPr/>
        <a:lstStyle/>
        <a:p>
          <a:endParaRPr lang="en-US"/>
        </a:p>
      </dgm:t>
    </dgm:pt>
    <dgm:pt modelId="{521592FE-CAB0-4830-8F39-C1A7E0F75B51}" type="pres">
      <dgm:prSet presAssocID="{1CAC44B5-43C0-47EC-A16A-AE316A20108F}" presName="descendantText" presStyleLbl="alignAcc1" presStyleIdx="1" presStyleCnt="2" custLinFactNeighborX="-613" custLinFactNeighborY="-2288">
        <dgm:presLayoutVars>
          <dgm:bulletEnabled val="1"/>
        </dgm:presLayoutVars>
      </dgm:prSet>
      <dgm:spPr/>
    </dgm:pt>
  </dgm:ptLst>
  <dgm:cxnLst>
    <dgm:cxn modelId="{CFEB804F-E5CD-414B-A876-8097C3111377}" type="presOf" srcId="{135CA3E8-3F3F-4265-825F-FA1B46904087}" destId="{2AFD9765-44C2-4B0A-A1DD-753AE25D06E5}" srcOrd="0" destOrd="0" presId="urn:microsoft.com/office/officeart/2005/8/layout/chevron2"/>
    <dgm:cxn modelId="{C7264124-ED7F-4088-B537-E019599724CF}" srcId="{135CA3E8-3F3F-4265-825F-FA1B46904087}" destId="{A3C16C06-CFEF-48A6-9C56-F200AF68F8BB}" srcOrd="0" destOrd="0" parTransId="{22AA505D-A3CD-46BD-9850-BF749B9C753C}" sibTransId="{AB5A19E6-9B35-461E-BA5E-33EACECFC23E}"/>
    <dgm:cxn modelId="{2B2B237F-B783-485C-AE92-6DFE1AA7F9B9}" type="presOf" srcId="{1CAC44B5-43C0-47EC-A16A-AE316A20108F}" destId="{106A574F-03EB-4849-8969-884957463520}" srcOrd="0" destOrd="0" presId="urn:microsoft.com/office/officeart/2005/8/layout/chevron2"/>
    <dgm:cxn modelId="{E52A7C9C-E41A-408F-A9C8-DFCF96E02A0B}" srcId="{135CA3E8-3F3F-4265-825F-FA1B46904087}" destId="{1CAC44B5-43C0-47EC-A16A-AE316A20108F}" srcOrd="1" destOrd="0" parTransId="{7661E2C7-2870-4BC5-BD65-CBBD48BE13D5}" sibTransId="{E2A96627-6B67-4F4E-9159-7CD48CB38746}"/>
    <dgm:cxn modelId="{7E0CEEDD-0C86-4917-BAB6-BFFC0D56A1A4}" type="presOf" srcId="{A3C16C06-CFEF-48A6-9C56-F200AF68F8BB}" destId="{0BE2C78B-D536-46BA-9AD4-2179B017A4F1}" srcOrd="0" destOrd="0" presId="urn:microsoft.com/office/officeart/2005/8/layout/chevron2"/>
    <dgm:cxn modelId="{BAC4BF05-94BA-403E-8524-49B064F3688C}" type="presParOf" srcId="{2AFD9765-44C2-4B0A-A1DD-753AE25D06E5}" destId="{35B75D1C-9533-495C-AA4C-D7564A492DE7}" srcOrd="0" destOrd="0" presId="urn:microsoft.com/office/officeart/2005/8/layout/chevron2"/>
    <dgm:cxn modelId="{F83A17F2-1D5A-4141-8D5A-2329C04D974D}" type="presParOf" srcId="{35B75D1C-9533-495C-AA4C-D7564A492DE7}" destId="{0BE2C78B-D536-46BA-9AD4-2179B017A4F1}" srcOrd="0" destOrd="0" presId="urn:microsoft.com/office/officeart/2005/8/layout/chevron2"/>
    <dgm:cxn modelId="{FE970302-174D-45AE-98B7-F17468D56F9D}" type="presParOf" srcId="{35B75D1C-9533-495C-AA4C-D7564A492DE7}" destId="{0B1FE6B3-80F7-4ED6-96A0-2A28017C8F35}" srcOrd="1" destOrd="0" presId="urn:microsoft.com/office/officeart/2005/8/layout/chevron2"/>
    <dgm:cxn modelId="{76542156-B95F-4C19-8D1B-49253EC92E2D}" type="presParOf" srcId="{2AFD9765-44C2-4B0A-A1DD-753AE25D06E5}" destId="{6E1B1090-835A-4C00-B247-851B43A9A29A}" srcOrd="1" destOrd="0" presId="urn:microsoft.com/office/officeart/2005/8/layout/chevron2"/>
    <dgm:cxn modelId="{F4F5A9F5-DFE4-4A5C-AB18-13120067053A}" type="presParOf" srcId="{2AFD9765-44C2-4B0A-A1DD-753AE25D06E5}" destId="{833230BF-10CB-4605-8543-DC21EE4D4E15}" srcOrd="2" destOrd="0" presId="urn:microsoft.com/office/officeart/2005/8/layout/chevron2"/>
    <dgm:cxn modelId="{DBEA0AE7-EF0A-48FC-952F-CE0823ADA6AC}" type="presParOf" srcId="{833230BF-10CB-4605-8543-DC21EE4D4E15}" destId="{106A574F-03EB-4849-8969-884957463520}" srcOrd="0" destOrd="0" presId="urn:microsoft.com/office/officeart/2005/8/layout/chevron2"/>
    <dgm:cxn modelId="{B3CA16DE-C690-4C7A-9582-05BEA69E198B}" type="presParOf" srcId="{833230BF-10CB-4605-8543-DC21EE4D4E15}" destId="{521592FE-CAB0-4830-8F39-C1A7E0F75B51}"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8A7C3E-850B-472A-9054-8B3932F494D6}" type="doc">
      <dgm:prSet loTypeId="urn:microsoft.com/office/officeart/2005/8/layout/chevron2" loCatId="process" qsTypeId="urn:microsoft.com/office/officeart/2005/8/quickstyle/3d3" qsCatId="3D" csTypeId="urn:microsoft.com/office/officeart/2005/8/colors/accent1_2" csCatId="accent1"/>
      <dgm:spPr/>
      <dgm:t>
        <a:bodyPr/>
        <a:lstStyle/>
        <a:p>
          <a:endParaRPr lang="en-US"/>
        </a:p>
      </dgm:t>
    </dgm:pt>
    <dgm:pt modelId="{93CB835B-3D21-4477-BCCC-52B56B177484}">
      <dgm:prSet/>
      <dgm:spPr/>
      <dgm:t>
        <a:bodyPr/>
        <a:lstStyle/>
        <a:p>
          <a:pPr rtl="0"/>
          <a:r>
            <a:rPr lang="en-US" dirty="0" smtClean="0"/>
            <a:t>Number of Learning Modules completed by each RM</a:t>
          </a:r>
          <a:endParaRPr lang="en-IN" dirty="0"/>
        </a:p>
      </dgm:t>
    </dgm:pt>
    <dgm:pt modelId="{8B95F632-2045-437C-81CF-7D82B44A8051}" type="parTrans" cxnId="{136D12F6-A1B9-4D5B-917A-5DEAB9831512}">
      <dgm:prSet/>
      <dgm:spPr/>
      <dgm:t>
        <a:bodyPr/>
        <a:lstStyle/>
        <a:p>
          <a:endParaRPr lang="en-US"/>
        </a:p>
      </dgm:t>
    </dgm:pt>
    <dgm:pt modelId="{9548933B-002E-4CA3-B945-3E73D1BDDB3E}" type="sibTrans" cxnId="{136D12F6-A1B9-4D5B-917A-5DEAB9831512}">
      <dgm:prSet/>
      <dgm:spPr/>
      <dgm:t>
        <a:bodyPr/>
        <a:lstStyle/>
        <a:p>
          <a:endParaRPr lang="en-US"/>
        </a:p>
      </dgm:t>
    </dgm:pt>
    <dgm:pt modelId="{D63B0DCA-EC7B-47C0-8CE7-D4CE78D1230C}">
      <dgm:prSet/>
      <dgm:spPr/>
      <dgm:t>
        <a:bodyPr/>
        <a:lstStyle/>
        <a:p>
          <a:pPr rtl="0"/>
          <a:r>
            <a:rPr lang="en-US" dirty="0" smtClean="0"/>
            <a:t>Total products sold by each RM</a:t>
          </a:r>
          <a:endParaRPr lang="en-IN" dirty="0"/>
        </a:p>
      </dgm:t>
    </dgm:pt>
    <dgm:pt modelId="{8DC0A745-1CF0-47B1-9DF5-0614DAF238B7}" type="parTrans" cxnId="{9C961184-23E5-4957-8294-6205953D2C1B}">
      <dgm:prSet/>
      <dgm:spPr/>
      <dgm:t>
        <a:bodyPr/>
        <a:lstStyle/>
        <a:p>
          <a:endParaRPr lang="en-US"/>
        </a:p>
      </dgm:t>
    </dgm:pt>
    <dgm:pt modelId="{D04809C1-6132-4CB5-B6F7-5FC1B808A3BC}" type="sibTrans" cxnId="{9C961184-23E5-4957-8294-6205953D2C1B}">
      <dgm:prSet/>
      <dgm:spPr/>
      <dgm:t>
        <a:bodyPr/>
        <a:lstStyle/>
        <a:p>
          <a:endParaRPr lang="en-US"/>
        </a:p>
      </dgm:t>
    </dgm:pt>
    <dgm:pt modelId="{DD345FBB-C354-4E65-9362-064D9D4A08E2}" type="pres">
      <dgm:prSet presAssocID="{0C8A7C3E-850B-472A-9054-8B3932F494D6}" presName="linearFlow" presStyleCnt="0">
        <dgm:presLayoutVars>
          <dgm:dir/>
          <dgm:animLvl val="lvl"/>
          <dgm:resizeHandles val="exact"/>
        </dgm:presLayoutVars>
      </dgm:prSet>
      <dgm:spPr/>
      <dgm:t>
        <a:bodyPr/>
        <a:lstStyle/>
        <a:p>
          <a:endParaRPr lang="en-US"/>
        </a:p>
      </dgm:t>
    </dgm:pt>
    <dgm:pt modelId="{AE8E0B25-2E1F-4CB2-B6F6-0631B6B9904D}" type="pres">
      <dgm:prSet presAssocID="{93CB835B-3D21-4477-BCCC-52B56B177484}" presName="composite" presStyleCnt="0"/>
      <dgm:spPr/>
    </dgm:pt>
    <dgm:pt modelId="{89A7A30F-8860-43AD-8BC7-7466CA320462}" type="pres">
      <dgm:prSet presAssocID="{93CB835B-3D21-4477-BCCC-52B56B177484}" presName="parentText" presStyleLbl="alignNode1" presStyleIdx="0" presStyleCnt="2">
        <dgm:presLayoutVars>
          <dgm:chMax val="1"/>
          <dgm:bulletEnabled val="1"/>
        </dgm:presLayoutVars>
      </dgm:prSet>
      <dgm:spPr/>
      <dgm:t>
        <a:bodyPr/>
        <a:lstStyle/>
        <a:p>
          <a:endParaRPr lang="en-US"/>
        </a:p>
      </dgm:t>
    </dgm:pt>
    <dgm:pt modelId="{71D180E2-43F9-4526-BC8B-D57EC3E634C8}" type="pres">
      <dgm:prSet presAssocID="{93CB835B-3D21-4477-BCCC-52B56B177484}" presName="descendantText" presStyleLbl="alignAcc1" presStyleIdx="0" presStyleCnt="2">
        <dgm:presLayoutVars>
          <dgm:bulletEnabled val="1"/>
        </dgm:presLayoutVars>
      </dgm:prSet>
      <dgm:spPr/>
    </dgm:pt>
    <dgm:pt modelId="{FB362A79-9DD4-43C2-8211-7DFA20F16657}" type="pres">
      <dgm:prSet presAssocID="{9548933B-002E-4CA3-B945-3E73D1BDDB3E}" presName="sp" presStyleCnt="0"/>
      <dgm:spPr/>
    </dgm:pt>
    <dgm:pt modelId="{E9418267-8E34-48E5-AFE1-A431428D0CFD}" type="pres">
      <dgm:prSet presAssocID="{D63B0DCA-EC7B-47C0-8CE7-D4CE78D1230C}" presName="composite" presStyleCnt="0"/>
      <dgm:spPr/>
    </dgm:pt>
    <dgm:pt modelId="{0CEE268A-5EF0-4EBD-9D4B-D2E1BCE14F38}" type="pres">
      <dgm:prSet presAssocID="{D63B0DCA-EC7B-47C0-8CE7-D4CE78D1230C}" presName="parentText" presStyleLbl="alignNode1" presStyleIdx="1" presStyleCnt="2">
        <dgm:presLayoutVars>
          <dgm:chMax val="1"/>
          <dgm:bulletEnabled val="1"/>
        </dgm:presLayoutVars>
      </dgm:prSet>
      <dgm:spPr/>
      <dgm:t>
        <a:bodyPr/>
        <a:lstStyle/>
        <a:p>
          <a:endParaRPr lang="en-US"/>
        </a:p>
      </dgm:t>
    </dgm:pt>
    <dgm:pt modelId="{D31F3E88-154C-4DAE-8CAC-DFD5B0D1FFEF}" type="pres">
      <dgm:prSet presAssocID="{D63B0DCA-EC7B-47C0-8CE7-D4CE78D1230C}" presName="descendantText" presStyleLbl="alignAcc1" presStyleIdx="1" presStyleCnt="2">
        <dgm:presLayoutVars>
          <dgm:bulletEnabled val="1"/>
        </dgm:presLayoutVars>
      </dgm:prSet>
      <dgm:spPr/>
    </dgm:pt>
  </dgm:ptLst>
  <dgm:cxnLst>
    <dgm:cxn modelId="{930BAA84-DB7D-4F53-AB53-082AA99DDA9A}" type="presOf" srcId="{0C8A7C3E-850B-472A-9054-8B3932F494D6}" destId="{DD345FBB-C354-4E65-9362-064D9D4A08E2}" srcOrd="0" destOrd="0" presId="urn:microsoft.com/office/officeart/2005/8/layout/chevron2"/>
    <dgm:cxn modelId="{6270FC67-147C-456C-B921-8A482AD2FEBF}" type="presOf" srcId="{D63B0DCA-EC7B-47C0-8CE7-D4CE78D1230C}" destId="{0CEE268A-5EF0-4EBD-9D4B-D2E1BCE14F38}" srcOrd="0" destOrd="0" presId="urn:microsoft.com/office/officeart/2005/8/layout/chevron2"/>
    <dgm:cxn modelId="{A8BCBA83-70E2-4777-80FB-F30D19CBBDF6}" type="presOf" srcId="{93CB835B-3D21-4477-BCCC-52B56B177484}" destId="{89A7A30F-8860-43AD-8BC7-7466CA320462}" srcOrd="0" destOrd="0" presId="urn:microsoft.com/office/officeart/2005/8/layout/chevron2"/>
    <dgm:cxn modelId="{136D12F6-A1B9-4D5B-917A-5DEAB9831512}" srcId="{0C8A7C3E-850B-472A-9054-8B3932F494D6}" destId="{93CB835B-3D21-4477-BCCC-52B56B177484}" srcOrd="0" destOrd="0" parTransId="{8B95F632-2045-437C-81CF-7D82B44A8051}" sibTransId="{9548933B-002E-4CA3-B945-3E73D1BDDB3E}"/>
    <dgm:cxn modelId="{9C961184-23E5-4957-8294-6205953D2C1B}" srcId="{0C8A7C3E-850B-472A-9054-8B3932F494D6}" destId="{D63B0DCA-EC7B-47C0-8CE7-D4CE78D1230C}" srcOrd="1" destOrd="0" parTransId="{8DC0A745-1CF0-47B1-9DF5-0614DAF238B7}" sibTransId="{D04809C1-6132-4CB5-B6F7-5FC1B808A3BC}"/>
    <dgm:cxn modelId="{D03EA48D-D826-4BC2-8589-DE8A7BD88AF3}" type="presParOf" srcId="{DD345FBB-C354-4E65-9362-064D9D4A08E2}" destId="{AE8E0B25-2E1F-4CB2-B6F6-0631B6B9904D}" srcOrd="0" destOrd="0" presId="urn:microsoft.com/office/officeart/2005/8/layout/chevron2"/>
    <dgm:cxn modelId="{62CC5D75-1578-47C4-9865-EBF3B12269AB}" type="presParOf" srcId="{AE8E0B25-2E1F-4CB2-B6F6-0631B6B9904D}" destId="{89A7A30F-8860-43AD-8BC7-7466CA320462}" srcOrd="0" destOrd="0" presId="urn:microsoft.com/office/officeart/2005/8/layout/chevron2"/>
    <dgm:cxn modelId="{01182F02-FAA2-4592-9A94-ACC1871787E5}" type="presParOf" srcId="{AE8E0B25-2E1F-4CB2-B6F6-0631B6B9904D}" destId="{71D180E2-43F9-4526-BC8B-D57EC3E634C8}" srcOrd="1" destOrd="0" presId="urn:microsoft.com/office/officeart/2005/8/layout/chevron2"/>
    <dgm:cxn modelId="{4D7C8974-C402-4EC2-B93C-02BA364EFA46}" type="presParOf" srcId="{DD345FBB-C354-4E65-9362-064D9D4A08E2}" destId="{FB362A79-9DD4-43C2-8211-7DFA20F16657}" srcOrd="1" destOrd="0" presId="urn:microsoft.com/office/officeart/2005/8/layout/chevron2"/>
    <dgm:cxn modelId="{14190803-7B41-47EF-902D-AA0D2F20B8A7}" type="presParOf" srcId="{DD345FBB-C354-4E65-9362-064D9D4A08E2}" destId="{E9418267-8E34-48E5-AFE1-A431428D0CFD}" srcOrd="2" destOrd="0" presId="urn:microsoft.com/office/officeart/2005/8/layout/chevron2"/>
    <dgm:cxn modelId="{003CE611-008B-4F38-9B6B-B52801CFF246}" type="presParOf" srcId="{E9418267-8E34-48E5-AFE1-A431428D0CFD}" destId="{0CEE268A-5EF0-4EBD-9D4B-D2E1BCE14F38}" srcOrd="0" destOrd="0" presId="urn:microsoft.com/office/officeart/2005/8/layout/chevron2"/>
    <dgm:cxn modelId="{8DA019B4-938E-429F-B2CF-709E7EB248F0}" type="presParOf" srcId="{E9418267-8E34-48E5-AFE1-A431428D0CFD}" destId="{D31F3E88-154C-4DAE-8CAC-DFD5B0D1FFE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C6ED31-F518-44BA-AF02-0C5922FE785E}" type="doc">
      <dgm:prSet loTypeId="urn:microsoft.com/office/officeart/2005/8/layout/chevron2" loCatId="process" qsTypeId="urn:microsoft.com/office/officeart/2005/8/quickstyle/3d3" qsCatId="3D" csTypeId="urn:microsoft.com/office/officeart/2005/8/colors/accent1_2" csCatId="accent1" phldr="1"/>
      <dgm:spPr/>
      <dgm:t>
        <a:bodyPr/>
        <a:lstStyle/>
        <a:p>
          <a:endParaRPr lang="en-US"/>
        </a:p>
      </dgm:t>
    </dgm:pt>
    <dgm:pt modelId="{0BE852E6-4DC3-4D70-B06C-2B8ABCE9C10A}">
      <dgm:prSet custT="1"/>
      <dgm:spPr/>
      <dgm:t>
        <a:bodyPr/>
        <a:lstStyle/>
        <a:p>
          <a:pPr rtl="0"/>
          <a:endParaRPr lang="en-US" sz="1700" dirty="0" smtClean="0"/>
        </a:p>
        <a:p>
          <a:pPr rtl="0"/>
          <a:r>
            <a:rPr lang="en-US" sz="1700" dirty="0" smtClean="0"/>
            <a:t>Total Revenue generated through cross-sell of retail products.</a:t>
          </a:r>
          <a:endParaRPr lang="en-IN" sz="1700" dirty="0"/>
        </a:p>
      </dgm:t>
    </dgm:pt>
    <dgm:pt modelId="{85DC61E8-B53E-4726-B75D-AAC36E088183}" type="parTrans" cxnId="{07B9A6C1-64C7-4752-8535-E75F1BF60D2A}">
      <dgm:prSet/>
      <dgm:spPr/>
      <dgm:t>
        <a:bodyPr/>
        <a:lstStyle/>
        <a:p>
          <a:endParaRPr lang="en-US"/>
        </a:p>
      </dgm:t>
    </dgm:pt>
    <dgm:pt modelId="{F7A1D413-89FB-43D4-8A1D-36C8B0E4E689}" type="sibTrans" cxnId="{07B9A6C1-64C7-4752-8535-E75F1BF60D2A}">
      <dgm:prSet/>
      <dgm:spPr/>
      <dgm:t>
        <a:bodyPr/>
        <a:lstStyle/>
        <a:p>
          <a:endParaRPr lang="en-US"/>
        </a:p>
      </dgm:t>
    </dgm:pt>
    <dgm:pt modelId="{99F904B5-7FBF-4AC3-A8A9-3B19ED9CE6C4}">
      <dgm:prSet custT="1"/>
      <dgm:spPr/>
      <dgm:t>
        <a:bodyPr/>
        <a:lstStyle/>
        <a:p>
          <a:pPr rtl="0"/>
          <a:r>
            <a:rPr lang="en-US" sz="1700" dirty="0" smtClean="0"/>
            <a:t>Total meetings done by each RM</a:t>
          </a:r>
          <a:endParaRPr lang="en-IN" sz="1700" dirty="0"/>
        </a:p>
      </dgm:t>
    </dgm:pt>
    <dgm:pt modelId="{09ED4613-4695-47B7-93CC-53DC3C00F00A}" type="parTrans" cxnId="{1DAF7155-8834-41E8-99AC-4E58495A1907}">
      <dgm:prSet/>
      <dgm:spPr/>
      <dgm:t>
        <a:bodyPr/>
        <a:lstStyle/>
        <a:p>
          <a:endParaRPr lang="en-US"/>
        </a:p>
      </dgm:t>
    </dgm:pt>
    <dgm:pt modelId="{BE5FDD5C-5031-4523-AEA3-F77BF83B7BA4}" type="sibTrans" cxnId="{1DAF7155-8834-41E8-99AC-4E58495A1907}">
      <dgm:prSet/>
      <dgm:spPr/>
      <dgm:t>
        <a:bodyPr/>
        <a:lstStyle/>
        <a:p>
          <a:endParaRPr lang="en-US"/>
        </a:p>
      </dgm:t>
    </dgm:pt>
    <dgm:pt modelId="{0B06CD98-E18F-4CDE-B323-156C768C2BFD}" type="pres">
      <dgm:prSet presAssocID="{B7C6ED31-F518-44BA-AF02-0C5922FE785E}" presName="linearFlow" presStyleCnt="0">
        <dgm:presLayoutVars>
          <dgm:dir/>
          <dgm:animLvl val="lvl"/>
          <dgm:resizeHandles val="exact"/>
        </dgm:presLayoutVars>
      </dgm:prSet>
      <dgm:spPr/>
      <dgm:t>
        <a:bodyPr/>
        <a:lstStyle/>
        <a:p>
          <a:endParaRPr lang="en-US"/>
        </a:p>
      </dgm:t>
    </dgm:pt>
    <dgm:pt modelId="{805CB2F0-F6A9-4342-8AB4-418888F2F627}" type="pres">
      <dgm:prSet presAssocID="{0BE852E6-4DC3-4D70-B06C-2B8ABCE9C10A}" presName="composite" presStyleCnt="0"/>
      <dgm:spPr/>
    </dgm:pt>
    <dgm:pt modelId="{AB4E8D64-8A7D-49BB-A2A5-39E4BB639BA9}" type="pres">
      <dgm:prSet presAssocID="{0BE852E6-4DC3-4D70-B06C-2B8ABCE9C10A}" presName="parentText" presStyleLbl="alignNode1" presStyleIdx="0" presStyleCnt="2">
        <dgm:presLayoutVars>
          <dgm:chMax val="1"/>
          <dgm:bulletEnabled val="1"/>
        </dgm:presLayoutVars>
      </dgm:prSet>
      <dgm:spPr/>
      <dgm:t>
        <a:bodyPr/>
        <a:lstStyle/>
        <a:p>
          <a:endParaRPr lang="en-US"/>
        </a:p>
      </dgm:t>
    </dgm:pt>
    <dgm:pt modelId="{1CAFEF80-4297-4514-805A-27E63BD99FE9}" type="pres">
      <dgm:prSet presAssocID="{0BE852E6-4DC3-4D70-B06C-2B8ABCE9C10A}" presName="descendantText" presStyleLbl="alignAcc1" presStyleIdx="0" presStyleCnt="2">
        <dgm:presLayoutVars>
          <dgm:bulletEnabled val="1"/>
        </dgm:presLayoutVars>
      </dgm:prSet>
      <dgm:spPr/>
    </dgm:pt>
    <dgm:pt modelId="{A4431447-619A-4112-B7B2-05A816FB410F}" type="pres">
      <dgm:prSet presAssocID="{F7A1D413-89FB-43D4-8A1D-36C8B0E4E689}" presName="sp" presStyleCnt="0"/>
      <dgm:spPr/>
    </dgm:pt>
    <dgm:pt modelId="{128BF47E-E375-443D-B306-AE402068AB41}" type="pres">
      <dgm:prSet presAssocID="{99F904B5-7FBF-4AC3-A8A9-3B19ED9CE6C4}" presName="composite" presStyleCnt="0"/>
      <dgm:spPr/>
    </dgm:pt>
    <dgm:pt modelId="{37303E3A-F61B-4A46-B148-70465A5D7B2D}" type="pres">
      <dgm:prSet presAssocID="{99F904B5-7FBF-4AC3-A8A9-3B19ED9CE6C4}" presName="parentText" presStyleLbl="alignNode1" presStyleIdx="1" presStyleCnt="2">
        <dgm:presLayoutVars>
          <dgm:chMax val="1"/>
          <dgm:bulletEnabled val="1"/>
        </dgm:presLayoutVars>
      </dgm:prSet>
      <dgm:spPr/>
      <dgm:t>
        <a:bodyPr/>
        <a:lstStyle/>
        <a:p>
          <a:endParaRPr lang="en-US"/>
        </a:p>
      </dgm:t>
    </dgm:pt>
    <dgm:pt modelId="{FCEA00FC-5393-409E-BD4D-D28BD72A6AAF}" type="pres">
      <dgm:prSet presAssocID="{99F904B5-7FBF-4AC3-A8A9-3B19ED9CE6C4}" presName="descendantText" presStyleLbl="alignAcc1" presStyleIdx="1" presStyleCnt="2">
        <dgm:presLayoutVars>
          <dgm:bulletEnabled val="1"/>
        </dgm:presLayoutVars>
      </dgm:prSet>
      <dgm:spPr/>
    </dgm:pt>
  </dgm:ptLst>
  <dgm:cxnLst>
    <dgm:cxn modelId="{4D722C06-0893-49A5-8901-D590155DC9CB}" type="presOf" srcId="{99F904B5-7FBF-4AC3-A8A9-3B19ED9CE6C4}" destId="{37303E3A-F61B-4A46-B148-70465A5D7B2D}" srcOrd="0" destOrd="0" presId="urn:microsoft.com/office/officeart/2005/8/layout/chevron2"/>
    <dgm:cxn modelId="{1DAF7155-8834-41E8-99AC-4E58495A1907}" srcId="{B7C6ED31-F518-44BA-AF02-0C5922FE785E}" destId="{99F904B5-7FBF-4AC3-A8A9-3B19ED9CE6C4}" srcOrd="1" destOrd="0" parTransId="{09ED4613-4695-47B7-93CC-53DC3C00F00A}" sibTransId="{BE5FDD5C-5031-4523-AEA3-F77BF83B7BA4}"/>
    <dgm:cxn modelId="{07B9A6C1-64C7-4752-8535-E75F1BF60D2A}" srcId="{B7C6ED31-F518-44BA-AF02-0C5922FE785E}" destId="{0BE852E6-4DC3-4D70-B06C-2B8ABCE9C10A}" srcOrd="0" destOrd="0" parTransId="{85DC61E8-B53E-4726-B75D-AAC36E088183}" sibTransId="{F7A1D413-89FB-43D4-8A1D-36C8B0E4E689}"/>
    <dgm:cxn modelId="{100AE9C9-F787-4EBE-813F-7CCDED1EF811}" type="presOf" srcId="{B7C6ED31-F518-44BA-AF02-0C5922FE785E}" destId="{0B06CD98-E18F-4CDE-B323-156C768C2BFD}" srcOrd="0" destOrd="0" presId="urn:microsoft.com/office/officeart/2005/8/layout/chevron2"/>
    <dgm:cxn modelId="{0F5E54DA-D620-4BB1-B1E6-38BC5036A5E7}" type="presOf" srcId="{0BE852E6-4DC3-4D70-B06C-2B8ABCE9C10A}" destId="{AB4E8D64-8A7D-49BB-A2A5-39E4BB639BA9}" srcOrd="0" destOrd="0" presId="urn:microsoft.com/office/officeart/2005/8/layout/chevron2"/>
    <dgm:cxn modelId="{26B3BC0A-5DEE-4662-AEDF-CD17296933A2}" type="presParOf" srcId="{0B06CD98-E18F-4CDE-B323-156C768C2BFD}" destId="{805CB2F0-F6A9-4342-8AB4-418888F2F627}" srcOrd="0" destOrd="0" presId="urn:microsoft.com/office/officeart/2005/8/layout/chevron2"/>
    <dgm:cxn modelId="{D6E0CB6D-D3EF-4E59-A397-A911B7FCDD20}" type="presParOf" srcId="{805CB2F0-F6A9-4342-8AB4-418888F2F627}" destId="{AB4E8D64-8A7D-49BB-A2A5-39E4BB639BA9}" srcOrd="0" destOrd="0" presId="urn:microsoft.com/office/officeart/2005/8/layout/chevron2"/>
    <dgm:cxn modelId="{3F95D7BB-34AD-40B3-ADE3-7EBCDD5DAEFE}" type="presParOf" srcId="{805CB2F0-F6A9-4342-8AB4-418888F2F627}" destId="{1CAFEF80-4297-4514-805A-27E63BD99FE9}" srcOrd="1" destOrd="0" presId="urn:microsoft.com/office/officeart/2005/8/layout/chevron2"/>
    <dgm:cxn modelId="{588BF5CB-05AE-41A9-9A9C-0E739BEF328B}" type="presParOf" srcId="{0B06CD98-E18F-4CDE-B323-156C768C2BFD}" destId="{A4431447-619A-4112-B7B2-05A816FB410F}" srcOrd="1" destOrd="0" presId="urn:microsoft.com/office/officeart/2005/8/layout/chevron2"/>
    <dgm:cxn modelId="{A9B7B6C9-070D-4638-8C16-61FFE59BAEE3}" type="presParOf" srcId="{0B06CD98-E18F-4CDE-B323-156C768C2BFD}" destId="{128BF47E-E375-443D-B306-AE402068AB41}" srcOrd="2" destOrd="0" presId="urn:microsoft.com/office/officeart/2005/8/layout/chevron2"/>
    <dgm:cxn modelId="{C479DA4F-D4DD-4A8F-911B-C20D9179D7BF}" type="presParOf" srcId="{128BF47E-E375-443D-B306-AE402068AB41}" destId="{37303E3A-F61B-4A46-B148-70465A5D7B2D}" srcOrd="0" destOrd="0" presId="urn:microsoft.com/office/officeart/2005/8/layout/chevron2"/>
    <dgm:cxn modelId="{8D0C4C55-382D-40A9-A535-A84D593AB690}" type="presParOf" srcId="{128BF47E-E375-443D-B306-AE402068AB41}" destId="{FCEA00FC-5393-409E-BD4D-D28BD72A6AA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36810-207E-4D73-856B-99828B2C353A}">
      <dsp:nvSpPr>
        <dsp:cNvPr id="0" name=""/>
        <dsp:cNvSpPr/>
      </dsp:nvSpPr>
      <dsp:spPr>
        <a:xfrm rot="5400000">
          <a:off x="-417980" y="421826"/>
          <a:ext cx="2786535" cy="1950574"/>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kern="1200" dirty="0" smtClean="0"/>
            <a:t>List of Relationship Managers</a:t>
          </a:r>
          <a:endParaRPr lang="en-IN" sz="1700" kern="1200" dirty="0"/>
        </a:p>
      </dsp:txBody>
      <dsp:txXfrm rot="-5400000">
        <a:off x="1" y="979132"/>
        <a:ext cx="1950574" cy="835961"/>
      </dsp:txXfrm>
    </dsp:sp>
    <dsp:sp modelId="{AC0F8DAD-68AE-48DB-9B0D-C02342BDC5CB}">
      <dsp:nvSpPr>
        <dsp:cNvPr id="0" name=""/>
        <dsp:cNvSpPr/>
      </dsp:nvSpPr>
      <dsp:spPr>
        <a:xfrm rot="5400000">
          <a:off x="3205572" y="-1251150"/>
          <a:ext cx="1811247" cy="4321243"/>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14215BD5-EFA6-4798-9AAD-B24F1692FB0B}">
      <dsp:nvSpPr>
        <dsp:cNvPr id="0" name=""/>
        <dsp:cNvSpPr/>
      </dsp:nvSpPr>
      <dsp:spPr>
        <a:xfrm rot="5400000">
          <a:off x="-417980" y="2926673"/>
          <a:ext cx="2786535" cy="1950574"/>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endParaRPr lang="en-US" sz="1700" kern="1200" dirty="0" smtClean="0"/>
        </a:p>
        <a:p>
          <a:pPr lvl="0" algn="ctr" defTabSz="755650" rtl="0">
            <a:lnSpc>
              <a:spcPct val="90000"/>
            </a:lnSpc>
            <a:spcBef>
              <a:spcPct val="0"/>
            </a:spcBef>
            <a:spcAft>
              <a:spcPct val="35000"/>
            </a:spcAft>
          </a:pPr>
          <a:r>
            <a:rPr lang="en-US" sz="1700" kern="1200" dirty="0" smtClean="0"/>
            <a:t>List of Relationship Managers with count of client and Book size at the start of FY21-22</a:t>
          </a:r>
          <a:endParaRPr lang="en-IN" sz="1700" kern="1200" dirty="0"/>
        </a:p>
      </dsp:txBody>
      <dsp:txXfrm rot="-5400000">
        <a:off x="1" y="3483979"/>
        <a:ext cx="1950574" cy="835961"/>
      </dsp:txXfrm>
    </dsp:sp>
    <dsp:sp modelId="{90198FCB-75B2-4CA2-87C9-FC003EA4EDE8}">
      <dsp:nvSpPr>
        <dsp:cNvPr id="0" name=""/>
        <dsp:cNvSpPr/>
      </dsp:nvSpPr>
      <dsp:spPr>
        <a:xfrm rot="5400000">
          <a:off x="3205096" y="1254171"/>
          <a:ext cx="1812200" cy="4321243"/>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2C78B-D536-46BA-9AD4-2179B017A4F1}">
      <dsp:nvSpPr>
        <dsp:cNvPr id="0" name=""/>
        <dsp:cNvSpPr/>
      </dsp:nvSpPr>
      <dsp:spPr>
        <a:xfrm rot="5400000">
          <a:off x="-418502" y="424811"/>
          <a:ext cx="2736447" cy="1899443"/>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endParaRPr lang="en-US" sz="1700" kern="1200" dirty="0" smtClean="0"/>
        </a:p>
        <a:p>
          <a:pPr lvl="0" algn="ctr" defTabSz="755650" rtl="0">
            <a:lnSpc>
              <a:spcPct val="90000"/>
            </a:lnSpc>
            <a:spcBef>
              <a:spcPct val="0"/>
            </a:spcBef>
            <a:spcAft>
              <a:spcPct val="35000"/>
            </a:spcAft>
          </a:pPr>
          <a:r>
            <a:rPr lang="en-US" sz="1700" kern="1200" dirty="0" smtClean="0"/>
            <a:t>List of Relationship Managers with count of client and Book size at  half-yearly end of FY21-22</a:t>
          </a:r>
          <a:endParaRPr lang="en-IN" sz="1700" kern="1200" dirty="0"/>
        </a:p>
      </dsp:txBody>
      <dsp:txXfrm rot="-5400000">
        <a:off x="1" y="956031"/>
        <a:ext cx="1899443" cy="837004"/>
      </dsp:txXfrm>
    </dsp:sp>
    <dsp:sp modelId="{0B1FE6B3-80F7-4ED6-96A0-2A28017C8F35}">
      <dsp:nvSpPr>
        <dsp:cNvPr id="0" name=""/>
        <dsp:cNvSpPr/>
      </dsp:nvSpPr>
      <dsp:spPr>
        <a:xfrm rot="5400000">
          <a:off x="2430198" y="-524446"/>
          <a:ext cx="1787653" cy="284916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106A574F-03EB-4849-8969-884957463520}">
      <dsp:nvSpPr>
        <dsp:cNvPr id="0" name=""/>
        <dsp:cNvSpPr/>
      </dsp:nvSpPr>
      <dsp:spPr>
        <a:xfrm rot="5400000">
          <a:off x="-418502" y="2879570"/>
          <a:ext cx="2736447" cy="1899443"/>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endParaRPr lang="en-US" sz="1700" kern="1200" dirty="0" smtClean="0"/>
        </a:p>
        <a:p>
          <a:pPr lvl="0" algn="ctr" defTabSz="755650" rtl="0">
            <a:lnSpc>
              <a:spcPct val="90000"/>
            </a:lnSpc>
            <a:spcBef>
              <a:spcPct val="0"/>
            </a:spcBef>
            <a:spcAft>
              <a:spcPct val="35000"/>
            </a:spcAft>
          </a:pPr>
          <a:r>
            <a:rPr lang="en-US" sz="1700" kern="1200" dirty="0" smtClean="0"/>
            <a:t>RM wise Increment of BOOK_SIZE at half-yearly end of FY-21-22</a:t>
          </a:r>
          <a:endParaRPr lang="en-IN" sz="1700" kern="1200" dirty="0"/>
        </a:p>
      </dsp:txBody>
      <dsp:txXfrm rot="-5400000">
        <a:off x="1" y="3410790"/>
        <a:ext cx="1899443" cy="837004"/>
      </dsp:txXfrm>
    </dsp:sp>
    <dsp:sp modelId="{521592FE-CAB0-4830-8F39-C1A7E0F75B51}">
      <dsp:nvSpPr>
        <dsp:cNvPr id="0" name=""/>
        <dsp:cNvSpPr/>
      </dsp:nvSpPr>
      <dsp:spPr>
        <a:xfrm rot="5400000">
          <a:off x="2413197" y="1888968"/>
          <a:ext cx="1786726" cy="284916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A30F-8860-43AD-8BC7-7466CA320462}">
      <dsp:nvSpPr>
        <dsp:cNvPr id="0" name=""/>
        <dsp:cNvSpPr/>
      </dsp:nvSpPr>
      <dsp:spPr>
        <a:xfrm rot="5400000">
          <a:off x="-398843" y="402215"/>
          <a:ext cx="2658953" cy="1861267"/>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kern="1200" dirty="0" smtClean="0"/>
            <a:t>Number of Learning Modules completed by each RM</a:t>
          </a:r>
          <a:endParaRPr lang="en-IN" sz="1700" kern="1200" dirty="0"/>
        </a:p>
      </dsp:txBody>
      <dsp:txXfrm rot="-5400000">
        <a:off x="1" y="934006"/>
        <a:ext cx="1861267" cy="797686"/>
      </dsp:txXfrm>
    </dsp:sp>
    <dsp:sp modelId="{71D180E2-43F9-4526-BC8B-D57EC3E634C8}">
      <dsp:nvSpPr>
        <dsp:cNvPr id="0" name=""/>
        <dsp:cNvSpPr/>
      </dsp:nvSpPr>
      <dsp:spPr>
        <a:xfrm rot="5400000">
          <a:off x="3090887" y="-1226248"/>
          <a:ext cx="1728319" cy="4187560"/>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0CEE268A-5EF0-4EBD-9D4B-D2E1BCE14F38}">
      <dsp:nvSpPr>
        <dsp:cNvPr id="0" name=""/>
        <dsp:cNvSpPr/>
      </dsp:nvSpPr>
      <dsp:spPr>
        <a:xfrm rot="5400000">
          <a:off x="-398843" y="2778681"/>
          <a:ext cx="2658953" cy="1861267"/>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kern="1200" dirty="0" smtClean="0"/>
            <a:t>Total products sold by each RM</a:t>
          </a:r>
          <a:endParaRPr lang="en-IN" sz="1700" kern="1200" dirty="0"/>
        </a:p>
      </dsp:txBody>
      <dsp:txXfrm rot="-5400000">
        <a:off x="1" y="3310472"/>
        <a:ext cx="1861267" cy="797686"/>
      </dsp:txXfrm>
    </dsp:sp>
    <dsp:sp modelId="{D31F3E88-154C-4DAE-8CAC-DFD5B0D1FFEF}">
      <dsp:nvSpPr>
        <dsp:cNvPr id="0" name=""/>
        <dsp:cNvSpPr/>
      </dsp:nvSpPr>
      <dsp:spPr>
        <a:xfrm rot="5400000">
          <a:off x="3090887" y="1150217"/>
          <a:ext cx="1728319" cy="4187560"/>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E8D64-8A7D-49BB-A2A5-39E4BB639BA9}">
      <dsp:nvSpPr>
        <dsp:cNvPr id="0" name=""/>
        <dsp:cNvSpPr/>
      </dsp:nvSpPr>
      <dsp:spPr>
        <a:xfrm rot="5400000">
          <a:off x="-398453" y="404284"/>
          <a:ext cx="2656357" cy="1859450"/>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endParaRPr lang="en-US" sz="1700" kern="1200" dirty="0" smtClean="0"/>
        </a:p>
        <a:p>
          <a:pPr lvl="0" algn="ctr" defTabSz="755650" rtl="0">
            <a:lnSpc>
              <a:spcPct val="90000"/>
            </a:lnSpc>
            <a:spcBef>
              <a:spcPct val="0"/>
            </a:spcBef>
            <a:spcAft>
              <a:spcPct val="35000"/>
            </a:spcAft>
          </a:pPr>
          <a:r>
            <a:rPr lang="en-US" sz="1700" kern="1200" dirty="0" smtClean="0"/>
            <a:t>Total Revenue generated through cross-sell of retail products.</a:t>
          </a:r>
          <a:endParaRPr lang="en-IN" sz="1700" kern="1200" dirty="0"/>
        </a:p>
      </dsp:txBody>
      <dsp:txXfrm rot="-5400000">
        <a:off x="1" y="935555"/>
        <a:ext cx="1859450" cy="796907"/>
      </dsp:txXfrm>
    </dsp:sp>
    <dsp:sp modelId="{1CAFEF80-4297-4514-805A-27E63BD99FE9}">
      <dsp:nvSpPr>
        <dsp:cNvPr id="0" name=""/>
        <dsp:cNvSpPr/>
      </dsp:nvSpPr>
      <dsp:spPr>
        <a:xfrm rot="5400000">
          <a:off x="2490463" y="-625182"/>
          <a:ext cx="1727540" cy="2989567"/>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37303E3A-F61B-4A46-B148-70465A5D7B2D}">
      <dsp:nvSpPr>
        <dsp:cNvPr id="0" name=""/>
        <dsp:cNvSpPr/>
      </dsp:nvSpPr>
      <dsp:spPr>
        <a:xfrm rot="5400000">
          <a:off x="-398453" y="2778430"/>
          <a:ext cx="2656357" cy="1859450"/>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kern="1200" dirty="0" smtClean="0"/>
            <a:t>Total meetings done by each RM</a:t>
          </a:r>
          <a:endParaRPr lang="en-IN" sz="1700" kern="1200" dirty="0"/>
        </a:p>
      </dsp:txBody>
      <dsp:txXfrm rot="-5400000">
        <a:off x="1" y="3309701"/>
        <a:ext cx="1859450" cy="796907"/>
      </dsp:txXfrm>
    </dsp:sp>
    <dsp:sp modelId="{FCEA00FC-5393-409E-BD4D-D28BD72A6AAF}">
      <dsp:nvSpPr>
        <dsp:cNvPr id="0" name=""/>
        <dsp:cNvSpPr/>
      </dsp:nvSpPr>
      <dsp:spPr>
        <a:xfrm rot="5400000">
          <a:off x="2490917" y="1748509"/>
          <a:ext cx="1726632" cy="2989567"/>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IN"/>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E88DA436-5C29-4FD3-B80B-BD017416CF52}" type="datetimeFigureOut">
              <a:rPr lang="en-IN" smtClean="0"/>
              <a:t>26-03-2022</a:t>
            </a:fld>
            <a:endParaRPr lang="en-IN"/>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IN"/>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IN"/>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47DFFE4D-A61F-4CE7-B1B8-CC240AC580FE}" type="slidenum">
              <a:rPr lang="en-IN" smtClean="0"/>
              <a:t>‹#›</a:t>
            </a:fld>
            <a:endParaRPr lang="en-IN"/>
          </a:p>
        </p:txBody>
      </p:sp>
    </p:spTree>
    <p:extLst>
      <p:ext uri="{BB962C8B-B14F-4D97-AF65-F5344CB8AC3E}">
        <p14:creationId xmlns:p14="http://schemas.microsoft.com/office/powerpoint/2010/main" val="42894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44994"/>
            <a:ext cx="9144000" cy="1197999"/>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FA57C712-D7B3-426C-B592-8AF6278F5900}"/>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sp>
        <p:nvSpPr>
          <p:cNvPr id="6" name="Slide Number Placeholder 5">
            <a:extLst>
              <a:ext uri="{FF2B5EF4-FFF2-40B4-BE49-F238E27FC236}">
                <a16:creationId xmlns:a16="http://schemas.microsoft.com/office/drawing/2014/main" id="{A1F6C23C-7648-4E80-BFBB-ECA6987869B8}"/>
              </a:ext>
            </a:extLst>
          </p:cNvPr>
          <p:cNvSpPr>
            <a:spLocks noGrp="1"/>
          </p:cNvSpPr>
          <p:nvPr>
            <p:ph type="sldNum" sz="quarter" idx="12"/>
          </p:nvPr>
        </p:nvSpPr>
        <p:spPr>
          <a:xfrm>
            <a:off x="8610600" y="6356350"/>
            <a:ext cx="2743200" cy="365125"/>
          </a:xfrm>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6315" y="133007"/>
            <a:ext cx="10352313" cy="979693"/>
          </a:xfrm>
        </p:spPr>
        <p:txBody>
          <a:bodyPr vert="horz" lIns="91440" tIns="45720" rIns="91440" bIns="45720" rtlCol="0" anchor="ctr">
            <a:normAutofit/>
          </a:bodyPr>
          <a:lstStyle>
            <a:lvl1pPr>
              <a:defRPr lang="en-US" sz="3200" b="1" dirty="0">
                <a:latin typeface="Arial" panose="020B0604020202020204" pitchFamily="34" charset="0"/>
                <a:cs typeface="Arial" panose="020B0604020202020204" pitchFamily="34" charset="0"/>
              </a:defRPr>
            </a:lvl1pPr>
          </a:lstStyle>
          <a:p>
            <a:pPr lvl="0"/>
            <a:r>
              <a:rPr lang="en-US" dirty="0"/>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999BB-CDA3-4253-82D1-6B9BB2F29122}" type="datetime1">
              <a:rPr lang="en-US" smtClean="0"/>
              <a:t>3/26/2022</a:t>
            </a:fld>
            <a:endParaRPr lang="en-US" dirty="0"/>
          </a:p>
        </p:txBody>
      </p:sp>
      <p:sp>
        <p:nvSpPr>
          <p:cNvPr id="6" name="Slide Number Placeholder 5"/>
          <p:cNvSpPr>
            <a:spLocks noGrp="1"/>
          </p:cNvSpPr>
          <p:nvPr>
            <p:ph type="sldNum" sz="quarter" idx="12"/>
          </p:nvPr>
        </p:nvSpPr>
        <p:spPr>
          <a:xfrm>
            <a:off x="8610600" y="6356349"/>
            <a:ext cx="2743200" cy="365125"/>
          </a:xfrm>
        </p:spPr>
        <p:txBody>
          <a:bodyPr/>
          <a:lstStyle/>
          <a:p>
            <a:fld id="{48F63A3B-78C7-47BE-AE5E-E10140E04643}" type="slidenum">
              <a:rPr lang="en-US" dirty="0"/>
              <a:t>‹#›</a:t>
            </a:fld>
            <a:endParaRPr lang="en-US" dirty="0"/>
          </a:p>
        </p:txBody>
      </p:sp>
      <p:pic>
        <p:nvPicPr>
          <p:cNvPr id="8" name="Picture 7">
            <a:extLst>
              <a:ext uri="{FF2B5EF4-FFF2-40B4-BE49-F238E27FC236}">
                <a16:creationId xmlns:a16="http://schemas.microsoft.com/office/drawing/2014/main" id="{34DDF644-0FB6-486F-A346-37AB5EFDCEE3}"/>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9" name="Straight Connector 8">
            <a:extLst>
              <a:ext uri="{FF2B5EF4-FFF2-40B4-BE49-F238E27FC236}">
                <a16:creationId xmlns:a16="http://schemas.microsoft.com/office/drawing/2014/main" id="{082A279A-BA47-4B72-AFC6-0D6EFA5EF87D}"/>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36726"/>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77D350-6E20-40EA-AEE4-38F8517AF30F}" type="datetime1">
              <a:rPr lang="en-US" smtClean="0"/>
              <a:t>3/26/2022</a:t>
            </a:fld>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Footer Placeholder 4">
            <a:extLst>
              <a:ext uri="{FF2B5EF4-FFF2-40B4-BE49-F238E27FC236}">
                <a16:creationId xmlns:a16="http://schemas.microsoft.com/office/drawing/2014/main" id="{A17F547E-DD49-43DA-90EE-4542478B9270}"/>
              </a:ext>
            </a:extLst>
          </p:cNvPr>
          <p:cNvSpPr txBox="1">
            <a:spLocks/>
          </p:cNvSpPr>
          <p:nvPr userDrawn="1"/>
        </p:nvSpPr>
        <p:spPr>
          <a:xfrm>
            <a:off x="3891643" y="6356350"/>
            <a:ext cx="440871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Ivy Professional School – Top Ranked Corporate Education Provider</a:t>
            </a:r>
          </a:p>
        </p:txBody>
      </p:sp>
      <p:pic>
        <p:nvPicPr>
          <p:cNvPr id="10" name="Picture 9">
            <a:extLst>
              <a:ext uri="{FF2B5EF4-FFF2-40B4-BE49-F238E27FC236}">
                <a16:creationId xmlns:a16="http://schemas.microsoft.com/office/drawing/2014/main" id="{CE2002D2-DF6B-449F-8DF0-BFF01D1D117E}"/>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11" name="Straight Connector 10">
            <a:extLst>
              <a:ext uri="{FF2B5EF4-FFF2-40B4-BE49-F238E27FC236}">
                <a16:creationId xmlns:a16="http://schemas.microsoft.com/office/drawing/2014/main" id="{8F76BAEC-8087-4DDC-8A80-C91810336FE9}"/>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2771" y="290220"/>
            <a:ext cx="10515600" cy="790800"/>
          </a:xfrm>
        </p:spPr>
        <p:txBody>
          <a:bodyPr vert="horz" lIns="91440" tIns="45720" rIns="91440" bIns="45720" rtlCol="0" anchor="ctr">
            <a:normAutofit/>
          </a:bodyPr>
          <a:lstStyle>
            <a:lvl1pPr>
              <a:defRPr lang="en-US" sz="3200" b="1" dirty="0">
                <a:latin typeface="Arial" panose="020B0604020202020204" pitchFamily="34" charset="0"/>
                <a:cs typeface="Arial" panose="020B0604020202020204" pitchFamily="34" charset="0"/>
              </a:defRPr>
            </a:lvl1pPr>
          </a:lstStyle>
          <a:p>
            <a:pPr lvl="0"/>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9EE5B5-5505-4B09-BF93-D35BAA2EF361}" type="datetime1">
              <a:rPr lang="en-US" smtClean="0"/>
              <a:t>3/26/2022</a:t>
            </a:fld>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pic>
        <p:nvPicPr>
          <p:cNvPr id="11" name="Picture 10">
            <a:extLst>
              <a:ext uri="{FF2B5EF4-FFF2-40B4-BE49-F238E27FC236}">
                <a16:creationId xmlns:a16="http://schemas.microsoft.com/office/drawing/2014/main" id="{7E9F0C3F-68CF-45A4-B412-C7F14FD380A2}"/>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12" name="Straight Connector 11">
            <a:extLst>
              <a:ext uri="{FF2B5EF4-FFF2-40B4-BE49-F238E27FC236}">
                <a16:creationId xmlns:a16="http://schemas.microsoft.com/office/drawing/2014/main" id="{90199861-A387-42FA-AB14-62EECBE2EC6A}"/>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7903" y="136525"/>
            <a:ext cx="10515600" cy="976176"/>
          </a:xfrm>
        </p:spPr>
        <p:txBody>
          <a:bodyPr vert="horz" lIns="91440" tIns="45720" rIns="91440" bIns="45720" rtlCol="0" anchor="ctr">
            <a:normAutofit/>
          </a:bodyPr>
          <a:lstStyle>
            <a:lvl1pPr>
              <a:defRPr lang="en-US" sz="3200" b="1" dirty="0">
                <a:latin typeface="Arial" panose="020B0604020202020204" pitchFamily="34" charset="0"/>
                <a:cs typeface="Arial" panose="020B0604020202020204" pitchFamily="34" charset="0"/>
              </a:defRPr>
            </a:lvl1pPr>
          </a:lstStyle>
          <a:p>
            <a:pPr lvl="0"/>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05493A-5B27-458E-ADF3-1D0EFAA817D6}" type="datetime1">
              <a:rPr lang="en-US" smtClean="0"/>
              <a:t>3/26/2022</a:t>
            </a:fld>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pic>
        <p:nvPicPr>
          <p:cNvPr id="13" name="Picture 12">
            <a:extLst>
              <a:ext uri="{FF2B5EF4-FFF2-40B4-BE49-F238E27FC236}">
                <a16:creationId xmlns:a16="http://schemas.microsoft.com/office/drawing/2014/main" id="{6D092B4B-34F6-4177-AB16-F51A63CD6216}"/>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14" name="Straight Connector 13">
            <a:extLst>
              <a:ext uri="{FF2B5EF4-FFF2-40B4-BE49-F238E27FC236}">
                <a16:creationId xmlns:a16="http://schemas.microsoft.com/office/drawing/2014/main" id="{75275EB9-2AF1-42D8-BB2E-A33CD3B5E2F4}"/>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3028" y="222571"/>
            <a:ext cx="10515600" cy="919161"/>
          </a:xfrm>
        </p:spPr>
        <p:txBody>
          <a:bodyPr vert="horz" lIns="91440" tIns="45720" rIns="91440" bIns="45720" rtlCol="0" anchor="ctr">
            <a:normAutofit/>
          </a:bodyPr>
          <a:lstStyle>
            <a:lvl1pPr>
              <a:defRPr lang="en-US" sz="3200" b="1" dirty="0">
                <a:latin typeface="Arial" panose="020B0604020202020204" pitchFamily="34" charset="0"/>
                <a:cs typeface="Arial" panose="020B0604020202020204" pitchFamily="34" charset="0"/>
              </a:defRPr>
            </a:lvl1pPr>
          </a:lstStyle>
          <a:p>
            <a:pPr lvl="0"/>
            <a:r>
              <a:rPr lang="en-US"/>
              <a:t>Click to edit Master title style</a:t>
            </a:r>
            <a:endParaRPr lang="en-US" dirty="0"/>
          </a:p>
        </p:txBody>
      </p:sp>
      <p:sp>
        <p:nvSpPr>
          <p:cNvPr id="3" name="Date Placeholder 2"/>
          <p:cNvSpPr>
            <a:spLocks noGrp="1"/>
          </p:cNvSpPr>
          <p:nvPr>
            <p:ph type="dt" sz="half" idx="10"/>
          </p:nvPr>
        </p:nvSpPr>
        <p:spPr/>
        <p:txBody>
          <a:bodyPr/>
          <a:lstStyle/>
          <a:p>
            <a:fld id="{B64991C9-4B50-4C0B-8E93-FDFEE9FA64B6}" type="datetime1">
              <a:rPr lang="en-US" smtClean="0"/>
              <a:t>3/26/2022</a:t>
            </a:fld>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pic>
        <p:nvPicPr>
          <p:cNvPr id="9" name="Picture 8">
            <a:extLst>
              <a:ext uri="{FF2B5EF4-FFF2-40B4-BE49-F238E27FC236}">
                <a16:creationId xmlns:a16="http://schemas.microsoft.com/office/drawing/2014/main" id="{075F7A21-CA3D-4D38-B0D0-5E4C4004F57B}"/>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10" name="Straight Connector 9">
            <a:extLst>
              <a:ext uri="{FF2B5EF4-FFF2-40B4-BE49-F238E27FC236}">
                <a16:creationId xmlns:a16="http://schemas.microsoft.com/office/drawing/2014/main" id="{11FBF62F-BD98-48CB-8A9E-8D192E3155F3}"/>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86F84-63C0-4FA7-9061-FEA51FE0018E}" type="datetime1">
              <a:rPr lang="en-US" smtClean="0"/>
              <a:t>3/26/2022</a:t>
            </a:fld>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
        <p:nvSpPr>
          <p:cNvPr id="5" name="Footer Placeholder 4">
            <a:extLst>
              <a:ext uri="{FF2B5EF4-FFF2-40B4-BE49-F238E27FC236}">
                <a16:creationId xmlns:a16="http://schemas.microsoft.com/office/drawing/2014/main" id="{5D0CAB36-2C50-42A6-AE73-6984995A9941}"/>
              </a:ext>
            </a:extLst>
          </p:cNvPr>
          <p:cNvSpPr txBox="1">
            <a:spLocks/>
          </p:cNvSpPr>
          <p:nvPr userDrawn="1"/>
        </p:nvSpPr>
        <p:spPr>
          <a:xfrm>
            <a:off x="3891643" y="6356349"/>
            <a:ext cx="440871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Ivy Professional School – Top Ranked Corporate Education Provider</a:t>
            </a:r>
            <a:endParaRPr lang="en-US" dirty="0"/>
          </a:p>
        </p:txBody>
      </p:sp>
      <p:pic>
        <p:nvPicPr>
          <p:cNvPr id="8" name="Picture 7">
            <a:extLst>
              <a:ext uri="{FF2B5EF4-FFF2-40B4-BE49-F238E27FC236}">
                <a16:creationId xmlns:a16="http://schemas.microsoft.com/office/drawing/2014/main" id="{2988FEC8-8213-4F86-A00F-86EFCB9DBE5B}"/>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9" name="Straight Connector 8">
            <a:extLst>
              <a:ext uri="{FF2B5EF4-FFF2-40B4-BE49-F238E27FC236}">
                <a16:creationId xmlns:a16="http://schemas.microsoft.com/office/drawing/2014/main" id="{EB0C39F4-4335-498C-873F-99422A731C13}"/>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7E738D-853A-40C6-99F3-F949B5DFA46D}" type="datetime1">
              <a:rPr lang="en-US" smtClean="0"/>
              <a:t>3/26/2022</a:t>
            </a:fld>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pic>
        <p:nvPicPr>
          <p:cNvPr id="11" name="Picture 10">
            <a:extLst>
              <a:ext uri="{FF2B5EF4-FFF2-40B4-BE49-F238E27FC236}">
                <a16:creationId xmlns:a16="http://schemas.microsoft.com/office/drawing/2014/main" id="{E2E297C1-C26B-4FDB-8FCB-5A6CC963554A}"/>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12" name="Straight Connector 11">
            <a:extLst>
              <a:ext uri="{FF2B5EF4-FFF2-40B4-BE49-F238E27FC236}">
                <a16:creationId xmlns:a16="http://schemas.microsoft.com/office/drawing/2014/main" id="{625A61E2-EF14-420C-B160-0387DCA14A45}"/>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DA02F9-435C-4E81-9279-2546A3A04CBF}" type="datetime1">
              <a:rPr lang="en-US" smtClean="0"/>
              <a:t>3/26/2022</a:t>
            </a:fld>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pic>
        <p:nvPicPr>
          <p:cNvPr id="11" name="Picture 10">
            <a:extLst>
              <a:ext uri="{FF2B5EF4-FFF2-40B4-BE49-F238E27FC236}">
                <a16:creationId xmlns:a16="http://schemas.microsoft.com/office/drawing/2014/main" id="{0349680A-CDA6-42C7-B2DB-854FF9747832}"/>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12" name="Straight Connector 11">
            <a:extLst>
              <a:ext uri="{FF2B5EF4-FFF2-40B4-BE49-F238E27FC236}">
                <a16:creationId xmlns:a16="http://schemas.microsoft.com/office/drawing/2014/main" id="{B86F9D6B-6325-4DE9-BC99-4C32D1817448}"/>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09B45-318B-41A6-9115-89E079CCE5D4}" type="datetime1">
              <a:rPr lang="en-US" smtClean="0"/>
              <a:t>3/26/2022</a:t>
            </a:fld>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10" name="Footer Placeholder 4">
            <a:extLst>
              <a:ext uri="{FF2B5EF4-FFF2-40B4-BE49-F238E27FC236}">
                <a16:creationId xmlns:a16="http://schemas.microsoft.com/office/drawing/2014/main" id="{27038418-E17F-4BDC-A7AA-2F27AAF512C2}"/>
              </a:ext>
            </a:extLst>
          </p:cNvPr>
          <p:cNvSpPr txBox="1">
            <a:spLocks/>
          </p:cNvSpPr>
          <p:nvPr userDrawn="1"/>
        </p:nvSpPr>
        <p:spPr>
          <a:xfrm>
            <a:off x="3891643" y="6356350"/>
            <a:ext cx="440871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Ivy Professional School – Top Ranked Corporate Education Provider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jpg"/><Relationship Id="rId5" Type="http://schemas.openxmlformats.org/officeDocument/2006/relationships/image" Target="../media/image20.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10.emf"/><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9.emf"/><Relationship Id="rId2" Type="http://schemas.openxmlformats.org/officeDocument/2006/relationships/diagramData" Target="../diagrams/data1.xml"/><Relationship Id="rId16" Type="http://schemas.openxmlformats.org/officeDocument/2006/relationships/image" Target="../media/image13.jfif"/><Relationship Id="rId1" Type="http://schemas.openxmlformats.org/officeDocument/2006/relationships/slideLayout" Target="../slideLayouts/slideLayout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image" Target="../media/image12.emf"/><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image" Target="../media/image11.emf"/></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image" Target="../media/image15.emf"/><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14.emf"/><Relationship Id="rId2" Type="http://schemas.openxmlformats.org/officeDocument/2006/relationships/diagramData" Target="../diagrams/data3.xml"/><Relationship Id="rId16" Type="http://schemas.openxmlformats.org/officeDocument/2006/relationships/image" Target="../media/image13.jfif"/><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image" Target="../media/image17.emf"/><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314960" y="1189429"/>
            <a:ext cx="7025639" cy="3106058"/>
          </a:xfrm>
        </p:spPr>
        <p:txBody>
          <a:bodyPr vert="horz" lIns="91440" tIns="45720" rIns="91440" bIns="45720" rtlCol="0" anchor="ctr">
            <a:normAutofit/>
          </a:bodyPr>
          <a:lstStyle/>
          <a:p>
            <a:r>
              <a:rPr lang="en-US" sz="2400" b="1" dirty="0" smtClean="0">
                <a:solidFill>
                  <a:schemeClr val="accent1"/>
                </a:solidFill>
                <a:latin typeface="Arial" panose="020B0604020202020204" pitchFamily="34" charset="0"/>
                <a:cs typeface="Arial" panose="020B0604020202020204" pitchFamily="34" charset="0"/>
              </a:rPr>
              <a:t>PERFORMANCE REVIEW OF EMPLOYEES</a:t>
            </a:r>
            <a:br>
              <a:rPr lang="en-US" sz="2400" b="1" dirty="0" smtClean="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
            </a:r>
            <a:br>
              <a:rPr lang="en-US" sz="2400" b="1" dirty="0">
                <a:solidFill>
                  <a:schemeClr val="accent1"/>
                </a:solidFill>
                <a:latin typeface="Arial" panose="020B0604020202020204" pitchFamily="34" charset="0"/>
                <a:cs typeface="Arial" panose="020B0604020202020204" pitchFamily="34" charset="0"/>
              </a:rPr>
            </a:br>
            <a:r>
              <a:rPr lang="en-US" sz="2400" b="1" dirty="0" smtClean="0">
                <a:solidFill>
                  <a:schemeClr val="accent1"/>
                </a:solidFill>
                <a:latin typeface="Arial" panose="020B0604020202020204" pitchFamily="34" charset="0"/>
                <a:cs typeface="Arial" panose="020B0604020202020204" pitchFamily="34" charset="0"/>
              </a:rPr>
              <a:t>(</a:t>
            </a:r>
            <a:r>
              <a:rPr lang="en-US" sz="2400" b="1" dirty="0" smtClean="0">
                <a:latin typeface="Arial" panose="020B0604020202020204" pitchFamily="34" charset="0"/>
                <a:cs typeface="Arial" panose="020B0604020202020204" pitchFamily="34" charset="0"/>
              </a:rPr>
              <a:t>Research Project by:-ASHISH KUMAR</a:t>
            </a:r>
            <a:r>
              <a:rPr lang="en-US" sz="2400" b="1" dirty="0" smtClean="0">
                <a:solidFill>
                  <a:schemeClr val="accent1"/>
                </a:solidFill>
                <a:latin typeface="Arial" panose="020B0604020202020204" pitchFamily="34" charset="0"/>
                <a:cs typeface="Arial" panose="020B0604020202020204" pitchFamily="34" charset="0"/>
              </a:rPr>
              <a:t>)</a:t>
            </a:r>
            <a:endParaRPr lang="en-US" sz="2400" b="1" kern="1200" dirty="0">
              <a:solidFill>
                <a:schemeClr val="accent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2109302" y="4766119"/>
            <a:ext cx="8629357"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9600" y="1338017"/>
            <a:ext cx="5080000" cy="3390900"/>
          </a:xfrm>
          <a:prstGeom prst="rect">
            <a:avLst/>
          </a:prstGeom>
        </p:spPr>
      </p:pic>
    </p:spTree>
    <p:extLst>
      <p:ext uri="{BB962C8B-B14F-4D97-AF65-F5344CB8AC3E}">
        <p14:creationId xmlns:p14="http://schemas.microsoft.com/office/powerpoint/2010/main" val="667267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IN" dirty="0"/>
          </a:p>
        </p:txBody>
      </p:sp>
      <p:sp>
        <p:nvSpPr>
          <p:cNvPr id="4" name="Slide Number Placeholder 3"/>
          <p:cNvSpPr>
            <a:spLocks noGrp="1"/>
          </p:cNvSpPr>
          <p:nvPr>
            <p:ph type="sldNum" sz="quarter" idx="12"/>
          </p:nvPr>
        </p:nvSpPr>
        <p:spPr/>
        <p:txBody>
          <a:bodyPr/>
          <a:lstStyle/>
          <a:p>
            <a:fld id="{48F63A3B-78C7-47BE-AE5E-E10140E04643}" type="slidenum">
              <a:rPr lang="en-US" smtClean="0"/>
              <a:t>10</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29414036"/>
              </p:ext>
            </p:extLst>
          </p:nvPr>
        </p:nvGraphicFramePr>
        <p:xfrm>
          <a:off x="-1" y="1102412"/>
          <a:ext cx="5036024" cy="19853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2510093754"/>
              </p:ext>
            </p:extLst>
          </p:nvPr>
        </p:nvGraphicFramePr>
        <p:xfrm>
          <a:off x="0" y="3098042"/>
          <a:ext cx="5036025" cy="3258307"/>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5036023" y="1089163"/>
            <a:ext cx="7155977" cy="5755422"/>
          </a:xfrm>
          <a:prstGeom prst="rect">
            <a:avLst/>
          </a:prstGeom>
        </p:spPr>
        <p:txBody>
          <a:bodyPr wrap="square">
            <a:spAutoFit/>
          </a:bodyPr>
          <a:lstStyle/>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RIZWAN</a:t>
            </a:r>
            <a:r>
              <a:rPr lang="en-US" sz="1600" dirty="0">
                <a:latin typeface="Arial" panose="020B0604020202020204" pitchFamily="34" charset="0"/>
                <a:cs typeface="Arial" panose="020B0604020202020204" pitchFamily="34" charset="0"/>
              </a:rPr>
              <a:t> has highest no of client mapped but Incremental CASA is 2nd lowest among all RMs</a:t>
            </a:r>
          </a:p>
          <a:p>
            <a:r>
              <a:rPr lang="en-US" sz="1600" b="1" dirty="0" smtClean="0">
                <a:latin typeface="Arial" panose="020B0604020202020204" pitchFamily="34" charset="0"/>
                <a:cs typeface="Arial" panose="020B0604020202020204" pitchFamily="34" charset="0"/>
              </a:rPr>
              <a:t>Possible Reason</a:t>
            </a:r>
            <a:r>
              <a:rPr lang="en-US" sz="1600" dirty="0" smtClean="0">
                <a:latin typeface="Arial" panose="020B0604020202020204" pitchFamily="34" charset="0"/>
                <a:cs typeface="Arial" panose="020B0604020202020204" pitchFamily="34" charset="0"/>
              </a:rPr>
              <a:t>:-Doing </a:t>
            </a:r>
            <a:r>
              <a:rPr lang="en-US" sz="1600" dirty="0">
                <a:latin typeface="Arial" panose="020B0604020202020204" pitchFamily="34" charset="0"/>
                <a:cs typeface="Arial" panose="020B0604020202020204" pitchFamily="34" charset="0"/>
              </a:rPr>
              <a:t>less number of meetings or </a:t>
            </a:r>
            <a:r>
              <a:rPr lang="en-US" sz="1600" dirty="0" smtClean="0">
                <a:latin typeface="Arial" panose="020B0604020202020204" pitchFamily="34" charset="0"/>
                <a:cs typeface="Arial" panose="020B0604020202020204" pitchFamily="34" charset="0"/>
              </a:rPr>
              <a:t>clients </a:t>
            </a:r>
            <a:r>
              <a:rPr lang="en-US" sz="1600" dirty="0">
                <a:latin typeface="Arial" panose="020B0604020202020204" pitchFamily="34" charset="0"/>
                <a:cs typeface="Arial" panose="020B0604020202020204" pitchFamily="34" charset="0"/>
              </a:rPr>
              <a:t>not happy with his </a:t>
            </a:r>
            <a:r>
              <a:rPr lang="en-US" sz="1600" dirty="0" smtClean="0">
                <a:latin typeface="Arial" panose="020B0604020202020204" pitchFamily="34" charset="0"/>
                <a:cs typeface="Arial" panose="020B0604020202020204" pitchFamily="34" charset="0"/>
              </a:rPr>
              <a:t>services.</a:t>
            </a:r>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RIDDHI</a:t>
            </a:r>
            <a:r>
              <a:rPr lang="en-US" sz="1600" dirty="0">
                <a:latin typeface="Arial" panose="020B0604020202020204" pitchFamily="34" charset="0"/>
                <a:cs typeface="Arial" panose="020B0604020202020204" pitchFamily="34" charset="0"/>
              </a:rPr>
              <a:t> has highest Incremental CASA despite having almost similar no of clients amongst </a:t>
            </a:r>
            <a:r>
              <a:rPr lang="en-US" sz="1600" dirty="0" err="1" smtClean="0">
                <a:latin typeface="Arial" panose="020B0604020202020204" pitchFamily="34" charset="0"/>
                <a:cs typeface="Arial" panose="020B0604020202020204" pitchFamily="34" charset="0"/>
              </a:rPr>
              <a:t>RMs.</a:t>
            </a:r>
            <a:endParaRPr lang="en-US" sz="1600" dirty="0">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Possible Reason</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Touchbased</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almost all clients or  providing good </a:t>
            </a:r>
            <a:r>
              <a:rPr lang="en-US" sz="1600" dirty="0" smtClean="0">
                <a:latin typeface="Arial" panose="020B0604020202020204" pitchFamily="34" charset="0"/>
                <a:cs typeface="Arial" panose="020B0604020202020204" pitchFamily="34" charset="0"/>
              </a:rPr>
              <a:t>services.</a:t>
            </a:r>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ASHOK</a:t>
            </a:r>
            <a:r>
              <a:rPr lang="en-US" sz="1600" dirty="0">
                <a:latin typeface="Arial" panose="020B0604020202020204" pitchFamily="34" charset="0"/>
                <a:cs typeface="Arial" panose="020B0604020202020204" pitchFamily="34" charset="0"/>
              </a:rPr>
              <a:t> made significant increase in book size despite have similar number of clients as of </a:t>
            </a:r>
            <a:r>
              <a:rPr lang="en-US" sz="1600" b="1" dirty="0" smtClean="0">
                <a:latin typeface="Arial" panose="020B0604020202020204" pitchFamily="34" charset="0"/>
                <a:cs typeface="Arial" panose="020B0604020202020204" pitchFamily="34" charset="0"/>
              </a:rPr>
              <a:t>ASIM</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Possible Reason</a:t>
            </a:r>
            <a:r>
              <a:rPr lang="en-US" sz="1600" dirty="0" smtClean="0">
                <a:latin typeface="Arial" panose="020B0604020202020204" pitchFamily="34" charset="0"/>
                <a:cs typeface="Arial" panose="020B0604020202020204" pitchFamily="34" charset="0"/>
              </a:rPr>
              <a:t>:-ASHOK </a:t>
            </a:r>
            <a:r>
              <a:rPr lang="en-US" sz="1600" dirty="0">
                <a:latin typeface="Arial" panose="020B0604020202020204" pitchFamily="34" charset="0"/>
                <a:cs typeface="Arial" panose="020B0604020202020204" pitchFamily="34" charset="0"/>
              </a:rPr>
              <a:t>is putting more effort in reaching out to his customers than ASIM.</a:t>
            </a: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ARUN</a:t>
            </a:r>
            <a:r>
              <a:rPr lang="en-US" sz="1600" dirty="0">
                <a:latin typeface="Arial" panose="020B0604020202020204" pitchFamily="34" charset="0"/>
                <a:cs typeface="Arial" panose="020B0604020202020204" pitchFamily="34" charset="0"/>
              </a:rPr>
              <a:t> must have some serious issue with his input as his book depleted by significant amount even after having less number of clients mapped.</a:t>
            </a:r>
          </a:p>
          <a:p>
            <a:r>
              <a:rPr lang="en-US" sz="1600" dirty="0" smtClean="0">
                <a:latin typeface="Arial" panose="020B0604020202020204" pitchFamily="34" charset="0"/>
                <a:cs typeface="Arial" panose="020B0604020202020204" pitchFamily="34" charset="0"/>
              </a:rPr>
              <a:t>     His </a:t>
            </a:r>
            <a:r>
              <a:rPr lang="en-US" sz="1600" dirty="0">
                <a:latin typeface="Arial" panose="020B0604020202020204" pitchFamily="34" charset="0"/>
                <a:cs typeface="Arial" panose="020B0604020202020204" pitchFamily="34" charset="0"/>
              </a:rPr>
              <a:t>book need to keep in check and need to connect with his clients to </a:t>
            </a:r>
            <a:r>
              <a:rPr lang="en-US" sz="1600" dirty="0" smtClean="0">
                <a:latin typeface="Arial" panose="020B0604020202020204" pitchFamily="34" charset="0"/>
                <a:cs typeface="Arial" panose="020B0604020202020204" pitchFamily="34" charset="0"/>
              </a:rPr>
              <a:t>       understand </a:t>
            </a:r>
            <a:r>
              <a:rPr lang="en-US" sz="1600" dirty="0">
                <a:latin typeface="Arial" panose="020B0604020202020204" pitchFamily="34" charset="0"/>
                <a:cs typeface="Arial" panose="020B0604020202020204" pitchFamily="34" charset="0"/>
              </a:rPr>
              <a:t>their problem</a:t>
            </a:r>
            <a:r>
              <a:rPr lang="en-US" sz="1600" dirty="0" smtClean="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4037" y="0"/>
            <a:ext cx="1917227" cy="1089163"/>
          </a:xfrm>
          <a:prstGeom prst="rect">
            <a:avLst/>
          </a:prstGeom>
        </p:spPr>
      </p:pic>
    </p:spTree>
    <p:extLst>
      <p:ext uri="{BB962C8B-B14F-4D97-AF65-F5344CB8AC3E}">
        <p14:creationId xmlns:p14="http://schemas.microsoft.com/office/powerpoint/2010/main" val="3561163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IN" dirty="0"/>
          </a:p>
        </p:txBody>
      </p:sp>
      <p:sp>
        <p:nvSpPr>
          <p:cNvPr id="4" name="Slide Number Placeholder 3"/>
          <p:cNvSpPr>
            <a:spLocks noGrp="1"/>
          </p:cNvSpPr>
          <p:nvPr>
            <p:ph type="sldNum" sz="quarter" idx="12"/>
          </p:nvPr>
        </p:nvSpPr>
        <p:spPr/>
        <p:txBody>
          <a:bodyPr/>
          <a:lstStyle/>
          <a:p>
            <a:fld id="{48F63A3B-78C7-47BE-AE5E-E10140E04643}" type="slidenum">
              <a:rPr lang="en-US" smtClean="0"/>
              <a:t>11</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29957602"/>
              </p:ext>
            </p:extLst>
          </p:nvPr>
        </p:nvGraphicFramePr>
        <p:xfrm>
          <a:off x="118769" y="1112700"/>
          <a:ext cx="3551719" cy="21699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853782320"/>
              </p:ext>
            </p:extLst>
          </p:nvPr>
        </p:nvGraphicFramePr>
        <p:xfrm>
          <a:off x="118769" y="4092549"/>
          <a:ext cx="3551719" cy="24463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2997525669"/>
              </p:ext>
            </p:extLst>
          </p:nvPr>
        </p:nvGraphicFramePr>
        <p:xfrm>
          <a:off x="3681577" y="2490940"/>
          <a:ext cx="2787461" cy="2435719"/>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6480127" y="1252636"/>
            <a:ext cx="5609231" cy="5078313"/>
          </a:xfrm>
          <a:prstGeom prst="rect">
            <a:avLst/>
          </a:prstGeom>
        </p:spPr>
        <p:txBody>
          <a:bodyPr wrap="square">
            <a:spAutoFit/>
          </a:bodyPr>
          <a:lstStyle/>
          <a:p>
            <a:pPr marL="285750" indent="-285750">
              <a:buFont typeface="Arial" panose="020B0604020202020204" pitchFamily="34" charset="0"/>
              <a:buChar char="•"/>
            </a:pPr>
            <a:r>
              <a:rPr lang="en-US" sz="1200" b="1" dirty="0" smtClean="0">
                <a:latin typeface="Arial" panose="020B0604020202020204" pitchFamily="34" charset="0"/>
                <a:cs typeface="Arial" panose="020B0604020202020204" pitchFamily="34" charset="0"/>
              </a:rPr>
              <a:t>ASHOK </a:t>
            </a:r>
            <a:r>
              <a:rPr lang="en-US" sz="1200" dirty="0" smtClean="0">
                <a:latin typeface="Arial" panose="020B0604020202020204" pitchFamily="34" charset="0"/>
                <a:cs typeface="Arial" panose="020B0604020202020204" pitchFamily="34" charset="0"/>
              </a:rPr>
              <a:t>Overall </a:t>
            </a:r>
            <a:r>
              <a:rPr lang="en-US" sz="1200" dirty="0">
                <a:latin typeface="Arial" panose="020B0604020202020204" pitchFamily="34" charset="0"/>
                <a:cs typeface="Arial" panose="020B0604020202020204" pitchFamily="34" charset="0"/>
              </a:rPr>
              <a:t>he has done max </a:t>
            </a:r>
            <a:r>
              <a:rPr lang="en-US" sz="1200" dirty="0" smtClean="0">
                <a:latin typeface="Arial" panose="020B0604020202020204" pitchFamily="34" charset="0"/>
                <a:cs typeface="Arial" panose="020B0604020202020204" pitchFamily="34" charset="0"/>
              </a:rPr>
              <a:t>meetings </a:t>
            </a:r>
            <a:r>
              <a:rPr lang="en-US" sz="1200" dirty="0">
                <a:latin typeface="Arial" panose="020B0604020202020204" pitchFamily="34" charset="0"/>
                <a:cs typeface="Arial" panose="020B0604020202020204" pitchFamily="34" charset="0"/>
              </a:rPr>
              <a:t>amongst all RMs and same </a:t>
            </a:r>
            <a:r>
              <a:rPr lang="en-US" sz="1200" dirty="0" smtClean="0">
                <a:latin typeface="Arial" panose="020B0604020202020204" pitchFamily="34" charset="0"/>
                <a:cs typeface="Arial" panose="020B0604020202020204" pitchFamily="34" charset="0"/>
              </a:rPr>
              <a:t>reflects in </a:t>
            </a:r>
            <a:r>
              <a:rPr lang="en-US" sz="1200" dirty="0">
                <a:latin typeface="Arial" panose="020B0604020202020204" pitchFamily="34" charset="0"/>
                <a:cs typeface="Arial" panose="020B0604020202020204" pitchFamily="34" charset="0"/>
              </a:rPr>
              <a:t>revenue generated as well </a:t>
            </a:r>
            <a:r>
              <a:rPr lang="en-US" sz="1200" dirty="0" smtClean="0">
                <a:latin typeface="Arial" panose="020B0604020202020204" pitchFamily="34" charset="0"/>
                <a:cs typeface="Arial" panose="020B0604020202020204" pitchFamily="34" charset="0"/>
              </a:rPr>
              <a:t>with </a:t>
            </a:r>
            <a:r>
              <a:rPr lang="en-US" sz="1200" dirty="0">
                <a:latin typeface="Arial" panose="020B0604020202020204" pitchFamily="34" charset="0"/>
                <a:cs typeface="Arial" panose="020B0604020202020204" pitchFamily="34" charset="0"/>
              </a:rPr>
              <a:t>decent product </a:t>
            </a:r>
            <a:r>
              <a:rPr lang="en-US" sz="1200" dirty="0" smtClean="0">
                <a:latin typeface="Arial" panose="020B0604020202020204" pitchFamily="34" charset="0"/>
                <a:cs typeface="Arial" panose="020B0604020202020204" pitchFamily="34" charset="0"/>
              </a:rPr>
              <a:t>knowledge.</a:t>
            </a:r>
          </a:p>
          <a:p>
            <a:r>
              <a:rPr lang="en-US" sz="1200" b="1" dirty="0" smtClean="0">
                <a:latin typeface="Arial" panose="020B0604020202020204" pitchFamily="34" charset="0"/>
                <a:cs typeface="Arial" panose="020B0604020202020204" pitchFamily="34" charset="0"/>
              </a:rPr>
              <a:t>Possible reason</a:t>
            </a:r>
            <a:r>
              <a:rPr lang="en-US" sz="1200" dirty="0" smtClean="0">
                <a:latin typeface="Arial" panose="020B0604020202020204" pitchFamily="34" charset="0"/>
                <a:cs typeface="Arial" panose="020B0604020202020204" pitchFamily="34" charset="0"/>
              </a:rPr>
              <a:t>:-Meetings , product knowledge and revenue interlinked.</a:t>
            </a:r>
          </a:p>
          <a:p>
            <a:endParaRPr lang="en-US"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RIZWAN</a:t>
            </a:r>
            <a:r>
              <a:rPr lang="en-US" sz="1200" dirty="0">
                <a:latin typeface="Arial" panose="020B0604020202020204" pitchFamily="34" charset="0"/>
                <a:cs typeface="Arial" panose="020B0604020202020204" pitchFamily="34" charset="0"/>
              </a:rPr>
              <a:t> got highest number of clients and doing good number of meetings despite that his incremental CASA in 2nd lowest but 2</a:t>
            </a:r>
            <a:r>
              <a:rPr lang="en-US" sz="1200" baseline="30000" dirty="0">
                <a:latin typeface="Arial" panose="020B0604020202020204" pitchFamily="34" charset="0"/>
                <a:cs typeface="Arial" panose="020B0604020202020204" pitchFamily="34" charset="0"/>
              </a:rPr>
              <a:t>nd</a:t>
            </a:r>
            <a:r>
              <a:rPr lang="en-US" sz="1200" dirty="0">
                <a:latin typeface="Arial" panose="020B0604020202020204" pitchFamily="34" charset="0"/>
                <a:cs typeface="Arial" panose="020B0604020202020204" pitchFamily="34" charset="0"/>
              </a:rPr>
              <a:t> best revenue generated.</a:t>
            </a:r>
          </a:p>
          <a:p>
            <a:r>
              <a:rPr lang="en-US" sz="1200" b="1" dirty="0">
                <a:latin typeface="Arial" panose="020B0604020202020204" pitchFamily="34" charset="0"/>
                <a:cs typeface="Arial" panose="020B0604020202020204" pitchFamily="34" charset="0"/>
              </a:rPr>
              <a:t>Possible Reason:-</a:t>
            </a:r>
            <a:r>
              <a:rPr lang="en-US" sz="1200" dirty="0">
                <a:latin typeface="Arial" panose="020B0604020202020204" pitchFamily="34" charset="0"/>
                <a:cs typeface="Arial" panose="020B0604020202020204" pitchFamily="34" charset="0"/>
              </a:rPr>
              <a:t> clients are not happy with his service or he does good sales due to which clients are investing more or other investment products which could be the reason as he has generated best revenue almost same as </a:t>
            </a:r>
            <a:r>
              <a:rPr lang="en-US" sz="1200" b="1" dirty="0">
                <a:latin typeface="Arial" panose="020B0604020202020204" pitchFamily="34" charset="0"/>
                <a:cs typeface="Arial" panose="020B0604020202020204" pitchFamily="34" charset="0"/>
              </a:rPr>
              <a:t>ASHOK</a:t>
            </a:r>
            <a:r>
              <a:rPr lang="en-US" sz="1200" dirty="0" smtClean="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smtClean="0">
                <a:latin typeface="Arial" panose="020B0604020202020204" pitchFamily="34" charset="0"/>
                <a:cs typeface="Arial" panose="020B0604020202020204" pitchFamily="34" charset="0"/>
              </a:rPr>
              <a:t>ASIM</a:t>
            </a:r>
            <a:r>
              <a:rPr lang="en-US" sz="1200" dirty="0" smtClean="0">
                <a:latin typeface="Arial" panose="020B0604020202020204" pitchFamily="34" charset="0"/>
                <a:cs typeface="Arial" panose="020B0604020202020204" pitchFamily="34" charset="0"/>
              </a:rPr>
              <a:t> has average performance in </a:t>
            </a:r>
            <a:r>
              <a:rPr lang="en-US" sz="1200" dirty="0" err="1" smtClean="0">
                <a:latin typeface="Arial" panose="020B0604020202020204" pitchFamily="34" charset="0"/>
                <a:cs typeface="Arial" panose="020B0604020202020204" pitchFamily="34" charset="0"/>
              </a:rPr>
              <a:t>meetings,incremental</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CASA,revenue</a:t>
            </a:r>
            <a:r>
              <a:rPr lang="en-US" sz="1200" dirty="0" smtClean="0">
                <a:latin typeface="Arial" panose="020B0604020202020204" pitchFamily="34" charset="0"/>
                <a:cs typeface="Arial" panose="020B0604020202020204" pitchFamily="34" charset="0"/>
              </a:rPr>
              <a:t> generated and modules completed.</a:t>
            </a:r>
          </a:p>
          <a:p>
            <a:r>
              <a:rPr lang="en-US" sz="1200" b="1" dirty="0" smtClean="0">
                <a:latin typeface="Arial" panose="020B0604020202020204" pitchFamily="34" charset="0"/>
                <a:cs typeface="Arial" panose="020B0604020202020204" pitchFamily="34" charset="0"/>
              </a:rPr>
              <a:t>Possible reason</a:t>
            </a:r>
            <a:r>
              <a:rPr lang="en-US" sz="1200" dirty="0" smtClean="0">
                <a:latin typeface="Arial" panose="020B0604020202020204" pitchFamily="34" charset="0"/>
                <a:cs typeface="Arial" panose="020B0604020202020204" pitchFamily="34" charset="0"/>
              </a:rPr>
              <a:t>:-Not putting enough efforts across. </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smtClean="0">
                <a:latin typeface="Arial" panose="020B0604020202020204" pitchFamily="34" charset="0"/>
                <a:cs typeface="Arial" panose="020B0604020202020204" pitchFamily="34" charset="0"/>
              </a:rPr>
              <a:t>RIDDHI</a:t>
            </a:r>
            <a:r>
              <a:rPr lang="en-US" sz="1200" dirty="0" smtClean="0">
                <a:latin typeface="Arial" panose="020B0604020202020204" pitchFamily="34" charset="0"/>
                <a:cs typeface="Arial" panose="020B0604020202020204" pitchFamily="34" charset="0"/>
              </a:rPr>
              <a:t> meetings number </a:t>
            </a:r>
            <a:r>
              <a:rPr lang="en-US" sz="1200" dirty="0">
                <a:latin typeface="Arial" panose="020B0604020202020204" pitchFamily="34" charset="0"/>
                <a:cs typeface="Arial" panose="020B0604020202020204" pitchFamily="34" charset="0"/>
              </a:rPr>
              <a:t>is average </a:t>
            </a:r>
            <a:r>
              <a:rPr lang="en-US" sz="1200" dirty="0" smtClean="0">
                <a:latin typeface="Arial" panose="020B0604020202020204" pitchFamily="34" charset="0"/>
                <a:cs typeface="Arial" panose="020B0604020202020204" pitchFamily="34" charset="0"/>
              </a:rPr>
              <a:t>yet she </a:t>
            </a:r>
            <a:r>
              <a:rPr lang="en-US" sz="1200" dirty="0">
                <a:latin typeface="Arial" panose="020B0604020202020204" pitchFamily="34" charset="0"/>
                <a:cs typeface="Arial" panose="020B0604020202020204" pitchFamily="34" charset="0"/>
              </a:rPr>
              <a:t>has </a:t>
            </a:r>
          </a:p>
          <a:p>
            <a:r>
              <a:rPr lang="en-US" sz="1200" dirty="0">
                <a:latin typeface="Arial" panose="020B0604020202020204" pitchFamily="34" charset="0"/>
                <a:cs typeface="Arial" panose="020B0604020202020204" pitchFamily="34" charset="0"/>
              </a:rPr>
              <a:t>highest incremental casa and good revenue generated with good product </a:t>
            </a:r>
            <a:r>
              <a:rPr lang="en-US" sz="1200" dirty="0" smtClean="0">
                <a:latin typeface="Arial" panose="020B0604020202020204" pitchFamily="34" charset="0"/>
                <a:cs typeface="Arial" panose="020B0604020202020204" pitchFamily="34" charset="0"/>
              </a:rPr>
              <a:t>knowledge.</a:t>
            </a:r>
          </a:p>
          <a:p>
            <a:r>
              <a:rPr lang="en-US" sz="1200" b="1" dirty="0" smtClean="0">
                <a:latin typeface="Arial" panose="020B0604020202020204" pitchFamily="34" charset="0"/>
                <a:cs typeface="Arial" panose="020B0604020202020204" pitchFamily="34" charset="0"/>
              </a:rPr>
              <a:t>Possible </a:t>
            </a:r>
            <a:r>
              <a:rPr lang="en-US" sz="1200" b="1" dirty="0">
                <a:latin typeface="Arial" panose="020B0604020202020204" pitchFamily="34" charset="0"/>
                <a:cs typeface="Arial" panose="020B0604020202020204" pitchFamily="34" charset="0"/>
              </a:rPr>
              <a:t>Reason</a:t>
            </a:r>
            <a:r>
              <a:rPr lang="en-US" sz="1200" dirty="0" smtClean="0">
                <a:latin typeface="Arial" panose="020B0604020202020204" pitchFamily="34" charset="0"/>
                <a:cs typeface="Arial" panose="020B0604020202020204" pitchFamily="34" charset="0"/>
              </a:rPr>
              <a:t>:- Touch based limited clients but provided best </a:t>
            </a:r>
            <a:r>
              <a:rPr lang="en-US" sz="1200" dirty="0">
                <a:latin typeface="Arial" panose="020B0604020202020204" pitchFamily="34" charset="0"/>
                <a:cs typeface="Arial" panose="020B0604020202020204" pitchFamily="34" charset="0"/>
              </a:rPr>
              <a:t>service </a:t>
            </a:r>
            <a:r>
              <a:rPr lang="en-US" sz="1200" dirty="0" smtClean="0">
                <a:latin typeface="Arial" panose="020B0604020202020204" pitchFamily="34" charset="0"/>
                <a:cs typeface="Arial" panose="020B0604020202020204" pitchFamily="34" charset="0"/>
              </a:rPr>
              <a:t>to  all </a:t>
            </a:r>
            <a:r>
              <a:rPr lang="en-US" sz="1200" dirty="0">
                <a:latin typeface="Arial" panose="020B0604020202020204" pitchFamily="34" charset="0"/>
                <a:cs typeface="Arial" panose="020B0604020202020204" pitchFamily="34" charset="0"/>
              </a:rPr>
              <a:t>clients </a:t>
            </a:r>
            <a:r>
              <a:rPr lang="en-US" sz="1200" dirty="0" smtClean="0">
                <a:latin typeface="Arial" panose="020B0604020202020204" pitchFamily="34" charset="0"/>
                <a:cs typeface="Arial" panose="020B0604020202020204" pitchFamily="34" charset="0"/>
              </a:rPr>
              <a:t>and hence clients are happy so could be high ticket cross-sell.</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b="1" dirty="0" smtClean="0">
                <a:latin typeface="Arial" panose="020B0604020202020204" pitchFamily="34" charset="0"/>
                <a:cs typeface="Arial" panose="020B0604020202020204" pitchFamily="34" charset="0"/>
              </a:rPr>
              <a:t>ARUN</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has a serious problem on his overall </a:t>
            </a:r>
            <a:r>
              <a:rPr lang="en-US" sz="1200" dirty="0" err="1">
                <a:latin typeface="Arial" panose="020B0604020202020204" pitchFamily="34" charset="0"/>
                <a:cs typeface="Arial" panose="020B0604020202020204" pitchFamily="34" charset="0"/>
              </a:rPr>
              <a:t>performance.Despite</a:t>
            </a:r>
            <a:r>
              <a:rPr lang="en-US" sz="1200" dirty="0">
                <a:latin typeface="Arial" panose="020B0604020202020204" pitchFamily="34" charset="0"/>
                <a:cs typeface="Arial" panose="020B0604020202020204" pitchFamily="34" charset="0"/>
              </a:rPr>
              <a:t> of low </a:t>
            </a:r>
            <a:r>
              <a:rPr lang="en-US" sz="1200" dirty="0" smtClean="0">
                <a:latin typeface="Arial" panose="020B0604020202020204" pitchFamily="34" charset="0"/>
                <a:cs typeface="Arial" panose="020B0604020202020204" pitchFamily="34" charset="0"/>
              </a:rPr>
              <a:t>number </a:t>
            </a:r>
            <a:r>
              <a:rPr lang="en-US" sz="1200" dirty="0">
                <a:latin typeface="Arial" panose="020B0604020202020204" pitchFamily="34" charset="0"/>
                <a:cs typeface="Arial" panose="020B0604020202020204" pitchFamily="34" charset="0"/>
              </a:rPr>
              <a:t>of clients mapped he has lowest </a:t>
            </a:r>
            <a:r>
              <a:rPr lang="en-US" sz="1200" dirty="0" err="1">
                <a:latin typeface="Arial" panose="020B0604020202020204" pitchFamily="34" charset="0"/>
                <a:cs typeface="Arial" panose="020B0604020202020204" pitchFamily="34" charset="0"/>
              </a:rPr>
              <a:t>meetings,incremental</a:t>
            </a:r>
            <a:endParaRPr lang="en-US" sz="1200" dirty="0">
              <a:latin typeface="Arial" panose="020B0604020202020204" pitchFamily="34" charset="0"/>
              <a:cs typeface="Arial" panose="020B0604020202020204" pitchFamily="34" charset="0"/>
            </a:endParaRPr>
          </a:p>
          <a:p>
            <a:r>
              <a:rPr lang="en-US" sz="1200" dirty="0" err="1">
                <a:latin typeface="Arial" panose="020B0604020202020204" pitchFamily="34" charset="0"/>
                <a:cs typeface="Arial" panose="020B0604020202020204" pitchFamily="34" charset="0"/>
              </a:rPr>
              <a:t>casa,lowest</a:t>
            </a:r>
            <a:r>
              <a:rPr lang="en-US" sz="1200" dirty="0">
                <a:latin typeface="Arial" panose="020B0604020202020204" pitchFamily="34" charset="0"/>
                <a:cs typeface="Arial" panose="020B0604020202020204" pitchFamily="34" charset="0"/>
              </a:rPr>
              <a:t> revenue and least focus on product knowledge</a:t>
            </a:r>
            <a:r>
              <a:rPr lang="en-US" sz="1200" dirty="0" smtClean="0">
                <a:latin typeface="Arial" panose="020B0604020202020204" pitchFamily="34" charset="0"/>
                <a:cs typeface="Arial" panose="020B0604020202020204" pitchFamily="34" charset="0"/>
              </a:rPr>
              <a:t>.</a:t>
            </a:r>
          </a:p>
          <a:p>
            <a:r>
              <a:rPr lang="en-US" sz="1200" b="1" dirty="0" smtClean="0">
                <a:latin typeface="Arial" panose="020B0604020202020204" pitchFamily="34" charset="0"/>
                <a:cs typeface="Arial" panose="020B0604020202020204" pitchFamily="34" charset="0"/>
              </a:rPr>
              <a:t>Possible </a:t>
            </a:r>
            <a:r>
              <a:rPr lang="en-US" sz="1200" b="1" dirty="0" err="1" smtClean="0">
                <a:latin typeface="Arial" panose="020B0604020202020204" pitchFamily="34" charset="0"/>
                <a:cs typeface="Arial" panose="020B0604020202020204" pitchFamily="34" charset="0"/>
              </a:rPr>
              <a:t>Reason</a:t>
            </a:r>
            <a:r>
              <a:rPr lang="en-US" sz="1200" dirty="0" err="1" smtClean="0">
                <a:latin typeface="Arial" panose="020B0604020202020204" pitchFamily="34" charset="0"/>
                <a:cs typeface="Arial" panose="020B0604020202020204" pitchFamily="34" charset="0"/>
              </a:rPr>
              <a:t>:least</a:t>
            </a:r>
            <a:r>
              <a:rPr lang="en-US" sz="1200" dirty="0" smtClean="0">
                <a:latin typeface="Arial" panose="020B0604020202020204" pitchFamily="34" charset="0"/>
                <a:cs typeface="Arial" panose="020B0604020202020204" pitchFamily="34" charset="0"/>
              </a:rPr>
              <a:t> effort and not serious for his job.</a:t>
            </a:r>
            <a:endParaRPr lang="en-IN" sz="12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5174" y="0"/>
            <a:ext cx="1904926" cy="1086975"/>
          </a:xfrm>
          <a:prstGeom prst="rect">
            <a:avLst/>
          </a:prstGeom>
        </p:spPr>
      </p:pic>
    </p:spTree>
    <p:extLst>
      <p:ext uri="{BB962C8B-B14F-4D97-AF65-F5344CB8AC3E}">
        <p14:creationId xmlns:p14="http://schemas.microsoft.com/office/powerpoint/2010/main" val="2728790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RATING</a:t>
            </a:r>
            <a:endParaRPr lang="en-IN" dirty="0"/>
          </a:p>
        </p:txBody>
      </p:sp>
      <p:sp>
        <p:nvSpPr>
          <p:cNvPr id="3" name="Content Placeholder 2"/>
          <p:cNvSpPr>
            <a:spLocks noGrp="1"/>
          </p:cNvSpPr>
          <p:nvPr>
            <p:ph idx="1"/>
          </p:nvPr>
        </p:nvSpPr>
        <p:spPr>
          <a:xfrm>
            <a:off x="838200" y="2890151"/>
            <a:ext cx="10515600" cy="3142160"/>
          </a:xfrm>
        </p:spPr>
        <p:txBody>
          <a:bodyPr>
            <a:normAutofit/>
          </a:bodyPr>
          <a:lstStyle/>
          <a:p>
            <a:pPr marL="0" indent="0" algn="ctr">
              <a:buNone/>
            </a:pPr>
            <a:r>
              <a:rPr lang="en-US" sz="2400" dirty="0" smtClean="0"/>
              <a:t>Based on previous analysis lets Evaluate the mid-year ratings of each employee based on their KPI which is set by company as per their KRA.</a:t>
            </a:r>
          </a:p>
          <a:p>
            <a:pPr marL="0" indent="0">
              <a:buNone/>
            </a:pPr>
            <a:endParaRPr lang="en-US" sz="2400" dirty="0" smtClean="0"/>
          </a:p>
          <a:p>
            <a:pPr marL="0" indent="0">
              <a:buNone/>
            </a:pPr>
            <a:endParaRPr lang="en-US" sz="2400" dirty="0"/>
          </a:p>
          <a:p>
            <a:endParaRPr lang="en-IN" sz="2400" dirty="0"/>
          </a:p>
        </p:txBody>
      </p:sp>
      <p:sp>
        <p:nvSpPr>
          <p:cNvPr id="4" name="Slide Number Placeholder 3"/>
          <p:cNvSpPr>
            <a:spLocks noGrp="1"/>
          </p:cNvSpPr>
          <p:nvPr>
            <p:ph type="sldNum" sz="quarter" idx="12"/>
          </p:nvPr>
        </p:nvSpPr>
        <p:spPr/>
        <p:txBody>
          <a:bodyPr/>
          <a:lstStyle/>
          <a:p>
            <a:fld id="{48F63A3B-78C7-47BE-AE5E-E10140E04643}" type="slidenum">
              <a:rPr lang="en-US" smtClean="0"/>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215" y="1175451"/>
            <a:ext cx="4774442" cy="1638300"/>
          </a:xfrm>
          <a:prstGeom prst="rect">
            <a:avLst/>
          </a:prstGeom>
        </p:spPr>
      </p:pic>
    </p:spTree>
    <p:extLst>
      <p:ext uri="{BB962C8B-B14F-4D97-AF65-F5344CB8AC3E}">
        <p14:creationId xmlns:p14="http://schemas.microsoft.com/office/powerpoint/2010/main" val="834747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
            </a:r>
            <a:br>
              <a:rPr lang="en-US" dirty="0" smtClean="0"/>
            </a:br>
            <a:r>
              <a:rPr lang="en-US" dirty="0" smtClean="0"/>
              <a:t>ANNUAL TARGET AND KRA</a:t>
            </a:r>
            <a:br>
              <a:rPr lang="en-US" dirty="0" smtClean="0"/>
            </a:br>
            <a:endParaRPr lang="en-IN" dirty="0"/>
          </a:p>
        </p:txBody>
      </p:sp>
      <p:sp>
        <p:nvSpPr>
          <p:cNvPr id="4" name="Slide Number Placeholder 3"/>
          <p:cNvSpPr>
            <a:spLocks noGrp="1"/>
          </p:cNvSpPr>
          <p:nvPr>
            <p:ph type="sldNum" sz="quarter" idx="12"/>
          </p:nvPr>
        </p:nvSpPr>
        <p:spPr/>
        <p:txBody>
          <a:bodyPr/>
          <a:lstStyle/>
          <a:p>
            <a:fld id="{48F63A3B-78C7-47BE-AE5E-E10140E04643}" type="slidenum">
              <a:rPr lang="en-US" smtClean="0"/>
              <a:t>13</a:t>
            </a:fld>
            <a:endParaRPr lang="en-US" dirty="0"/>
          </a:p>
        </p:txBody>
      </p:sp>
      <p:pic>
        <p:nvPicPr>
          <p:cNvPr id="7" name="Content Placeholder 6"/>
          <p:cNvPicPr>
            <a:picLocks noGrp="1" noChangeAspect="1"/>
          </p:cNvPicPr>
          <p:nvPr>
            <p:ph idx="1"/>
          </p:nvPr>
        </p:nvPicPr>
        <p:blipFill>
          <a:blip r:embed="rId3">
            <a:duotone>
              <a:prstClr val="black"/>
              <a:schemeClr val="accent1">
                <a:lumMod val="60000"/>
                <a:lumOff val="40000"/>
                <a:tint val="45000"/>
                <a:satMod val="400000"/>
              </a:schemeClr>
            </a:duotone>
          </a:blip>
          <a:stretch>
            <a:fillRect/>
          </a:stretch>
        </p:blipFill>
        <p:spPr>
          <a:xfrm>
            <a:off x="279400" y="3822538"/>
            <a:ext cx="11469915" cy="2533811"/>
          </a:xfrm>
          <a:prstGeom prst="rect">
            <a:avLst/>
          </a:prstGeom>
        </p:spPr>
      </p:pic>
      <p:sp>
        <p:nvSpPr>
          <p:cNvPr id="8" name="Rectangle 7"/>
          <p:cNvSpPr/>
          <p:nvPr/>
        </p:nvSpPr>
        <p:spPr>
          <a:xfrm>
            <a:off x="212271" y="3453206"/>
            <a:ext cx="10820400" cy="369332"/>
          </a:xfrm>
          <a:prstGeom prst="rect">
            <a:avLst/>
          </a:prstGeom>
        </p:spPr>
        <p:txBody>
          <a:bodyPr wrap="square">
            <a:spAutoFit/>
          </a:bodyPr>
          <a:lstStyle/>
          <a:p>
            <a:r>
              <a:rPr lang="en-US" dirty="0"/>
              <a:t>The performance of each RM will be evaluated based on KPI designed below.</a:t>
            </a:r>
          </a:p>
        </p:txBody>
      </p:sp>
      <p:graphicFrame>
        <p:nvGraphicFramePr>
          <p:cNvPr id="10" name="Object 9"/>
          <p:cNvGraphicFramePr>
            <a:graphicFrameLocks noChangeAspect="1"/>
          </p:cNvGraphicFramePr>
          <p:nvPr>
            <p:extLst>
              <p:ext uri="{D42A27DB-BD31-4B8C-83A1-F6EECF244321}">
                <p14:modId xmlns:p14="http://schemas.microsoft.com/office/powerpoint/2010/main" val="3291252961"/>
              </p:ext>
            </p:extLst>
          </p:nvPr>
        </p:nvGraphicFramePr>
        <p:xfrm>
          <a:off x="446315" y="1389069"/>
          <a:ext cx="3835400" cy="1981073"/>
        </p:xfrm>
        <a:graphic>
          <a:graphicData uri="http://schemas.openxmlformats.org/presentationml/2006/ole">
            <mc:AlternateContent xmlns:mc="http://schemas.openxmlformats.org/markup-compatibility/2006">
              <mc:Choice xmlns:v="urn:schemas-microsoft-com:vml" Requires="v">
                <p:oleObj spid="_x0000_s2073" name="Worksheet" r:id="rId4" imgW="2314396" imgH="961968" progId="Excel.Sheet.8">
                  <p:embed/>
                </p:oleObj>
              </mc:Choice>
              <mc:Fallback>
                <p:oleObj name="Worksheet" r:id="rId4" imgW="2314396" imgH="961968" progId="Excel.Sheet.8">
                  <p:embed/>
                  <p:pic>
                    <p:nvPicPr>
                      <p:cNvPr id="0" name=""/>
                      <p:cNvPicPr/>
                      <p:nvPr/>
                    </p:nvPicPr>
                    <p:blipFill>
                      <a:blip r:embed="rId5"/>
                      <a:stretch>
                        <a:fillRect/>
                      </a:stretch>
                    </p:blipFill>
                    <p:spPr>
                      <a:xfrm>
                        <a:off x="446315" y="1389069"/>
                        <a:ext cx="3835400" cy="1981073"/>
                      </a:xfrm>
                      <a:prstGeom prst="rect">
                        <a:avLst/>
                      </a:prstGeom>
                      <a:ln>
                        <a:solidFill>
                          <a:schemeClr val="accent1">
                            <a:lumMod val="60000"/>
                            <a:lumOff val="40000"/>
                          </a:schemeClr>
                        </a:solidFill>
                      </a:ln>
                    </p:spPr>
                  </p:pic>
                </p:oleObj>
              </mc:Fallback>
            </mc:AlternateContent>
          </a:graphicData>
        </a:graphic>
      </p:graphicFrame>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4198" y="1195764"/>
            <a:ext cx="4918474" cy="1949202"/>
          </a:xfrm>
          <a:prstGeom prst="rect">
            <a:avLst/>
          </a:prstGeom>
        </p:spPr>
      </p:pic>
    </p:spTree>
    <p:extLst>
      <p:ext uri="{BB962C8B-B14F-4D97-AF65-F5344CB8AC3E}">
        <p14:creationId xmlns:p14="http://schemas.microsoft.com/office/powerpoint/2010/main" val="3509053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MID-YEAR EMPLOYEE RATING BASED ON KPI</a:t>
            </a:r>
            <a:endParaRPr lang="en-IN" dirty="0"/>
          </a:p>
        </p:txBody>
      </p:sp>
      <p:pic>
        <p:nvPicPr>
          <p:cNvPr id="8" name="Content Placeholder 7"/>
          <p:cNvPicPr>
            <a:picLocks noGrp="1" noChangeAspect="1"/>
          </p:cNvPicPr>
          <p:nvPr>
            <p:ph idx="1"/>
          </p:nvPr>
        </p:nvPicPr>
        <p:blipFill>
          <a:blip r:embed="rId2"/>
          <a:stretch>
            <a:fillRect/>
          </a:stretch>
        </p:blipFill>
        <p:spPr>
          <a:xfrm>
            <a:off x="571500" y="1743868"/>
            <a:ext cx="4279900" cy="4034632"/>
          </a:xfrm>
          <a:prstGeom prst="rect">
            <a:avLst/>
          </a:prstGeom>
        </p:spPr>
      </p:pic>
      <p:sp>
        <p:nvSpPr>
          <p:cNvPr id="4" name="Slide Number Placeholder 3"/>
          <p:cNvSpPr>
            <a:spLocks noGrp="1"/>
          </p:cNvSpPr>
          <p:nvPr>
            <p:ph type="sldNum" sz="quarter" idx="12"/>
          </p:nvPr>
        </p:nvSpPr>
        <p:spPr/>
        <p:txBody>
          <a:bodyPr/>
          <a:lstStyle/>
          <a:p>
            <a:fld id="{48F63A3B-78C7-47BE-AE5E-E10140E04643}" type="slidenum">
              <a:rPr lang="en-US" smtClean="0"/>
              <a:t>14</a:t>
            </a:fld>
            <a:endParaRPr lang="en-US" dirty="0"/>
          </a:p>
        </p:txBody>
      </p:sp>
      <p:pic>
        <p:nvPicPr>
          <p:cNvPr id="3" name="Picture 2"/>
          <p:cNvPicPr>
            <a:picLocks noChangeAspect="1"/>
          </p:cNvPicPr>
          <p:nvPr/>
        </p:nvPicPr>
        <p:blipFill>
          <a:blip r:embed="rId3"/>
          <a:stretch>
            <a:fillRect/>
          </a:stretch>
        </p:blipFill>
        <p:spPr>
          <a:xfrm>
            <a:off x="6594474" y="2200274"/>
            <a:ext cx="4204153" cy="949325"/>
          </a:xfrm>
          <a:prstGeom prst="rect">
            <a:avLst/>
          </a:prstGeom>
        </p:spPr>
      </p:pic>
    </p:spTree>
    <p:extLst>
      <p:ext uri="{BB962C8B-B14F-4D97-AF65-F5344CB8AC3E}">
        <p14:creationId xmlns:p14="http://schemas.microsoft.com/office/powerpoint/2010/main" val="3585108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IN" dirty="0"/>
          </a:p>
        </p:txBody>
      </p:sp>
      <p:sp>
        <p:nvSpPr>
          <p:cNvPr id="3" name="Content Placeholder 2"/>
          <p:cNvSpPr>
            <a:spLocks noGrp="1"/>
          </p:cNvSpPr>
          <p:nvPr>
            <p:ph idx="1"/>
          </p:nvPr>
        </p:nvSpPr>
        <p:spPr>
          <a:xfrm>
            <a:off x="838200" y="1838325"/>
            <a:ext cx="10515600" cy="4351338"/>
          </a:xfrm>
        </p:spPr>
        <p:txBody>
          <a:bodyPr>
            <a:normAutofit/>
          </a:bodyPr>
          <a:lstStyle/>
          <a:p>
            <a:r>
              <a:rPr lang="en-US" sz="2400" dirty="0" smtClean="0"/>
              <a:t>Higher the no of  daily meeting </a:t>
            </a:r>
            <a:r>
              <a:rPr lang="en-US" sz="2400" dirty="0" smtClean="0"/>
              <a:t>,more </a:t>
            </a:r>
            <a:r>
              <a:rPr lang="en-US" sz="2400" dirty="0" smtClean="0"/>
              <a:t>clients will remain connected </a:t>
            </a:r>
            <a:r>
              <a:rPr lang="en-US" sz="2400" dirty="0" smtClean="0"/>
              <a:t>,which </a:t>
            </a:r>
            <a:r>
              <a:rPr lang="en-US" sz="2400" dirty="0" smtClean="0"/>
              <a:t>results in better service experience by clients and opportunity to bring more CASA in customers account.</a:t>
            </a:r>
          </a:p>
          <a:p>
            <a:endParaRPr lang="en-US" sz="2400" dirty="0" smtClean="0"/>
          </a:p>
          <a:p>
            <a:r>
              <a:rPr lang="en-US" sz="2400" dirty="0" smtClean="0"/>
              <a:t>With increased meeting RM will have opportunity to cross-sell more no of products which will generate revenue and in turn will enhance productivity of </a:t>
            </a:r>
            <a:r>
              <a:rPr lang="en-US" sz="2400" dirty="0" err="1" smtClean="0"/>
              <a:t>RMs.</a:t>
            </a:r>
            <a:r>
              <a:rPr lang="en-US" sz="2400" dirty="0" smtClean="0"/>
              <a:t> </a:t>
            </a:r>
          </a:p>
          <a:p>
            <a:endParaRPr lang="en-US" sz="2400" dirty="0" smtClean="0"/>
          </a:p>
          <a:p>
            <a:r>
              <a:rPr lang="en-US" sz="2400" dirty="0" smtClean="0"/>
              <a:t>Continuous learning by finishing modules on time will boost confidence about product which result in more confident in talking to clients and higher cross sell chances. </a:t>
            </a:r>
            <a:endParaRPr lang="en-IN" sz="2400" dirty="0"/>
          </a:p>
        </p:txBody>
      </p:sp>
      <p:sp>
        <p:nvSpPr>
          <p:cNvPr id="4" name="Slide Number Placeholder 3"/>
          <p:cNvSpPr>
            <a:spLocks noGrp="1"/>
          </p:cNvSpPr>
          <p:nvPr>
            <p:ph type="sldNum" sz="quarter" idx="12"/>
          </p:nvPr>
        </p:nvSpPr>
        <p:spPr/>
        <p:txBody>
          <a:bodyPr/>
          <a:lstStyle/>
          <a:p>
            <a:fld id="{48F63A3B-78C7-47BE-AE5E-E10140E04643}" type="slidenum">
              <a:rPr lang="en-US" smtClean="0"/>
              <a:t>15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3797" y="0"/>
            <a:ext cx="3749779" cy="1112700"/>
          </a:xfrm>
          <a:prstGeom prst="rect">
            <a:avLst/>
          </a:prstGeom>
        </p:spPr>
      </p:pic>
    </p:spTree>
    <p:extLst>
      <p:ext uri="{BB962C8B-B14F-4D97-AF65-F5344CB8AC3E}">
        <p14:creationId xmlns:p14="http://schemas.microsoft.com/office/powerpoint/2010/main" val="3842830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OF IMPROVEMENTS</a:t>
            </a:r>
            <a:endParaRPr lang="en-IN" dirty="0"/>
          </a:p>
        </p:txBody>
      </p:sp>
      <p:sp>
        <p:nvSpPr>
          <p:cNvPr id="3" name="Content Placeholder 2"/>
          <p:cNvSpPr>
            <a:spLocks noGrp="1"/>
          </p:cNvSpPr>
          <p:nvPr>
            <p:ph idx="1"/>
          </p:nvPr>
        </p:nvSpPr>
        <p:spPr>
          <a:xfrm>
            <a:off x="838200" y="1774825"/>
            <a:ext cx="10515600" cy="4351338"/>
          </a:xfrm>
        </p:spPr>
        <p:txBody>
          <a:bodyPr>
            <a:normAutofit/>
          </a:bodyPr>
          <a:lstStyle/>
          <a:p>
            <a:r>
              <a:rPr lang="en-US" sz="2000" b="1" dirty="0" smtClean="0"/>
              <a:t>ASHOK</a:t>
            </a:r>
            <a:r>
              <a:rPr lang="en-US" sz="2000" dirty="0" smtClean="0"/>
              <a:t>-Very much consistent performer across parameters. Need to focus slightly on meetings and Incremental CASA and then rest parameters will follow.</a:t>
            </a:r>
          </a:p>
          <a:p>
            <a:endParaRPr lang="en-US" sz="2000" dirty="0" smtClean="0"/>
          </a:p>
          <a:p>
            <a:r>
              <a:rPr lang="en-US" sz="2000" b="1" dirty="0" smtClean="0"/>
              <a:t>RIDDHI</a:t>
            </a:r>
            <a:r>
              <a:rPr lang="en-US" sz="2000" dirty="0" smtClean="0"/>
              <a:t>-Need to focus majorly on meetings and revenue and then in the end of FY could be a game changer performance.</a:t>
            </a:r>
          </a:p>
          <a:p>
            <a:endParaRPr lang="en-US" sz="2000" dirty="0"/>
          </a:p>
          <a:p>
            <a:r>
              <a:rPr lang="en-US" sz="2000" b="1" dirty="0" smtClean="0"/>
              <a:t>ASIM</a:t>
            </a:r>
            <a:r>
              <a:rPr lang="en-US" sz="2000" dirty="0" smtClean="0"/>
              <a:t>-Average performer across parameters. Need to work on basics.</a:t>
            </a:r>
          </a:p>
          <a:p>
            <a:endParaRPr lang="en-US" sz="2000" dirty="0" smtClean="0"/>
          </a:p>
          <a:p>
            <a:r>
              <a:rPr lang="en-US" sz="2000" b="1" dirty="0" smtClean="0"/>
              <a:t>RIZWAN</a:t>
            </a:r>
            <a:r>
              <a:rPr lang="en-US" sz="2000" dirty="0" smtClean="0"/>
              <a:t> –Need to focus more of product knowledge and Incremental CASA </a:t>
            </a:r>
          </a:p>
          <a:p>
            <a:endParaRPr lang="en-US" sz="2000" dirty="0" smtClean="0"/>
          </a:p>
          <a:p>
            <a:r>
              <a:rPr lang="en-US" sz="2000" b="1" dirty="0" smtClean="0"/>
              <a:t>ARUN</a:t>
            </a:r>
            <a:r>
              <a:rPr lang="en-US" sz="2000" dirty="0" smtClean="0"/>
              <a:t>-Very challenging </a:t>
            </a:r>
            <a:r>
              <a:rPr lang="en-US" sz="2000" dirty="0" err="1" smtClean="0"/>
              <a:t>situation.Need</a:t>
            </a:r>
            <a:r>
              <a:rPr lang="en-US" sz="2000" dirty="0" smtClean="0"/>
              <a:t> immediate action on all parameters.</a:t>
            </a:r>
            <a:endParaRPr lang="en-US" sz="2000" dirty="0"/>
          </a:p>
          <a:p>
            <a:endParaRPr lang="en-IN" sz="2000" dirty="0"/>
          </a:p>
        </p:txBody>
      </p:sp>
      <p:sp>
        <p:nvSpPr>
          <p:cNvPr id="4" name="Slide Number Placeholder 3"/>
          <p:cNvSpPr>
            <a:spLocks noGrp="1"/>
          </p:cNvSpPr>
          <p:nvPr>
            <p:ph type="sldNum" sz="quarter" idx="12"/>
          </p:nvPr>
        </p:nvSpPr>
        <p:spPr/>
        <p:txBody>
          <a:bodyPr/>
          <a:lstStyle/>
          <a:p>
            <a:fld id="{48F63A3B-78C7-47BE-AE5E-E10140E04643}" type="slidenum">
              <a:rPr lang="en-US" smtClean="0"/>
              <a:t>16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938" y="-1"/>
            <a:ext cx="2998029" cy="1112701"/>
          </a:xfrm>
          <a:prstGeom prst="rect">
            <a:avLst/>
          </a:prstGeom>
        </p:spPr>
      </p:pic>
    </p:spTree>
    <p:extLst>
      <p:ext uri="{BB962C8B-B14F-4D97-AF65-F5344CB8AC3E}">
        <p14:creationId xmlns:p14="http://schemas.microsoft.com/office/powerpoint/2010/main" val="2998183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38200" y="842986"/>
            <a:ext cx="10515600" cy="4351338"/>
          </a:xfrm>
          <a:noFill/>
        </p:spPr>
        <p:txBody>
          <a:bodyPr>
            <a:normAutofit/>
          </a:bodyPr>
          <a:lstStyle/>
          <a:p>
            <a:endParaRPr lang="en-US" sz="5000" dirty="0" smtClean="0"/>
          </a:p>
          <a:p>
            <a:pPr marL="0" indent="0">
              <a:buNone/>
            </a:pPr>
            <a:endParaRPr lang="en-US" sz="5000" dirty="0"/>
          </a:p>
          <a:p>
            <a:endParaRPr lang="en-US" sz="5000" dirty="0" smtClean="0"/>
          </a:p>
          <a:p>
            <a:endParaRPr lang="en-IN" sz="5000" dirty="0"/>
          </a:p>
        </p:txBody>
      </p:sp>
      <p:sp>
        <p:nvSpPr>
          <p:cNvPr id="4" name="Slide Number Placeholder 3"/>
          <p:cNvSpPr>
            <a:spLocks noGrp="1"/>
          </p:cNvSpPr>
          <p:nvPr>
            <p:ph type="sldNum" sz="quarter" idx="12"/>
          </p:nvPr>
        </p:nvSpPr>
        <p:spPr/>
        <p:txBody>
          <a:bodyPr/>
          <a:lstStyle/>
          <a:p>
            <a:fld id="{48F63A3B-78C7-47BE-AE5E-E10140E04643}" type="slidenum">
              <a:rPr lang="en-US" smtClean="0"/>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99" y="1141801"/>
            <a:ext cx="11912601" cy="5214547"/>
          </a:xfrm>
          <a:prstGeom prst="rect">
            <a:avLst/>
          </a:prstGeom>
        </p:spPr>
      </p:pic>
    </p:spTree>
    <p:extLst>
      <p:ext uri="{BB962C8B-B14F-4D97-AF65-F5344CB8AC3E}">
        <p14:creationId xmlns:p14="http://schemas.microsoft.com/office/powerpoint/2010/main" val="4129233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a:xfrm>
            <a:off x="838200" y="1825625"/>
            <a:ext cx="5016500" cy="4351338"/>
          </a:xfrm>
        </p:spPr>
        <p:txBody>
          <a:bodyPr>
            <a:normAutofit/>
          </a:bodyPr>
          <a:lstStyle/>
          <a:p>
            <a:r>
              <a:rPr lang="en-US" sz="2400" dirty="0" smtClean="0"/>
              <a:t>INTRODUCTION AND CASE STUDY</a:t>
            </a:r>
          </a:p>
          <a:p>
            <a:r>
              <a:rPr lang="en-US" sz="2400" dirty="0" smtClean="0"/>
              <a:t>OBJECTIVES</a:t>
            </a:r>
          </a:p>
          <a:p>
            <a:r>
              <a:rPr lang="en-US" sz="2400" dirty="0" smtClean="0"/>
              <a:t>DATA  ANALYSIS</a:t>
            </a:r>
          </a:p>
          <a:p>
            <a:r>
              <a:rPr lang="en-US" sz="2400" dirty="0" smtClean="0"/>
              <a:t>FINDINGS</a:t>
            </a:r>
          </a:p>
          <a:p>
            <a:r>
              <a:rPr lang="en-US" sz="2400" dirty="0" smtClean="0"/>
              <a:t>INSIGHTS</a:t>
            </a:r>
          </a:p>
          <a:p>
            <a:r>
              <a:rPr lang="en-US" sz="2400" dirty="0" smtClean="0"/>
              <a:t>AREAS OF IMPROVEMENT</a:t>
            </a:r>
          </a:p>
          <a:p>
            <a:endParaRPr lang="en-US" sz="2400" dirty="0" smtClean="0"/>
          </a:p>
          <a:p>
            <a:endParaRPr lang="en-IN" sz="2400" dirty="0"/>
          </a:p>
        </p:txBody>
      </p:sp>
      <p:sp>
        <p:nvSpPr>
          <p:cNvPr id="4" name="Slide Number Placeholder 3"/>
          <p:cNvSpPr>
            <a:spLocks noGrp="1"/>
          </p:cNvSpPr>
          <p:nvPr>
            <p:ph type="sldNum" sz="quarter" idx="12"/>
          </p:nvPr>
        </p:nvSpPr>
        <p:spPr/>
        <p:txBody>
          <a:bodyPr/>
          <a:lstStyle/>
          <a:p>
            <a:fld id="{48F63A3B-78C7-47BE-AE5E-E10140E04643}" type="slidenum">
              <a:rPr lang="en-US" smtClean="0"/>
              <a:t>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100" y="1482727"/>
            <a:ext cx="5448300" cy="3940174"/>
          </a:xfrm>
          <a:prstGeom prst="rect">
            <a:avLst/>
          </a:prstGeom>
        </p:spPr>
      </p:pic>
    </p:spTree>
    <p:extLst>
      <p:ext uri="{BB962C8B-B14F-4D97-AF65-F5344CB8AC3E}">
        <p14:creationId xmlns:p14="http://schemas.microsoft.com/office/powerpoint/2010/main" val="3901462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342900" y="1838325"/>
            <a:ext cx="6438900" cy="4351338"/>
          </a:xfrm>
        </p:spPr>
        <p:txBody>
          <a:bodyPr>
            <a:normAutofit/>
          </a:bodyPr>
          <a:lstStyle/>
          <a:p>
            <a:pPr algn="ctr"/>
            <a:r>
              <a:rPr lang="en-US" sz="2400" b="1" dirty="0" smtClean="0"/>
              <a:t>KRA </a:t>
            </a:r>
            <a:r>
              <a:rPr lang="en-US" sz="2400" dirty="0" smtClean="0"/>
              <a:t>(Key Result Area)-Gives clarity of roles and Responsibilities of an employee in their Job </a:t>
            </a:r>
            <a:r>
              <a:rPr lang="en-US" sz="2400" dirty="0" err="1" smtClean="0"/>
              <a:t>profile.Provides</a:t>
            </a:r>
            <a:r>
              <a:rPr lang="en-US" sz="2400" dirty="0" smtClean="0"/>
              <a:t> broader picture of current role of an employee.</a:t>
            </a:r>
          </a:p>
          <a:p>
            <a:pPr algn="ctr"/>
            <a:endParaRPr lang="en-US" sz="2400" dirty="0" smtClean="0"/>
          </a:p>
          <a:p>
            <a:pPr algn="ctr"/>
            <a:endParaRPr lang="en-US" sz="2400" dirty="0"/>
          </a:p>
          <a:p>
            <a:pPr algn="ctr"/>
            <a:endParaRPr lang="en-US" sz="2400" dirty="0"/>
          </a:p>
          <a:p>
            <a:pPr algn="ctr"/>
            <a:r>
              <a:rPr lang="en-US" sz="2400" b="1" dirty="0" smtClean="0"/>
              <a:t>KPI</a:t>
            </a:r>
            <a:r>
              <a:rPr lang="en-US" sz="2400" dirty="0" smtClean="0"/>
              <a:t> (Key Performance Indicator)-Focuses on Performance </a:t>
            </a:r>
            <a:r>
              <a:rPr lang="en-US" sz="2400" dirty="0" err="1" smtClean="0"/>
              <a:t>metrices</a:t>
            </a:r>
            <a:r>
              <a:rPr lang="en-US" sz="2400" dirty="0" smtClean="0"/>
              <a:t> of an </a:t>
            </a:r>
            <a:r>
              <a:rPr lang="en-US" sz="2400" dirty="0" err="1" smtClean="0"/>
              <a:t>employee.It</a:t>
            </a:r>
            <a:r>
              <a:rPr lang="en-US" sz="2400" dirty="0" smtClean="0"/>
              <a:t> is Used to evaluate employee performance.</a:t>
            </a:r>
            <a:endParaRPr lang="en-IN" sz="2400" dirty="0"/>
          </a:p>
        </p:txBody>
      </p:sp>
      <p:sp>
        <p:nvSpPr>
          <p:cNvPr id="4" name="Slide Number Placeholder 3"/>
          <p:cNvSpPr>
            <a:spLocks noGrp="1"/>
          </p:cNvSpPr>
          <p:nvPr>
            <p:ph type="sldNum" sz="quarter" idx="12"/>
          </p:nvPr>
        </p:nvSpPr>
        <p:spPr/>
        <p:txBody>
          <a:bodyPr/>
          <a:lstStyle/>
          <a:p>
            <a:fld id="{48F63A3B-78C7-47BE-AE5E-E10140E04643}" type="slidenum">
              <a:rPr lang="en-US" smtClean="0"/>
              <a:t>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1900" y="2032000"/>
            <a:ext cx="3987800" cy="2844800"/>
          </a:xfrm>
          <a:prstGeom prst="rect">
            <a:avLst/>
          </a:prstGeom>
        </p:spPr>
      </p:pic>
    </p:spTree>
    <p:extLst>
      <p:ext uri="{BB962C8B-B14F-4D97-AF65-F5344CB8AC3E}">
        <p14:creationId xmlns:p14="http://schemas.microsoft.com/office/powerpoint/2010/main" val="544717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sz="half" idx="1"/>
          </p:nvPr>
        </p:nvSpPr>
        <p:spPr/>
        <p:txBody>
          <a:bodyPr>
            <a:normAutofit lnSpcReduction="10000"/>
          </a:bodyPr>
          <a:lstStyle/>
          <a:p>
            <a:pPr algn="ctr"/>
            <a:r>
              <a:rPr lang="en-US" sz="2400" b="1" dirty="0" smtClean="0"/>
              <a:t>KRA</a:t>
            </a:r>
            <a:r>
              <a:rPr lang="en-US" sz="2400" dirty="0" smtClean="0"/>
              <a:t>-Cross-sell of Retail products(Saving </a:t>
            </a:r>
            <a:r>
              <a:rPr lang="en-US" sz="2400" dirty="0" err="1" smtClean="0"/>
              <a:t>Account,Current</a:t>
            </a:r>
            <a:r>
              <a:rPr lang="en-US" sz="2400" dirty="0" smtClean="0"/>
              <a:t> </a:t>
            </a:r>
            <a:r>
              <a:rPr lang="en-US" sz="2400" dirty="0" err="1" smtClean="0"/>
              <a:t>Account,Insurance,Loans,Forex</a:t>
            </a:r>
            <a:r>
              <a:rPr lang="en-US" sz="2400" dirty="0" smtClean="0"/>
              <a:t>).</a:t>
            </a:r>
          </a:p>
          <a:p>
            <a:pPr marL="0" indent="0" algn="ctr">
              <a:buNone/>
            </a:pPr>
            <a:endParaRPr lang="en-US" sz="2400" dirty="0" smtClean="0"/>
          </a:p>
          <a:p>
            <a:pPr marL="0" indent="0" algn="ctr">
              <a:buNone/>
            </a:pPr>
            <a:endParaRPr lang="en-US" sz="2400" dirty="0"/>
          </a:p>
          <a:p>
            <a:pPr marL="0" indent="0" algn="ctr">
              <a:buNone/>
            </a:pPr>
            <a:endParaRPr lang="en-US" sz="2400" dirty="0" smtClean="0"/>
          </a:p>
          <a:p>
            <a:pPr marL="0" indent="0" algn="ctr">
              <a:buNone/>
            </a:pPr>
            <a:endParaRPr lang="en-US" sz="2400" dirty="0"/>
          </a:p>
          <a:p>
            <a:pPr algn="ctr"/>
            <a:r>
              <a:rPr lang="en-US" sz="2400" b="1" dirty="0" smtClean="0"/>
              <a:t>KPI</a:t>
            </a:r>
            <a:r>
              <a:rPr lang="en-US" sz="2400" dirty="0" smtClean="0"/>
              <a:t>-</a:t>
            </a:r>
            <a:r>
              <a:rPr lang="en-US" sz="2400" dirty="0" err="1" smtClean="0"/>
              <a:t>Revenue,CASA</a:t>
            </a:r>
            <a:r>
              <a:rPr lang="en-US" sz="2400" dirty="0" smtClean="0"/>
              <a:t> </a:t>
            </a:r>
            <a:r>
              <a:rPr lang="en-US" sz="2400" dirty="0" err="1" smtClean="0"/>
              <a:t>growth,Meetings</a:t>
            </a:r>
            <a:r>
              <a:rPr lang="en-US" sz="2400" dirty="0" smtClean="0"/>
              <a:t> and Product Knowledge.</a:t>
            </a:r>
          </a:p>
          <a:p>
            <a:pPr marL="0" indent="0" algn="ctr">
              <a:buNone/>
            </a:pPr>
            <a:r>
              <a:rPr lang="en-US" sz="2400" dirty="0" smtClean="0"/>
              <a:t>          </a:t>
            </a:r>
            <a:endParaRPr lang="en-IN" sz="24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772198"/>
            <a:ext cx="5181600" cy="2153392"/>
          </a:xfrm>
        </p:spPr>
      </p:pic>
      <p:sp>
        <p:nvSpPr>
          <p:cNvPr id="4" name="Slide Number Placeholder 3"/>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909044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289" y="0"/>
            <a:ext cx="2395182" cy="1112700"/>
          </a:xfrm>
          <a:prstGeom prst="rect">
            <a:avLst/>
          </a:prstGeom>
        </p:spPr>
      </p:pic>
      <p:sp>
        <p:nvSpPr>
          <p:cNvPr id="3" name="Content Placeholder 2"/>
          <p:cNvSpPr>
            <a:spLocks noGrp="1"/>
          </p:cNvSpPr>
          <p:nvPr>
            <p:ph idx="1"/>
          </p:nvPr>
        </p:nvSpPr>
        <p:spPr>
          <a:xfrm>
            <a:off x="838200" y="1333500"/>
            <a:ext cx="10515600" cy="5143500"/>
          </a:xfrm>
        </p:spPr>
        <p:txBody>
          <a:bodyPr>
            <a:normAutofit/>
          </a:bodyPr>
          <a:lstStyle/>
          <a:p>
            <a:r>
              <a:rPr lang="en-US" sz="2400" dirty="0" smtClean="0"/>
              <a:t>This case study contains 5 datasets.</a:t>
            </a:r>
          </a:p>
          <a:p>
            <a:endParaRPr lang="en-US" sz="2400" dirty="0"/>
          </a:p>
          <a:p>
            <a:r>
              <a:rPr lang="en-US" sz="2400" dirty="0" smtClean="0"/>
              <a:t>The first dataset consist of Customer details with their RM ID and products each Customer enrolled.</a:t>
            </a:r>
          </a:p>
          <a:p>
            <a:r>
              <a:rPr lang="en-US" sz="2400" dirty="0" smtClean="0"/>
              <a:t>The second dataset consist of names of Relationship Managers and their ID.</a:t>
            </a:r>
          </a:p>
          <a:p>
            <a:r>
              <a:rPr lang="en-US" sz="2400" dirty="0" smtClean="0"/>
              <a:t>The third dataset consist of details of meetings done with each customer by their Relationship Manager.</a:t>
            </a:r>
          </a:p>
          <a:p>
            <a:r>
              <a:rPr lang="en-US" sz="2400" dirty="0" smtClean="0"/>
              <a:t>The fourth dataset contains how many modules completed by each RM to upskill their knowledge.</a:t>
            </a:r>
          </a:p>
          <a:p>
            <a:r>
              <a:rPr lang="en-US" sz="2400" dirty="0" smtClean="0"/>
              <a:t>The fifth dataset consist of Revenue generated by each RM from their mapped customers.</a:t>
            </a:r>
          </a:p>
        </p:txBody>
      </p:sp>
      <p:sp>
        <p:nvSpPr>
          <p:cNvPr id="4" name="Slide Number Placeholder 3"/>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137925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a:xfrm>
            <a:off x="495299" y="1342573"/>
            <a:ext cx="5765801" cy="4351338"/>
          </a:xfrm>
        </p:spPr>
        <p:txBody>
          <a:bodyPr/>
          <a:lstStyle/>
          <a:p>
            <a:pPr marL="0" indent="0" algn="ctr">
              <a:buNone/>
            </a:pPr>
            <a:endParaRPr lang="en-US" dirty="0" smtClean="0"/>
          </a:p>
          <a:p>
            <a:pPr marL="0" indent="0" algn="ctr">
              <a:buNone/>
            </a:pPr>
            <a:r>
              <a:rPr lang="en-US" sz="2400" dirty="0" smtClean="0"/>
              <a:t>Analyze the half-yearly performance of each Relationship Managers ,taking insights out of it and then suggesting each RM the key areas where they need to focus more to have good rating at the end of FY.</a:t>
            </a:r>
          </a:p>
        </p:txBody>
      </p:sp>
      <p:sp>
        <p:nvSpPr>
          <p:cNvPr id="4" name="Slide Number Placeholder 3"/>
          <p:cNvSpPr>
            <a:spLocks noGrp="1"/>
          </p:cNvSpPr>
          <p:nvPr>
            <p:ph type="sldNum" sz="quarter" idx="12"/>
          </p:nvPr>
        </p:nvSpPr>
        <p:spPr/>
        <p:txBody>
          <a:bodyPr/>
          <a:lstStyle/>
          <a:p>
            <a:fld id="{48F63A3B-78C7-47BE-AE5E-E10140E04643}" type="slidenum">
              <a:rPr lang="en-US" smtClean="0"/>
              <a:t>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9801" y="1625600"/>
            <a:ext cx="4394200" cy="4068311"/>
          </a:xfrm>
          <a:prstGeom prst="rect">
            <a:avLst/>
          </a:prstGeom>
        </p:spPr>
      </p:pic>
    </p:spTree>
    <p:extLst>
      <p:ext uri="{BB962C8B-B14F-4D97-AF65-F5344CB8AC3E}">
        <p14:creationId xmlns:p14="http://schemas.microsoft.com/office/powerpoint/2010/main" val="54651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Slide Number Placeholder 3"/>
          <p:cNvSpPr>
            <a:spLocks noGrp="1"/>
          </p:cNvSpPr>
          <p:nvPr>
            <p:ph type="sldNum" sz="quarter" idx="12"/>
          </p:nvPr>
        </p:nvSpPr>
        <p:spPr/>
        <p:txBody>
          <a:bodyPr/>
          <a:lstStyle/>
          <a:p>
            <a:fld id="{48F63A3B-78C7-47BE-AE5E-E10140E04643}" type="slidenum">
              <a:rPr lang="en-US" smtClean="0"/>
              <a:t>7</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12700"/>
            <a:ext cx="12192000" cy="4988063"/>
          </a:xfrm>
        </p:spPr>
      </p:pic>
    </p:spTree>
    <p:extLst>
      <p:ext uri="{BB962C8B-B14F-4D97-AF65-F5344CB8AC3E}">
        <p14:creationId xmlns:p14="http://schemas.microsoft.com/office/powerpoint/2010/main" val="1684029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112" y="511657"/>
            <a:ext cx="4645819" cy="902565"/>
          </a:xfrm>
        </p:spPr>
        <p:txBody>
          <a:bodyPr>
            <a:noAutofit/>
          </a:bodyPr>
          <a:lstStyle/>
          <a:p>
            <a:r>
              <a:rPr lang="en-US" b="1" dirty="0" smtClean="0"/>
              <a:t>`</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DATA ANALYSIS</a:t>
            </a:r>
            <a:br>
              <a:rPr lang="en-US" b="1" dirty="0" smtClean="0"/>
            </a:br>
            <a:r>
              <a:rPr lang="en-US" b="1" dirty="0" smtClean="0"/>
              <a:t>		</a:t>
            </a:r>
            <a:endParaRPr lang="en-IN"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9417909"/>
              </p:ext>
            </p:extLst>
          </p:nvPr>
        </p:nvGraphicFramePr>
        <p:xfrm>
          <a:off x="333375" y="1152525"/>
          <a:ext cx="6271818" cy="5299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228778010"/>
              </p:ext>
            </p:extLst>
          </p:nvPr>
        </p:nvGraphicFramePr>
        <p:xfrm>
          <a:off x="7124700" y="1152525"/>
          <a:ext cx="4748608" cy="52038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Slide Number Placeholder 3"/>
          <p:cNvSpPr>
            <a:spLocks noGrp="1"/>
          </p:cNvSpPr>
          <p:nvPr>
            <p:ph type="sldNum" sz="quarter" idx="12"/>
          </p:nvPr>
        </p:nvSpPr>
        <p:spPr/>
        <p:txBody>
          <a:bodyPr/>
          <a:lstStyle/>
          <a:p>
            <a:fld id="{48F63A3B-78C7-47BE-AE5E-E10140E04643}" type="slidenum">
              <a:rPr lang="en-US" smtClean="0"/>
              <a:t>8</a:t>
            </a:fld>
            <a:endParaRPr lang="en-US" dirty="0"/>
          </a:p>
        </p:txBody>
      </p:sp>
      <p:pic>
        <p:nvPicPr>
          <p:cNvPr id="5" name="Picture 4"/>
          <p:cNvPicPr>
            <a:picLocks noChangeAspect="1"/>
          </p:cNvPicPr>
          <p:nvPr/>
        </p:nvPicPr>
        <p:blipFill>
          <a:blip r:embed="rId12"/>
          <a:stretch>
            <a:fillRect/>
          </a:stretch>
        </p:blipFill>
        <p:spPr>
          <a:xfrm>
            <a:off x="9139329" y="3684895"/>
            <a:ext cx="2583854" cy="1528549"/>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13"/>
          <a:stretch>
            <a:fillRect/>
          </a:stretch>
        </p:blipFill>
        <p:spPr>
          <a:xfrm>
            <a:off x="9139329" y="1310187"/>
            <a:ext cx="2583854" cy="1528548"/>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14"/>
          <a:stretch>
            <a:fillRect/>
          </a:stretch>
        </p:blipFill>
        <p:spPr>
          <a:xfrm>
            <a:off x="3032125" y="3754437"/>
            <a:ext cx="2877356" cy="1581838"/>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15"/>
          <a:stretch>
            <a:fillRect/>
          </a:stretch>
        </p:blipFill>
        <p:spPr>
          <a:xfrm>
            <a:off x="3972967" y="1422279"/>
            <a:ext cx="628650" cy="1162050"/>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24016" y="37200"/>
            <a:ext cx="2146300" cy="1054100"/>
          </a:xfrm>
          <a:prstGeom prst="rect">
            <a:avLst/>
          </a:prstGeom>
        </p:spPr>
      </p:pic>
    </p:spTree>
    <p:extLst>
      <p:ext uri="{BB962C8B-B14F-4D97-AF65-F5344CB8AC3E}">
        <p14:creationId xmlns:p14="http://schemas.microsoft.com/office/powerpoint/2010/main" val="2043619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73" y="269674"/>
            <a:ext cx="10352313" cy="979693"/>
          </a:xfrm>
        </p:spPr>
        <p:txBody>
          <a:bodyPr/>
          <a:lstStyle/>
          <a:p>
            <a:r>
              <a:rPr lang="en-US" dirty="0" smtClean="0"/>
              <a:t>DATA ANALYSIS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23849216"/>
              </p:ext>
            </p:extLst>
          </p:nvPr>
        </p:nvGraphicFramePr>
        <p:xfrm>
          <a:off x="415473" y="1314184"/>
          <a:ext cx="6048828" cy="5042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48F63A3B-78C7-47BE-AE5E-E10140E04643}" type="slidenum">
              <a:rPr lang="en-US" smtClean="0"/>
              <a:t>9</a:t>
            </a:fld>
            <a:endParaRPr lang="en-US" dirty="0"/>
          </a:p>
        </p:txBody>
      </p:sp>
      <p:graphicFrame>
        <p:nvGraphicFramePr>
          <p:cNvPr id="6" name="Diagram 5"/>
          <p:cNvGraphicFramePr/>
          <p:nvPr>
            <p:extLst>
              <p:ext uri="{D42A27DB-BD31-4B8C-83A1-F6EECF244321}">
                <p14:modId xmlns:p14="http://schemas.microsoft.com/office/powerpoint/2010/main" val="3698073929"/>
              </p:ext>
            </p:extLst>
          </p:nvPr>
        </p:nvGraphicFramePr>
        <p:xfrm>
          <a:off x="7099301" y="1314184"/>
          <a:ext cx="4849018" cy="50421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p:cNvPicPr>
            <a:picLocks noChangeAspect="1"/>
          </p:cNvPicPr>
          <p:nvPr/>
        </p:nvPicPr>
        <p:blipFill>
          <a:blip r:embed="rId12"/>
          <a:stretch>
            <a:fillRect/>
          </a:stretch>
        </p:blipFill>
        <p:spPr>
          <a:xfrm>
            <a:off x="9364923" y="1413193"/>
            <a:ext cx="2138400" cy="1251384"/>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13"/>
          <a:stretch>
            <a:fillRect/>
          </a:stretch>
        </p:blipFill>
        <p:spPr>
          <a:xfrm>
            <a:off x="9364923" y="3764424"/>
            <a:ext cx="2138400" cy="1398387"/>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14"/>
          <a:stretch>
            <a:fillRect/>
          </a:stretch>
        </p:blipFill>
        <p:spPr>
          <a:xfrm>
            <a:off x="3130209" y="1391866"/>
            <a:ext cx="2139451" cy="1272711"/>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15"/>
          <a:stretch>
            <a:fillRect/>
          </a:stretch>
        </p:blipFill>
        <p:spPr>
          <a:xfrm>
            <a:off x="3130209" y="3776226"/>
            <a:ext cx="2138400" cy="1386585"/>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24016" y="37200"/>
            <a:ext cx="2146300" cy="1054100"/>
          </a:xfrm>
          <a:prstGeom prst="rect">
            <a:avLst/>
          </a:prstGeom>
        </p:spPr>
      </p:pic>
    </p:spTree>
    <p:extLst>
      <p:ext uri="{BB962C8B-B14F-4D97-AF65-F5344CB8AC3E}">
        <p14:creationId xmlns:p14="http://schemas.microsoft.com/office/powerpoint/2010/main" val="411860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1657</TotalTime>
  <Words>918</Words>
  <Application>Microsoft Office PowerPoint</Application>
  <PresentationFormat>Widescreen</PresentationFormat>
  <Paragraphs>131</Paragraphs>
  <Slides>17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Calibri</vt:lpstr>
      <vt:lpstr>Calibri Light</vt:lpstr>
      <vt:lpstr>Office Theme</vt:lpstr>
      <vt:lpstr>Worksheet</vt:lpstr>
      <vt:lpstr>PERFORMANCE REVIEW OF EMPLOYEES  (Research Project by:-ASHISH KUMAR)</vt:lpstr>
      <vt:lpstr>CONTENTS</vt:lpstr>
      <vt:lpstr>INTRODUCTION</vt:lpstr>
      <vt:lpstr>INTRODUCTION</vt:lpstr>
      <vt:lpstr>CASE STUDY</vt:lpstr>
      <vt:lpstr>OBJECTIVE</vt:lpstr>
      <vt:lpstr>PowerPoint Presentation</vt:lpstr>
      <vt:lpstr>`                  DATA ANALYSIS   </vt:lpstr>
      <vt:lpstr>DATA ANALYSIS</vt:lpstr>
      <vt:lpstr>FINDINGS</vt:lpstr>
      <vt:lpstr>FINDINGS</vt:lpstr>
      <vt:lpstr>RATING</vt:lpstr>
      <vt:lpstr> ANNUAL TARGET AND KRA </vt:lpstr>
      <vt:lpstr>MID-YEAR EMPLOYEE RATING BASED ON KPI</vt:lpstr>
      <vt:lpstr>INSIGHTS</vt:lpstr>
      <vt:lpstr>AREAS OF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 Oriented Data Science &amp; Analytics Capability Build Solutions</dc:title>
  <dc:creator>Prateek Agrawal</dc:creator>
  <cp:lastModifiedBy>ashish kumar</cp:lastModifiedBy>
  <cp:revision>84</cp:revision>
  <dcterms:created xsi:type="dcterms:W3CDTF">2020-04-21T09:51:02Z</dcterms:created>
  <dcterms:modified xsi:type="dcterms:W3CDTF">2022-03-26T19:50:50Z</dcterms:modified>
</cp:coreProperties>
</file>