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4C95-99AB-4D65-90D5-93AC53968EDC}" type="datetimeFigureOut">
              <a:rPr lang="en-IN" smtClean="0"/>
              <a:t>07-08-2017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1AA6-4256-4B8C-AB2B-4437034E9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6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4C95-99AB-4D65-90D5-93AC53968EDC}" type="datetimeFigureOut">
              <a:rPr lang="en-IN" smtClean="0"/>
              <a:t>07-08-2017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1AA6-4256-4B8C-AB2B-4437034E9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8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4C95-99AB-4D65-90D5-93AC53968EDC}" type="datetimeFigureOut">
              <a:rPr lang="en-IN" smtClean="0"/>
              <a:t>07-08-2017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1AA6-4256-4B8C-AB2B-4437034E9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2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4C95-99AB-4D65-90D5-93AC53968EDC}" type="datetimeFigureOut">
              <a:rPr lang="en-IN" smtClean="0"/>
              <a:t>07-08-2017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1AA6-4256-4B8C-AB2B-4437034E9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4C95-99AB-4D65-90D5-93AC53968EDC}" type="datetimeFigureOut">
              <a:rPr lang="en-IN" smtClean="0"/>
              <a:t>07-08-2017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1AA6-4256-4B8C-AB2B-4437034E9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4C95-99AB-4D65-90D5-93AC53968EDC}" type="datetimeFigureOut">
              <a:rPr lang="en-IN" smtClean="0"/>
              <a:t>07-08-2017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1AA6-4256-4B8C-AB2B-4437034E9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8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4C95-99AB-4D65-90D5-93AC53968EDC}" type="datetimeFigureOut">
              <a:rPr lang="en-IN" smtClean="0"/>
              <a:t>07-08-2017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1AA6-4256-4B8C-AB2B-4437034E9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4C95-99AB-4D65-90D5-93AC53968EDC}" type="datetimeFigureOut">
              <a:rPr lang="en-IN" smtClean="0"/>
              <a:t>07-08-2017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1AA6-4256-4B8C-AB2B-4437034E9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4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4C95-99AB-4D65-90D5-93AC53968EDC}" type="datetimeFigureOut">
              <a:rPr lang="en-IN" smtClean="0"/>
              <a:t>07-08-2017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1AA6-4256-4B8C-AB2B-4437034E9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7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4C95-99AB-4D65-90D5-93AC53968EDC}" type="datetimeFigureOut">
              <a:rPr lang="en-IN" smtClean="0"/>
              <a:t>07-08-2017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1AA6-4256-4B8C-AB2B-4437034E9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0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4C95-99AB-4D65-90D5-93AC53968EDC}" type="datetimeFigureOut">
              <a:rPr lang="en-IN" smtClean="0"/>
              <a:t>07-08-2017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1AA6-4256-4B8C-AB2B-4437034E9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55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4C95-99AB-4D65-90D5-93AC53968EDC}" type="datetimeFigureOut">
              <a:rPr lang="en-IN" smtClean="0"/>
              <a:t>07-08-2017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51AA6-4256-4B8C-AB2B-4437034E9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5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OXEJLsxbz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-prod-cloudfront.cloud.databricks.com/public/4027ec902e239c93eaaa8714f173bcfc/855389465014467/3665561683253945/4847935780219074/latest.html" TargetMode="External"/><Relationship Id="rId2" Type="http://schemas.openxmlformats.org/officeDocument/2006/relationships/hyperlink" Target="https://databricks-prod-cloudfront.cloud.databricks.com/public/4027ec902e239c93eaaa8714f173bcfc/5008245478875404/900645327760563/440415051426816/la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bricks-prod-cloudfront.cloud.databricks.com/public/4027ec902e239c93eaaa8714f173bcfc/5008245478875404/4245257127570951/440415051426816/latest.html" TargetMode="External"/><Relationship Id="rId4" Type="http://schemas.openxmlformats.org/officeDocument/2006/relationships/hyperlink" Target="https://databricks-prod-cloudfront.cloud.databricks.com/public/4027ec902e239c93eaaa8714f173bcfc/5008245478875404/727104593191945/440415051426816/latest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Highway Tollgates Traffic Flow Prediction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Travel Time &amp; Traffic Volume Prediction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2000" b="1" dirty="0" smtClean="0"/>
              <a:t>Video </a:t>
            </a:r>
            <a:r>
              <a:rPr lang="en-IN" sz="2000" b="1" dirty="0"/>
              <a:t>link: </a:t>
            </a:r>
            <a:r>
              <a:rPr lang="en-IN" sz="2000" b="1" dirty="0">
                <a:hlinkClick r:id="rId2"/>
              </a:rPr>
              <a:t>https://www.youtube.com/watch?v=WOXEJLsxbzg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IN" b="1" dirty="0" smtClean="0"/>
          </a:p>
          <a:p>
            <a:pPr algn="r"/>
            <a:endParaRPr lang="en-IN" b="1" dirty="0"/>
          </a:p>
          <a:p>
            <a:pPr algn="r"/>
            <a:endParaRPr lang="en-IN" b="1" dirty="0" smtClean="0"/>
          </a:p>
          <a:p>
            <a:pPr algn="r"/>
            <a:endParaRPr lang="en-IN" b="1" dirty="0"/>
          </a:p>
          <a:p>
            <a:pPr algn="r"/>
            <a:endParaRPr lang="en-IN" b="1" dirty="0" smtClean="0"/>
          </a:p>
          <a:p>
            <a:pPr algn="r"/>
            <a:r>
              <a:rPr lang="en-IN" b="1" dirty="0" smtClean="0"/>
              <a:t>Manohar </a:t>
            </a:r>
            <a:r>
              <a:rPr lang="en-IN" b="1" dirty="0"/>
              <a:t>Katam (mxk164930)</a:t>
            </a:r>
            <a:endParaRPr lang="en-IN" dirty="0"/>
          </a:p>
          <a:p>
            <a:pPr algn="r"/>
            <a:r>
              <a:rPr lang="en-IN" b="1" dirty="0"/>
              <a:t>Shiva </a:t>
            </a:r>
            <a:r>
              <a:rPr lang="en-IN" b="1" dirty="0" err="1"/>
              <a:t>Podugu</a:t>
            </a:r>
            <a:r>
              <a:rPr lang="en-IN" b="1" dirty="0"/>
              <a:t> (sxp170130)</a:t>
            </a:r>
            <a:endParaRPr lang="en-IN" dirty="0"/>
          </a:p>
          <a:p>
            <a:pPr algn="r"/>
            <a:r>
              <a:rPr lang="en-IN" b="1" dirty="0" err="1"/>
              <a:t>Sravani</a:t>
            </a:r>
            <a:r>
              <a:rPr lang="en-IN" b="1" dirty="0"/>
              <a:t> Lingam (sxl170330)</a:t>
            </a:r>
            <a:endParaRPr lang="en-IN" dirty="0"/>
          </a:p>
          <a:p>
            <a:pPr algn="r"/>
            <a:r>
              <a:rPr lang="en-IN" b="1" dirty="0" err="1"/>
              <a:t>Venkata</a:t>
            </a:r>
            <a:r>
              <a:rPr lang="en-IN" b="1" dirty="0"/>
              <a:t> </a:t>
            </a:r>
            <a:r>
              <a:rPr lang="en-IN" b="1" dirty="0" err="1"/>
              <a:t>Kartheek</a:t>
            </a:r>
            <a:r>
              <a:rPr lang="en-IN" b="1" dirty="0"/>
              <a:t> </a:t>
            </a:r>
            <a:r>
              <a:rPr lang="en-IN" b="1" dirty="0" err="1"/>
              <a:t>Madhavarapu</a:t>
            </a:r>
            <a:r>
              <a:rPr lang="en-IN" b="1" dirty="0"/>
              <a:t> (vxm153830)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38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LINKS AND ROUTES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 smtClean="0"/>
              <a:t>in_link_cross_count</a:t>
            </a:r>
            <a:r>
              <a:rPr lang="en-IN" dirty="0" smtClean="0"/>
              <a:t>,</a:t>
            </a:r>
            <a:r>
              <a:rPr lang="en-IN" dirty="0"/>
              <a:t>	</a:t>
            </a:r>
            <a:r>
              <a:rPr lang="en-IN" dirty="0" err="1" smtClean="0"/>
              <a:t>out_link_cross_count</a:t>
            </a:r>
            <a:r>
              <a:rPr lang="en-IN" dirty="0" smtClean="0"/>
              <a:t>,</a:t>
            </a:r>
            <a:r>
              <a:rPr lang="en-IN" dirty="0"/>
              <a:t>	</a:t>
            </a:r>
            <a:r>
              <a:rPr lang="en-IN" dirty="0" smtClean="0"/>
              <a:t>length,  </a:t>
            </a:r>
            <a:r>
              <a:rPr lang="en-IN" dirty="0" err="1" smtClean="0"/>
              <a:t>link_count</a:t>
            </a:r>
            <a:r>
              <a:rPr lang="en-IN" dirty="0" smtClean="0"/>
              <a:t> 1_length</a:t>
            </a:r>
            <a:r>
              <a:rPr lang="en-IN" dirty="0"/>
              <a:t>	2_length	3_length	4_length	1_count	</a:t>
            </a:r>
            <a:r>
              <a:rPr lang="en-IN" dirty="0" smtClean="0"/>
              <a:t>2_count 3_count</a:t>
            </a:r>
            <a:r>
              <a:rPr lang="en-IN" dirty="0"/>
              <a:t>	4_count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1970"/>
              </p:ext>
            </p:extLst>
          </p:nvPr>
        </p:nvGraphicFramePr>
        <p:xfrm>
          <a:off x="5963030" y="2766869"/>
          <a:ext cx="5965114" cy="1840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9521"/>
                <a:gridCol w="4575593"/>
              </a:tblGrid>
              <a:tr h="256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 dirty="0" err="1">
                          <a:effectLst/>
                        </a:rPr>
                        <a:t>Link_id</a:t>
                      </a:r>
                      <a:r>
                        <a:rPr lang="en-US" sz="1500" spc="5" dirty="0">
                          <a:effectLst/>
                        </a:rPr>
                        <a:t> 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link 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Length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length (meters) of road link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8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Width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width (meters) of road link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8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Lanes 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number of lanes on the road link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8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In_top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incoming road links, separated by comma “,”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8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Out_top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outgoing road links, separated by comma “,”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68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Lane_width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 dirty="0">
                          <a:effectLst/>
                        </a:rPr>
                        <a:t>lane width (meters)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97631"/>
              </p:ext>
            </p:extLst>
          </p:nvPr>
        </p:nvGraphicFramePr>
        <p:xfrm>
          <a:off x="5975636" y="4959150"/>
          <a:ext cx="5965114" cy="1110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8446"/>
                <a:gridCol w="4506668"/>
              </a:tblGrid>
              <a:tr h="2432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Intersection_id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Intersection 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64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Tollgate_id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Tollgate 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14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Link_seq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 dirty="0">
                          <a:effectLst/>
                        </a:rPr>
                        <a:t>A sequence of link IDs separated from intersection to tollgate separated by commas “,”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81405"/>
              </p:ext>
            </p:extLst>
          </p:nvPr>
        </p:nvGraphicFramePr>
        <p:xfrm>
          <a:off x="263856" y="3491618"/>
          <a:ext cx="5483860" cy="2628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025"/>
                <a:gridCol w="414083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Intersection_id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Intersection 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Tollgate_id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Tollgate 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Vehicle_id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Vehicle 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Starting_time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Time point when vehicle enters the route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Travel_seq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Trajectory in the form of a sequence of link traces separated by “;” and each trace consists of link id, enter time and travel time in seconds, separated by “#”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Travel_time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 dirty="0">
                          <a:effectLst/>
                        </a:rPr>
                        <a:t>The total time (in seconds) the vehicle takes from intersection to the tollgate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79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ADDING WEATHER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0120" y="3231057"/>
            <a:ext cx="4454999" cy="3461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01122"/>
              </p:ext>
            </p:extLst>
          </p:nvPr>
        </p:nvGraphicFramePr>
        <p:xfrm>
          <a:off x="838200" y="1361487"/>
          <a:ext cx="5483860" cy="2628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025"/>
                <a:gridCol w="414083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 dirty="0" err="1">
                          <a:effectLst/>
                        </a:rPr>
                        <a:t>Intersection_id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Intersection 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Tollgate_id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Tollgate 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Vehicle_id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Vehicle ID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Starting_time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Time point when vehicle enters the route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Travel_seq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 dirty="0">
                          <a:effectLst/>
                        </a:rPr>
                        <a:t>Trajectory in the form of a sequence of link traces separated by “;” and each trace consists of link id, enter time and travel time in seconds, separated by “#”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>
                          <a:effectLst/>
                        </a:rPr>
                        <a:t>Travel_time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spc="5" dirty="0">
                          <a:effectLst/>
                        </a:rPr>
                        <a:t>The total time (in seconds) the vehicle takes from intersection to the tollgate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29448"/>
              </p:ext>
            </p:extLst>
          </p:nvPr>
        </p:nvGraphicFramePr>
        <p:xfrm>
          <a:off x="838200" y="4353636"/>
          <a:ext cx="5483860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025"/>
                <a:gridCol w="4140835"/>
              </a:tblGrid>
              <a:tr h="2270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effectLst/>
                        </a:rPr>
                        <a:t>Date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Date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Hour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 dirty="0" smtClean="0">
                          <a:effectLst/>
                        </a:rPr>
                        <a:t>Hour (given for every 3 hours)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Pressure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Air pressure (in hPa)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Sea_pressure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Sea level pressure (in hPa)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Wind_direction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Wind direction (in Degree)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Wind_speed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Wind speed (in meters/sec)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Temperature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Temperature (in Degree Celsius)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Rel_humidity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Relative humidity 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precipitation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effectLst/>
                        </a:rPr>
                        <a:t>Precipitation (in mm)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50447"/>
              </p:ext>
            </p:extLst>
          </p:nvPr>
        </p:nvGraphicFramePr>
        <p:xfrm>
          <a:off x="6503897" y="1361487"/>
          <a:ext cx="5483860" cy="1962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025"/>
                <a:gridCol w="414083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 dirty="0" smtClean="0">
                          <a:effectLst/>
                        </a:rPr>
                        <a:t>Time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effectLst/>
                        </a:rPr>
                        <a:t>The time when vehicle passes the tollgate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Tollgate_id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Tollgate ID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Direction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effectLst/>
                        </a:rPr>
                        <a:t>“0” for entry and “1” for exit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Vehicle_model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Capacity of the vehicle (range: 0-7) the bigger the higher capacity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Has_etc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effectLst/>
                        </a:rPr>
                        <a:t>Does vehicle has electronic toll collection tag? 0:No, 1:Yes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effectLst/>
                        </a:rPr>
                        <a:t>Vehicle_type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spc="5" dirty="0">
                          <a:effectLst/>
                        </a:rPr>
                        <a:t>Vehicle type, 0:passenger type, 1:cargo vehicle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22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METRICS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MAPE (As per the competition requirement)</a:t>
            </a:r>
          </a:p>
          <a:p>
            <a:r>
              <a:rPr lang="en-IN" dirty="0" smtClean="0"/>
              <a:t>MAE</a:t>
            </a:r>
          </a:p>
          <a:p>
            <a:r>
              <a:rPr lang="en-IN" dirty="0" smtClean="0"/>
              <a:t>RMSE</a:t>
            </a:r>
          </a:p>
          <a:p>
            <a:r>
              <a:rPr lang="en-IN" dirty="0" smtClean="0"/>
              <a:t>R squared (Coefficient of Determination)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13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REGRESSION TECHNIQUES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</a:p>
          <a:p>
            <a:r>
              <a:rPr lang="en-IN" dirty="0" smtClean="0"/>
              <a:t>Random Forest Regression</a:t>
            </a:r>
          </a:p>
          <a:p>
            <a:r>
              <a:rPr lang="en-IN" dirty="0" smtClean="0"/>
              <a:t>Gradient Boosting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14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Task1 </a:t>
            </a:r>
            <a:r>
              <a:rPr lang="en-IN" b="1" dirty="0" err="1"/>
              <a:t>Preprocessing</a:t>
            </a:r>
            <a:r>
              <a:rPr lang="en-IN" b="1" dirty="0"/>
              <a:t>:</a:t>
            </a:r>
            <a:endParaRPr lang="en-IN" dirty="0"/>
          </a:p>
          <a:p>
            <a:r>
              <a:rPr lang="en-IN" u="sng" dirty="0">
                <a:hlinkClick r:id="rId2"/>
              </a:rPr>
              <a:t>https://databricks-prod-cloudfront.cloud.databricks.com/public/4027ec902e239c93eaaa8714f173bcfc/5008245478875404/900645327760563/440415051426816/latest.html</a:t>
            </a:r>
            <a:r>
              <a:rPr lang="en-IN" dirty="0"/>
              <a:t> </a:t>
            </a:r>
          </a:p>
          <a:p>
            <a:r>
              <a:rPr lang="en-IN" b="1" dirty="0"/>
              <a:t>Task1 Analysis with LR, RF and GBT using </a:t>
            </a:r>
            <a:r>
              <a:rPr lang="en-IN" b="1" dirty="0" err="1"/>
              <a:t>SparkMLlib</a:t>
            </a:r>
            <a:r>
              <a:rPr lang="en-IN" b="1" dirty="0"/>
              <a:t>:</a:t>
            </a:r>
            <a:endParaRPr lang="en-IN" dirty="0"/>
          </a:p>
          <a:p>
            <a:r>
              <a:rPr lang="en-IN" u="sng" dirty="0">
                <a:hlinkClick r:id="rId3"/>
              </a:rPr>
              <a:t>https://</a:t>
            </a:r>
            <a:r>
              <a:rPr lang="en-IN" u="sng" dirty="0" smtClean="0">
                <a:hlinkClick r:id="rId3"/>
              </a:rPr>
              <a:t>databricks-prod-cloudfront.cloud.databricks.com/public/4027ec902e239c93eaaa8714f173bcfc/855389465014467/3665561683253945/4847935780219074/latest.html</a:t>
            </a:r>
            <a:endParaRPr lang="en-IN" dirty="0"/>
          </a:p>
          <a:p>
            <a:r>
              <a:rPr lang="en-IN" b="1" dirty="0"/>
              <a:t>Task2 </a:t>
            </a:r>
            <a:r>
              <a:rPr lang="en-IN" b="1" dirty="0" err="1"/>
              <a:t>Preprocessing</a:t>
            </a:r>
            <a:r>
              <a:rPr lang="en-IN" b="1" dirty="0"/>
              <a:t>:</a:t>
            </a:r>
            <a:endParaRPr lang="en-IN" dirty="0"/>
          </a:p>
          <a:p>
            <a:r>
              <a:rPr lang="en-IN" u="sng" dirty="0">
                <a:hlinkClick r:id="rId4"/>
              </a:rPr>
              <a:t>https://</a:t>
            </a:r>
            <a:r>
              <a:rPr lang="en-IN" u="sng" dirty="0" smtClean="0">
                <a:hlinkClick r:id="rId4"/>
              </a:rPr>
              <a:t>databricks-prod-cloudfront.cloud.databricks.com/public/4027ec902e239c93eaaa8714f173bcfc/5008245478875404/727104593191945/440415051426816/latest.html</a:t>
            </a:r>
            <a:endParaRPr lang="en-IN" dirty="0"/>
          </a:p>
          <a:p>
            <a:r>
              <a:rPr lang="en-IN" b="1" dirty="0"/>
              <a:t>Task2 Analysis with LR, RF and GBT using </a:t>
            </a:r>
            <a:r>
              <a:rPr lang="en-IN" b="1" dirty="0" err="1"/>
              <a:t>SparkMLlib</a:t>
            </a:r>
            <a:r>
              <a:rPr lang="en-IN" b="1" dirty="0"/>
              <a:t>:</a:t>
            </a:r>
            <a:endParaRPr lang="en-IN" dirty="0"/>
          </a:p>
          <a:p>
            <a:r>
              <a:rPr lang="en-IN" u="sng" dirty="0">
                <a:hlinkClick r:id="rId5"/>
              </a:rPr>
              <a:t>https://databricks-prod-cloudfront.cloud.databricks.com/public/4027ec902e239c93eaaa8714f173bcfc/5008245478875404/4245257127570951/440415051426816/latest.html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42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RESULTS</a:t>
            </a:r>
            <a:br>
              <a:rPr lang="en-IN" dirty="0"/>
            </a:br>
            <a:r>
              <a:rPr lang="en-IN" sz="1700" dirty="0"/>
              <a:t>https://</a:t>
            </a:r>
            <a:r>
              <a:rPr lang="en-IN" sz="1600" dirty="0"/>
              <a:t>tianchi.aliyun.com/competition/rankingList.htm?raceId=231597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002634"/>
              </p:ext>
            </p:extLst>
          </p:nvPr>
        </p:nvGraphicFramePr>
        <p:xfrm>
          <a:off x="4294223" y="1924334"/>
          <a:ext cx="7897777" cy="2347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6913"/>
                <a:gridCol w="1976837"/>
                <a:gridCol w="1105723"/>
                <a:gridCol w="1093723"/>
                <a:gridCol w="1214581"/>
              </a:tblGrid>
              <a:tr h="335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Regression Technique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MAPE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RMSE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</a:t>
                      </a:r>
                      <a:r>
                        <a:rPr lang="en-US" sz="1600" baseline="300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Linear Regression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0.21014478574298456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21.983251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31.877944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0.693847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Random Forest Regression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0.25100822307748322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26.2604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38.9364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0.543259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Gradient Boosted Trees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0.23292589822325993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24.7269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35.545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0.619359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58733"/>
              </p:ext>
            </p:extLst>
          </p:nvPr>
        </p:nvGraphicFramePr>
        <p:xfrm>
          <a:off x="4294222" y="4480150"/>
          <a:ext cx="7897777" cy="2377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9735"/>
                <a:gridCol w="2117160"/>
                <a:gridCol w="967722"/>
                <a:gridCol w="1088580"/>
                <a:gridCol w="1214580"/>
              </a:tblGrid>
              <a:tr h="436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Regression Technique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MAPE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RMSE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</a:t>
                      </a:r>
                      <a:r>
                        <a:rPr lang="en-US" sz="1800" baseline="300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50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Linear Regression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0.56683179152144236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9.868465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15.233811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0.892723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6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 Regression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0.78647746101516436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11.6561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17.6491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0.856009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50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Gradient Boosted Trees Regression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0.55801966599733666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9.85717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13.9279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0.910327</a:t>
                      </a:r>
                      <a:endParaRPr lang="en-IN" sz="18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867209"/>
            <a:ext cx="586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Task1 Results: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Task2 Results: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833"/>
            <a:ext cx="52197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5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5919" cy="138178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PREDICTED v/s ACTUAL PLOTS</a:t>
            </a:r>
            <a:br>
              <a:rPr lang="en-IN" dirty="0" smtClean="0"/>
            </a:br>
            <a:r>
              <a:rPr lang="en-IN" dirty="0" smtClean="0"/>
              <a:t>TASK-1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361063"/>
            <a:ext cx="10175544" cy="37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4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PREDICTED v/s ACTUAL PLOTS</a:t>
            </a:r>
            <a:br>
              <a:rPr lang="en-IN" dirty="0" smtClean="0"/>
            </a:br>
            <a:r>
              <a:rPr lang="en-IN" dirty="0" smtClean="0"/>
              <a:t>TASK-2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22" y="2415654"/>
            <a:ext cx="10066077" cy="358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9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126" y="2794427"/>
            <a:ext cx="10515600" cy="1325563"/>
          </a:xfrm>
        </p:spPr>
        <p:txBody>
          <a:bodyPr>
            <a:noAutofit/>
          </a:bodyPr>
          <a:lstStyle/>
          <a:p>
            <a:r>
              <a:rPr lang="en-IN" sz="10000" dirty="0" smtClean="0"/>
              <a:t>THANK YOU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403530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68082"/>
            <a:ext cx="9144000" cy="4089718"/>
          </a:xfrm>
        </p:spPr>
        <p:txBody>
          <a:bodyPr/>
          <a:lstStyle/>
          <a:p>
            <a:r>
              <a:rPr lang="en-IN" b="1" dirty="0" smtClean="0"/>
              <a:t>KDD CUP 2017</a:t>
            </a:r>
          </a:p>
          <a:p>
            <a:r>
              <a:rPr lang="en-IN" b="1" dirty="0"/>
              <a:t>Highway Tollgates Traffic Flow Prediction</a:t>
            </a:r>
            <a:endParaRPr lang="en-IN" dirty="0"/>
          </a:p>
          <a:p>
            <a:r>
              <a:rPr lang="en-IN" b="1" dirty="0"/>
              <a:t>Travel Time &amp; Traffic </a:t>
            </a:r>
            <a:r>
              <a:rPr lang="en-IN" b="1" dirty="0" smtClean="0"/>
              <a:t>Volume Prediction</a:t>
            </a:r>
          </a:p>
          <a:p>
            <a:endParaRPr lang="en-IN" b="1" dirty="0" smtClean="0"/>
          </a:p>
          <a:p>
            <a:r>
              <a:rPr lang="en-IN" b="1" dirty="0" smtClean="0"/>
              <a:t>Task1: Average Travel time prediction in 20 min interval windows</a:t>
            </a:r>
          </a:p>
          <a:p>
            <a:endParaRPr lang="en-IN" b="1" dirty="0"/>
          </a:p>
          <a:p>
            <a:r>
              <a:rPr lang="en-IN" b="1" dirty="0" smtClean="0"/>
              <a:t>Task2: Volume prediction in 20 min interval windows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60936" y="4307205"/>
            <a:ext cx="6274131" cy="25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HYPOTHESIS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/>
          <a:lstStyle/>
          <a:p>
            <a:r>
              <a:rPr lang="en-IN" dirty="0" smtClean="0"/>
              <a:t>Traffic flow’s average travel time and volume depends on mostly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Weather (rainfall, temperatures) – weather data given in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Links, routes connecting the road – given in dataset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b="1" dirty="0" smtClean="0"/>
              <a:t>ADDED FEATURES</a:t>
            </a: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The day (weekday, weekend)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Holiday ?  (looked at Chinese </a:t>
            </a:r>
            <a:r>
              <a:rPr lang="en-IN" dirty="0" err="1" smtClean="0"/>
              <a:t>calender</a:t>
            </a:r>
            <a:r>
              <a:rPr lang="en-IN" dirty="0" smtClean="0"/>
              <a:t> for holiday dates)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The hour (what hour it is ? Generally we see traffic at office hours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Lags (time series models mostly depends on the previous values)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14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lvl="0"/>
            <a:r>
              <a:rPr lang="en-US" dirty="0"/>
              <a:t>Outlier </a:t>
            </a:r>
            <a:r>
              <a:rPr lang="en-US" dirty="0" smtClean="0"/>
              <a:t>pre-processing</a:t>
            </a:r>
            <a:endParaRPr lang="en-IN" dirty="0"/>
          </a:p>
          <a:p>
            <a:pPr lvl="0"/>
            <a:r>
              <a:rPr lang="en-US" dirty="0"/>
              <a:t>Data Imputation: Detecting NA values or outliers and replacing them.</a:t>
            </a:r>
            <a:endParaRPr lang="en-IN" dirty="0"/>
          </a:p>
          <a:p>
            <a:pPr lvl="0"/>
            <a:r>
              <a:rPr lang="en-US" dirty="0"/>
              <a:t>Removing the uncorrelated attributes: through correlation plots.</a:t>
            </a:r>
            <a:endParaRPr lang="en-IN" dirty="0"/>
          </a:p>
          <a:p>
            <a:pPr lvl="0"/>
            <a:r>
              <a:rPr lang="en-US" dirty="0"/>
              <a:t>Adding new features (Feature engineering): Adding extra features as needed.</a:t>
            </a:r>
            <a:endParaRPr lang="en-IN" dirty="0"/>
          </a:p>
          <a:p>
            <a:pPr lvl="0"/>
            <a:r>
              <a:rPr lang="en-US" dirty="0"/>
              <a:t>Data Augmentation (adding instances)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96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OUTLIER PRE-PROCESSING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756" y="1364776"/>
            <a:ext cx="7387419" cy="48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OUTLIER PRE-PROCESSING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836" y="1595154"/>
            <a:ext cx="7248737" cy="42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5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95" y="460659"/>
            <a:ext cx="10515600" cy="2050529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DATA AUGMENTATION</a:t>
            </a:r>
            <a:r>
              <a:rPr lang="en-IN" dirty="0"/>
              <a:t/>
            </a:r>
            <a:br>
              <a:rPr lang="en-IN" dirty="0"/>
            </a:br>
            <a:r>
              <a:rPr lang="en-IN" sz="2300" dirty="0" smtClean="0"/>
              <a:t>moving time windows w(t) to w(t-t0)</a:t>
            </a:r>
            <a:br>
              <a:rPr lang="en-IN" sz="2300" dirty="0" smtClean="0"/>
            </a:br>
            <a:r>
              <a:rPr lang="en-IN" sz="2300" dirty="0" smtClean="0"/>
              <a:t>There is less data when grouped by 20 min intervals</a:t>
            </a:r>
            <a:endParaRPr lang="en-IN" sz="23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329343"/>
              </p:ext>
            </p:extLst>
          </p:nvPr>
        </p:nvGraphicFramePr>
        <p:xfrm>
          <a:off x="1555845" y="2715905"/>
          <a:ext cx="9498844" cy="1542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9558"/>
                <a:gridCol w="1899558"/>
                <a:gridCol w="1899558"/>
                <a:gridCol w="1899558"/>
                <a:gridCol w="1900612"/>
              </a:tblGrid>
              <a:tr h="7710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Time window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Window + 5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Window -5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Window + 3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Window -3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10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00:00 – 00:20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00:05 – 00:25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23:55 – 00:15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00:03 – 00:23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23:57 – 00:17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0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ADDING LAGS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Once traffic jam occurs there will be a steady rise &amp; drops steadily</a:t>
            </a:r>
          </a:p>
          <a:p>
            <a:r>
              <a:rPr lang="en-IN" dirty="0" smtClean="0"/>
              <a:t>so </a:t>
            </a:r>
            <a:r>
              <a:rPr lang="en-IN" dirty="0" err="1" smtClean="0"/>
              <a:t>avg_travel_time</a:t>
            </a:r>
            <a:r>
              <a:rPr lang="en-IN" dirty="0" smtClean="0"/>
              <a:t> and volume at a tollgate will rise &amp; drop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To follow the trend of traffic flow we added lags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06520" y="3152633"/>
            <a:ext cx="4287183" cy="34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0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ADDING DATE TIME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Friday,	 Monday,	Saturday,	Sunday,	</a:t>
            </a:r>
            <a:r>
              <a:rPr lang="en-IN" i="1" dirty="0" smtClean="0"/>
              <a:t>Thursday, Tuesday</a:t>
            </a:r>
            <a:r>
              <a:rPr lang="en-IN" i="1" dirty="0"/>
              <a:t>, Wednesday, hour__0,	hour__1,	hour__2,	hour__</a:t>
            </a:r>
            <a:r>
              <a:rPr lang="en-IN" i="1" dirty="0" smtClean="0"/>
              <a:t>3, hour</a:t>
            </a:r>
            <a:r>
              <a:rPr lang="en-IN" i="1" dirty="0"/>
              <a:t>__</a:t>
            </a:r>
            <a:r>
              <a:rPr lang="en-IN" i="1" dirty="0" smtClean="0"/>
              <a:t>4, hour</a:t>
            </a:r>
            <a:r>
              <a:rPr lang="en-IN" i="1" dirty="0"/>
              <a:t>__5, hour__6, hour__7,	hour__8,	hour__9,	hour__</a:t>
            </a:r>
            <a:r>
              <a:rPr lang="en-IN" i="1" dirty="0" smtClean="0"/>
              <a:t>10, hour</a:t>
            </a:r>
            <a:r>
              <a:rPr lang="en-IN" i="1" dirty="0"/>
              <a:t>__11,	hour__12, hour__13,	hour__14,	hour__</a:t>
            </a:r>
            <a:r>
              <a:rPr lang="en-IN" i="1" dirty="0" smtClean="0"/>
              <a:t>15, hour</a:t>
            </a:r>
            <a:r>
              <a:rPr lang="en-IN" i="1" dirty="0"/>
              <a:t>__16,	hour__17,	hour__18, hour__19,	hour__</a:t>
            </a:r>
            <a:r>
              <a:rPr lang="en-IN" i="1" dirty="0" smtClean="0"/>
              <a:t>20, hour</a:t>
            </a:r>
            <a:r>
              <a:rPr lang="en-IN" i="1" dirty="0"/>
              <a:t>__21,	hour__22,	hour__23,	`0`, `20`, `40`, </a:t>
            </a:r>
            <a:r>
              <a:rPr lang="en-IN" b="1" i="1" dirty="0" smtClean="0"/>
              <a:t>holiday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55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738</Words>
  <Application>Microsoft Office PowerPoint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Highway Tollgates Traffic Flow Prediction Travel Time &amp; Traffic Volume Prediction  Video link: https://www.youtube.com/watch?v=WOXEJLsxbzg</vt:lpstr>
      <vt:lpstr>PowerPoint Presentation</vt:lpstr>
      <vt:lpstr>HYPOTHESIS</vt:lpstr>
      <vt:lpstr>PRE-PROCESSING</vt:lpstr>
      <vt:lpstr>OUTLIER PRE-PROCESSING</vt:lpstr>
      <vt:lpstr>OUTLIER PRE-PROCESSING</vt:lpstr>
      <vt:lpstr>DATA AUGMENTATION moving time windows w(t) to w(t-t0) There is less data when grouped by 20 min intervals</vt:lpstr>
      <vt:lpstr>ADDING LAGS</vt:lpstr>
      <vt:lpstr>ADDING DATE TIME DATA</vt:lpstr>
      <vt:lpstr>LINKS AND ROUTES DATA</vt:lpstr>
      <vt:lpstr>ADDING WEATHER DATA</vt:lpstr>
      <vt:lpstr>METRICS USED</vt:lpstr>
      <vt:lpstr>REGRESSION TECHNIQUES USED</vt:lpstr>
      <vt:lpstr>DEMO</vt:lpstr>
      <vt:lpstr>RESULTS https://tianchi.aliyun.com/competition/rankingList.htm?raceId=231597</vt:lpstr>
      <vt:lpstr>PREDICTED v/s ACTUAL PLOTS TASK-1</vt:lpstr>
      <vt:lpstr>PREDICTED v/s ACTUAL PLOTS TASK-2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manohar katam</dc:creator>
  <cp:lastModifiedBy>manohar katam</cp:lastModifiedBy>
  <cp:revision>24</cp:revision>
  <dcterms:created xsi:type="dcterms:W3CDTF">2017-08-07T05:16:21Z</dcterms:created>
  <dcterms:modified xsi:type="dcterms:W3CDTF">2017-08-08T01:39:55Z</dcterms:modified>
</cp:coreProperties>
</file>