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9" r:id="rId3"/>
    <p:sldId id="261" r:id="rId4"/>
    <p:sldId id="268" r:id="rId5"/>
    <p:sldId id="276" r:id="rId6"/>
    <p:sldId id="271" r:id="rId7"/>
    <p:sldId id="263" r:id="rId8"/>
    <p:sldId id="262" r:id="rId9"/>
    <p:sldId id="272" r:id="rId10"/>
    <p:sldId id="273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nands\DS_HW\beerst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[beerst.csv]Sheet1!PivotTable3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breweries</a:t>
            </a:r>
            <a:endParaRPr lang="en-US"/>
          </a:p>
        </c:rich>
      </c:tx>
      <c:layout>
        <c:manualLayout>
          <c:xMode val="edge"/>
          <c:yMode val="edge"/>
          <c:x val="0.4478947368421052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1783671777869877E-2"/>
          <c:y val="0.11359674760231168"/>
          <c:w val="0.83450940507436566"/>
          <c:h val="0.7773611111111110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367181219953976"/>
          <c:y val="3.0989355497229548E-3"/>
          <c:w val="6.4292120226102895E-2"/>
          <c:h val="0.99690106445027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D52752AB-DEB6-4AD3-93BD-2C9A92BE9A6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182313" cy="381158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979C-FCAE-4E4A-AEC8-48A77A323FC5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74AB-0C50-438E-8E35-590B04E9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38" y="3933927"/>
            <a:ext cx="9426806" cy="1424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Busch Beer Analysis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5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r>
              <a:rPr lang="en-US" sz="3100" dirty="0">
                <a:solidFill>
                  <a:srgbClr val="1B1B1B"/>
                </a:solidFill>
              </a:rPr>
              <a:t>Anheuser Busch Marketing Consultation – October - 2018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7F57A-6F20-4496-A794-03B8C5492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8" r="-1" b="16726"/>
          <a:stretch/>
        </p:blipFill>
        <p:spPr>
          <a:xfrm>
            <a:off x="5069147" y="1735667"/>
            <a:ext cx="1956816" cy="164121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60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5B3E-E716-4CF5-B4C6-CEB93E52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53" y="680545"/>
            <a:ext cx="246428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Summary of Alcohol by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8970-8D9A-4DD7-9AB1-845568C5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17" y="249299"/>
            <a:ext cx="6896486" cy="49309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4CF8-F295-471A-B3CB-1CE80D2C706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13557" y="5429584"/>
            <a:ext cx="10102242" cy="117911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`</a:t>
            </a:r>
            <a:r>
              <a:rPr lang="en-US" sz="1800" dirty="0"/>
              <a:t>The summary shows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 the minimum, the median, mean, and maximum of alcohol by volume (ABV). In percentage they represent 1%, 5.6% , 5.9% and 12.8% by volume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5309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FD854-2BC0-4481-8669-C6FC1E91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029936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Linear relation between ABV and IBU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216A027D-722F-4BDE-B4F8-CA20A26F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67" y="952500"/>
            <a:ext cx="6755193" cy="48299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115D18-66B3-45B5-8607-996501A0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6951" y="3355130"/>
            <a:ext cx="2669407" cy="30543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Pearson’s Correlation coefficient is around 0.67 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Significant correlation (p &lt; 0.0001)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/>
              <a:t>Clustered around IBU less than 50 and ABV around 5%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5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2211-5202-4F90-8E3F-F37049E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0604"/>
            <a:ext cx="10515600" cy="93549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Google Shape;159;p27">
            <a:extLst>
              <a:ext uri="{FF2B5EF4-FFF2-40B4-BE49-F238E27FC236}">
                <a16:creationId xmlns:a16="http://schemas.microsoft.com/office/drawing/2014/main" id="{22C340B9-FEDC-4144-93ED-DA62479EA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882" y="1407458"/>
            <a:ext cx="10612343" cy="4159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Launch new product or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improvise</a:t>
            </a: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 existing product with new flavors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Initially introduce in top 10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beer </a:t>
            </a: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consuming states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Catchy advertisement (NFL halftime commercial)</a:t>
            </a:r>
            <a:endParaRPr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000" b="1" dirty="0">
                <a:solidFill>
                  <a:schemeClr val="accent1">
                    <a:lumMod val="50000"/>
                  </a:schemeClr>
                </a:solidFill>
              </a:rPr>
              <a:t>Future follow-up</a:t>
            </a:r>
            <a:br>
              <a:rPr lang="en" b="1" dirty="0">
                <a:solidFill>
                  <a:schemeClr val="accent1">
                    <a:lumMod val="50000"/>
                  </a:schemeClr>
                </a:solidFill>
              </a:rPr>
            </a:b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6F009-26DE-45AF-A513-DA07EE6A5453}"/>
              </a:ext>
            </a:extLst>
          </p:cNvPr>
          <p:cNvSpPr/>
          <p:nvPr/>
        </p:nvSpPr>
        <p:spPr>
          <a:xfrm>
            <a:off x="292548" y="147936"/>
            <a:ext cx="109088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n A Marketing Consultants, 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ABEE-8EB0-42C4-8729-C497B6EA1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540934"/>
            <a:ext cx="10363200" cy="4903410"/>
          </a:xfrm>
        </p:spPr>
        <p:txBody>
          <a:bodyPr>
            <a:normAutofit/>
          </a:bodyPr>
          <a:lstStyle/>
          <a:p>
            <a:r>
              <a:rPr lang="en-US" sz="3200" dirty="0"/>
              <a:t>Our Expertise: </a:t>
            </a:r>
          </a:p>
          <a:p>
            <a:r>
              <a:rPr lang="en-US" sz="3200" dirty="0"/>
              <a:t>Study and apply data analytics </a:t>
            </a:r>
          </a:p>
          <a:p>
            <a:r>
              <a:rPr lang="en-US" sz="3200" dirty="0"/>
              <a:t>Recommend marketing solutions based on the outcome</a:t>
            </a:r>
          </a:p>
          <a:p>
            <a:r>
              <a:rPr lang="en-US" sz="3200" dirty="0"/>
              <a:t>Go-to-market strategies as well as competition monitoring </a:t>
            </a:r>
          </a:p>
          <a:p>
            <a:r>
              <a:rPr lang="en-US" sz="3200" dirty="0"/>
              <a:t>Consumption analytics – pricing and promotions </a:t>
            </a:r>
          </a:p>
          <a:p>
            <a:r>
              <a:rPr lang="en-US" sz="3200" dirty="0"/>
              <a:t>Sales growth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7C20E248-6025-4D99-9720-1587BB085578}"/>
              </a:ext>
            </a:extLst>
          </p:cNvPr>
          <p:cNvSpPr/>
          <p:nvPr/>
        </p:nvSpPr>
        <p:spPr>
          <a:xfrm>
            <a:off x="11201400" y="14793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828-13BD-4325-B2D1-36EF1FD0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Our Client - Anheuser Busch ltd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7-1C86-4F68-A308-299F1B08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 Established for 165 years with American values</a:t>
            </a:r>
          </a:p>
          <a:p>
            <a:r>
              <a:rPr lang="en-US" sz="2400" dirty="0"/>
              <a:t>  Head quartered in St Louis MO.</a:t>
            </a:r>
          </a:p>
          <a:p>
            <a:r>
              <a:rPr lang="en-US" sz="2400" dirty="0"/>
              <a:t>  One of the top brewers in US</a:t>
            </a:r>
          </a:p>
          <a:p>
            <a:r>
              <a:rPr lang="en-US" sz="2400" dirty="0"/>
              <a:t>  Brews more than 100 brands.</a:t>
            </a:r>
          </a:p>
          <a:p>
            <a:r>
              <a:rPr lang="en-US" sz="2400" dirty="0"/>
              <a:t>  Flag ship – “Budweiser” and “</a:t>
            </a:r>
            <a:r>
              <a:rPr lang="en-US" sz="2400" dirty="0" err="1"/>
              <a:t>BudLight</a:t>
            </a:r>
            <a:r>
              <a:rPr lang="en-US" sz="2400" dirty="0"/>
              <a:t>” brands.</a:t>
            </a:r>
          </a:p>
          <a:p>
            <a:r>
              <a:rPr lang="en-US" sz="2400" dirty="0"/>
              <a:t>  Owns 23 breweries.</a:t>
            </a:r>
          </a:p>
          <a:p>
            <a:r>
              <a:rPr lang="en-US" sz="2400" dirty="0"/>
              <a:t>  Has several craft partners, agricultural facilities and can lid plants.</a:t>
            </a:r>
          </a:p>
          <a:p>
            <a:r>
              <a:rPr lang="en-US" sz="2400" dirty="0"/>
              <a:t>  14 Billion in revenue per year.                           - Anheuser Busch company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45FA-46FF-46A1-B1BE-DF217FF9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2" y="570706"/>
            <a:ext cx="7060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E3E-8A8B-4413-B60B-3F17292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Story on Input data -</a:t>
            </a:r>
            <a:b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Number of Breweries by States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FE83C6-E0BE-4325-B791-658458F32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434116"/>
              </p:ext>
            </p:extLst>
          </p:nvPr>
        </p:nvGraphicFramePr>
        <p:xfrm>
          <a:off x="320040" y="307731"/>
          <a:ext cx="11496821" cy="399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623893-5997-4BF4-BE22-A8643DBAC151}"/>
              </a:ext>
            </a:extLst>
          </p:cNvPr>
          <p:cNvSpPr txBox="1"/>
          <p:nvPr/>
        </p:nvSpPr>
        <p:spPr>
          <a:xfrm>
            <a:off x="2921000" y="5687085"/>
            <a:ext cx="598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order from higher to lower. Colorado shows Maximum while West Virginia the minimum.</a:t>
            </a:r>
          </a:p>
        </p:txBody>
      </p:sp>
    </p:spTree>
    <p:extLst>
      <p:ext uri="{BB962C8B-B14F-4D97-AF65-F5344CB8AC3E}">
        <p14:creationId xmlns:p14="http://schemas.microsoft.com/office/powerpoint/2010/main" val="7089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86DB5B-D9E7-40EC-97F3-F7ECCC2D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Beers and Breweries - Merged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21A3-C836-4E15-BA50-DF72842D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38537"/>
              </p:ext>
            </p:extLst>
          </p:nvPr>
        </p:nvGraphicFramePr>
        <p:xfrm>
          <a:off x="1215874" y="468977"/>
          <a:ext cx="9784978" cy="35390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5622">
                  <a:extLst>
                    <a:ext uri="{9D8B030D-6E8A-4147-A177-3AD203B41FA5}">
                      <a16:colId xmlns:a16="http://schemas.microsoft.com/office/drawing/2014/main" val="3102628794"/>
                    </a:ext>
                  </a:extLst>
                </a:gridCol>
                <a:gridCol w="1132545">
                  <a:extLst>
                    <a:ext uri="{9D8B030D-6E8A-4147-A177-3AD203B41FA5}">
                      <a16:colId xmlns:a16="http://schemas.microsoft.com/office/drawing/2014/main" val="2172997580"/>
                    </a:ext>
                  </a:extLst>
                </a:gridCol>
                <a:gridCol w="911397">
                  <a:extLst>
                    <a:ext uri="{9D8B030D-6E8A-4147-A177-3AD203B41FA5}">
                      <a16:colId xmlns:a16="http://schemas.microsoft.com/office/drawing/2014/main" val="316073917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3004421383"/>
                    </a:ext>
                  </a:extLst>
                </a:gridCol>
                <a:gridCol w="829232">
                  <a:extLst>
                    <a:ext uri="{9D8B030D-6E8A-4147-A177-3AD203B41FA5}">
                      <a16:colId xmlns:a16="http://schemas.microsoft.com/office/drawing/2014/main" val="4092525538"/>
                    </a:ext>
                  </a:extLst>
                </a:gridCol>
                <a:gridCol w="755382">
                  <a:extLst>
                    <a:ext uri="{9D8B030D-6E8A-4147-A177-3AD203B41FA5}">
                      <a16:colId xmlns:a16="http://schemas.microsoft.com/office/drawing/2014/main" val="3559698818"/>
                    </a:ext>
                  </a:extLst>
                </a:gridCol>
                <a:gridCol w="1689059">
                  <a:extLst>
                    <a:ext uri="{9D8B030D-6E8A-4147-A177-3AD203B41FA5}">
                      <a16:colId xmlns:a16="http://schemas.microsoft.com/office/drawing/2014/main" val="971521140"/>
                    </a:ext>
                  </a:extLst>
                </a:gridCol>
                <a:gridCol w="1124633">
                  <a:extLst>
                    <a:ext uri="{9D8B030D-6E8A-4147-A177-3AD203B41FA5}">
                      <a16:colId xmlns:a16="http://schemas.microsoft.com/office/drawing/2014/main" val="3230068590"/>
                    </a:ext>
                  </a:extLst>
                </a:gridCol>
              </a:tblGrid>
              <a:tr h="697694">
                <a:tc>
                  <a:txBody>
                    <a:bodyPr/>
                    <a:lstStyle/>
                    <a:p>
                      <a:r>
                        <a:rPr lang="en-US" sz="1400" b="0" cap="all" spc="150" dirty="0" err="1">
                          <a:solidFill>
                            <a:schemeClr val="lt1"/>
                          </a:solidFill>
                          <a:effectLst/>
                        </a:rPr>
                        <a:t>Brewery_Name</a:t>
                      </a:r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City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State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Beer_Name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ABV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IBU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Style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Ounces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08551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NorthGate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Pumpion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0.060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38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Pumpkin Ale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33879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NorthGate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Stronghold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0.060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25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American Porter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57903"/>
                  </a:ext>
                </a:extLst>
              </a:tr>
              <a:tr h="617806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NorthGate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Parapet ESB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0.056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47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Extra Special / Strong Bitter (ESB)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78871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NorthGate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Get Together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0.045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American IPA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9066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NorthGate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Maggie's Leap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0.049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Milk / Sweet Stout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75355"/>
                  </a:ext>
                </a:extLst>
              </a:tr>
              <a:tr h="444714">
                <a:tc>
                  <a:txBody>
                    <a:bodyPr/>
                    <a:lstStyle/>
                    <a:p>
                      <a:r>
                        <a:rPr lang="en-US" sz="1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NorthGate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 Brewing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Minneapolis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MN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Wall's End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0.048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English Brown Ale </a:t>
                      </a:r>
                    </a:p>
                  </a:txBody>
                  <a:tcPr marL="119833" marR="119833" marT="119833" marB="119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33" marR="119833" marT="119833" marB="119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54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B9F91D-EB36-40E1-AC01-36BDD1DABFCD}"/>
              </a:ext>
            </a:extLst>
          </p:cNvPr>
          <p:cNvSpPr txBox="1"/>
          <p:nvPr/>
        </p:nvSpPr>
        <p:spPr>
          <a:xfrm>
            <a:off x="1215874" y="99645"/>
            <a:ext cx="119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13447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AFB1-54F6-4177-B9B3-7EEA3D1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3177"/>
            <a:ext cx="2155371" cy="504226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Missing data out of total input  rows</a:t>
            </a:r>
            <a:b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Except ABV and IBU we have no missing data.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oogle Shape;119;p21">
            <a:extLst>
              <a:ext uri="{FF2B5EF4-FFF2-40B4-BE49-F238E27FC236}">
                <a16:creationId xmlns:a16="http://schemas.microsoft.com/office/drawing/2014/main" id="{435213CD-E64F-4F53-9359-3FD00224600B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4456" y="961812"/>
            <a:ext cx="4950835" cy="493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398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E5E5367-197A-4A4D-8A9C-606C95EB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7934"/>
            <a:ext cx="12191999" cy="5952760"/>
          </a:xfrm>
          <a:prstGeom prst="rect">
            <a:avLst/>
          </a:prstGeom>
        </p:spPr>
      </p:pic>
      <p:pic>
        <p:nvPicPr>
          <p:cNvPr id="2" name="Picture 1" descr="https://www.oregonbrewlab.com/wp-content/uploads/2014/12/ABV-320x320.png">
            <a:extLst>
              <a:ext uri="{FF2B5EF4-FFF2-40B4-BE49-F238E27FC236}">
                <a16:creationId xmlns:a16="http://schemas.microsoft.com/office/drawing/2014/main" id="{EA6D3DEB-8C75-4479-9AD1-0086BECE4A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451"/>
          <a:stretch/>
        </p:blipFill>
        <p:spPr bwMode="auto">
          <a:xfrm>
            <a:off x="8019287" y="23207"/>
            <a:ext cx="4172712" cy="1004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62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E1438-9B18-4DA5-90DE-AC53AC65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637534"/>
            <a:ext cx="11707368" cy="5220466"/>
          </a:xfrm>
          <a:prstGeom prst="rect">
            <a:avLst/>
          </a:prstGeom>
        </p:spPr>
      </p:pic>
      <p:pic>
        <p:nvPicPr>
          <p:cNvPr id="2" name="Picture 1" descr="https://www.oregonbrewlab.com/wp-content/uploads/2014/12/IBU-1-320x320.png">
            <a:extLst>
              <a:ext uri="{FF2B5EF4-FFF2-40B4-BE49-F238E27FC236}">
                <a16:creationId xmlns:a16="http://schemas.microsoft.com/office/drawing/2014/main" id="{0936E7D9-DCEB-4057-BF6C-446DA549E2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2712" cy="1313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7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E249ACF7-64AC-4C85-871B-EA03109C3FC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57725" y="1616322"/>
            <a:ext cx="164975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Table 2: End of Merged Data Frame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136;p24">
            <a:extLst>
              <a:ext uri="{FF2B5EF4-FFF2-40B4-BE49-F238E27FC236}">
                <a16:creationId xmlns:a16="http://schemas.microsoft.com/office/drawing/2014/main" id="{D0CFBA71-C7DC-41DA-B702-2F36DBB7277F}"/>
              </a:ext>
            </a:extLst>
          </p:cNvPr>
          <p:cNvSpPr txBox="1">
            <a:spLocks noGrp="1"/>
          </p:cNvSpPr>
          <p:nvPr/>
        </p:nvSpPr>
        <p:spPr>
          <a:xfrm>
            <a:off x="740229" y="280303"/>
            <a:ext cx="7030811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14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Merriweather"/>
                <a:cs typeface="Merriweather"/>
                <a:sym typeface="Merriweather"/>
              </a:rPr>
              <a:t>Maximum ABV and IBU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+mn-lt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" name="Google Shape;138;p24">
            <a:extLst>
              <a:ext uri="{FF2B5EF4-FFF2-40B4-BE49-F238E27FC236}">
                <a16:creationId xmlns:a16="http://schemas.microsoft.com/office/drawing/2014/main" id="{A3B68812-7746-4A57-8F67-1D2E5483E51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4546" y="3758328"/>
            <a:ext cx="7306494" cy="175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39;p24">
            <a:extLst>
              <a:ext uri="{FF2B5EF4-FFF2-40B4-BE49-F238E27FC236}">
                <a16:creationId xmlns:a16="http://schemas.microsoft.com/office/drawing/2014/main" id="{EDFA5A34-B407-42DC-8602-479B7382BD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9" y="1156094"/>
            <a:ext cx="6164308" cy="210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B9CFEF-3212-4778-97E6-09313710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20" y="3429000"/>
            <a:ext cx="926105" cy="26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360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Merriweather</vt:lpstr>
      <vt:lpstr>Office Theme</vt:lpstr>
      <vt:lpstr>Busch Beer Analysis       Anheuser Busch Marketing Consultation – October - 2018</vt:lpstr>
      <vt:lpstr>PowerPoint Presentation</vt:lpstr>
      <vt:lpstr>Our Client - Anheuser Busch ltd</vt:lpstr>
      <vt:lpstr>Story on Input data - Number of Breweries by States</vt:lpstr>
      <vt:lpstr>Beers and Breweries - Merged Data</vt:lpstr>
      <vt:lpstr>Missing data out of total input  rows  Except ABV and IBU we have no missing data.</vt:lpstr>
      <vt:lpstr>PowerPoint Presentation</vt:lpstr>
      <vt:lpstr>PowerPoint Presentation</vt:lpstr>
      <vt:lpstr>PowerPoint Presentation</vt:lpstr>
      <vt:lpstr>Summary of Alcohol by Volume</vt:lpstr>
      <vt:lpstr>Linear relation between ABV and IBU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Busch Beer Analysis      Anheuser Busch consultation – Oct 18,2018</dc:title>
  <dc:creator>Rajan, Anand</dc:creator>
  <cp:lastModifiedBy>Rajan, Anand</cp:lastModifiedBy>
  <cp:revision>35</cp:revision>
  <dcterms:created xsi:type="dcterms:W3CDTF">2018-10-18T23:23:14Z</dcterms:created>
  <dcterms:modified xsi:type="dcterms:W3CDTF">2018-10-20T20:08:44Z</dcterms:modified>
</cp:coreProperties>
</file>