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92B298-BE4A-47C0-83DF-91CA219244B3}">
  <a:tblStyle styleId="{7392B298-BE4A-47C0-83DF-91CA219244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84A58E-46B3-42A0-9824-6C648480C3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D655BE2-574C-4C8C-8B86-57836A0A805C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bold.fntdata"/><Relationship Id="rId10" Type="http://schemas.openxmlformats.org/officeDocument/2006/relationships/slide" Target="slides/slide4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ed50349d2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ed50349d2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35e53ac35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35e53ac35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35e53ac351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35e53ac351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35e53ac351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35e53ac351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35dffa125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35dffa125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35e53ac351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35e53ac351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35e53ac351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35e53ac351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35e53ac35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35e53ac35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5e53ac35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5e53ac35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35e53ac351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35e53ac351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35e53ac351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35e53ac351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36159437ab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36159437ab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35e53ac351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35e53ac351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35f4fdeeb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35f4fdeeb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f4fdeeb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f4fdeeb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5dffa125d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5dffa125d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5e53ac3519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5e53ac351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35e5e7404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35e5e7404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5e53ac351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5e53ac351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f4fdeeb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f4fdeeb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e53ac35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e53ac35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5e53ac35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35e53ac35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35e53ac35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35e53ac35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5f4fdeeb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5f4fdeeb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5e53ac35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35e53ac35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73425" y="1746975"/>
            <a:ext cx="45459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4400"/>
              <a:buNone/>
              <a:defRPr sz="4400">
                <a:solidFill>
                  <a:srgbClr val="27868B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2" name="Google Shape;12;p2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30" name="Google Shape;30;p2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46" name="Google Shape;46;p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3" name="Google Shape;63;p2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84" name="Google Shape;84;p2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573433" y="-4550"/>
            <a:ext cx="8570402" cy="5152509"/>
            <a:chOff x="573433" y="-4550"/>
            <a:chExt cx="8570402" cy="5152509"/>
          </a:xfrm>
        </p:grpSpPr>
        <p:sp>
          <p:nvSpPr>
            <p:cNvPr id="99" name="Google Shape;99;p2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Google Shape;566;p11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Google Shape;575;p11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Google Shape;582;p1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Google Shape;591;p1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Google Shape;602;p11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Google Shape;610;p11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1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CUSTOM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2"/>
          <p:cNvSpPr/>
          <p:nvPr/>
        </p:nvSpPr>
        <p:spPr>
          <a:xfrm>
            <a:off x="287749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2"/>
          <p:cNvSpPr/>
          <p:nvPr/>
        </p:nvSpPr>
        <p:spPr>
          <a:xfrm>
            <a:off x="0" y="28273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2"/>
          <p:cNvSpPr/>
          <p:nvPr/>
        </p:nvSpPr>
        <p:spPr>
          <a:xfrm>
            <a:off x="0" y="2006461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2"/>
          <p:cNvSpPr/>
          <p:nvPr/>
        </p:nvSpPr>
        <p:spPr>
          <a:xfrm>
            <a:off x="863265" y="-455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2"/>
          <p:cNvSpPr/>
          <p:nvPr/>
        </p:nvSpPr>
        <p:spPr>
          <a:xfrm rot="10800000">
            <a:off x="7162521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2"/>
          <p:cNvSpPr/>
          <p:nvPr/>
        </p:nvSpPr>
        <p:spPr>
          <a:xfrm rot="10800000">
            <a:off x="8889052" y="200659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2"/>
          <p:cNvSpPr/>
          <p:nvPr/>
        </p:nvSpPr>
        <p:spPr>
          <a:xfrm rot="10800000">
            <a:off x="8889052" y="282868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2"/>
          <p:cNvSpPr/>
          <p:nvPr/>
        </p:nvSpPr>
        <p:spPr>
          <a:xfrm rot="10800000">
            <a:off x="6019317" y="-4420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2"/>
          <p:cNvSpPr/>
          <p:nvPr/>
        </p:nvSpPr>
        <p:spPr>
          <a:xfrm>
            <a:off x="1726530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0" y="2868262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2"/>
          <p:cNvSpPr/>
          <p:nvPr/>
        </p:nvSpPr>
        <p:spPr>
          <a:xfrm>
            <a:off x="0" y="4591986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2"/>
          <p:cNvSpPr/>
          <p:nvPr/>
        </p:nvSpPr>
        <p:spPr>
          <a:xfrm>
            <a:off x="2869735" y="487927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2"/>
          <p:cNvSpPr/>
          <p:nvPr/>
        </p:nvSpPr>
        <p:spPr>
          <a:xfrm flipH="1" rot="10800000">
            <a:off x="4876124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2"/>
          <p:cNvSpPr/>
          <p:nvPr/>
        </p:nvSpPr>
        <p:spPr>
          <a:xfrm flipH="1" rot="10800000">
            <a:off x="5451640" y="4879404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2"/>
          <p:cNvSpPr/>
          <p:nvPr/>
        </p:nvSpPr>
        <p:spPr>
          <a:xfrm flipH="1" rot="10800000">
            <a:off x="8889070" y="3442967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2"/>
          <p:cNvSpPr/>
          <p:nvPr/>
        </p:nvSpPr>
        <p:spPr>
          <a:xfrm flipH="1" rot="10800000">
            <a:off x="8889070" y="2868393"/>
            <a:ext cx="287700" cy="287100"/>
          </a:xfrm>
          <a:prstGeom prst="rect">
            <a:avLst/>
          </a:prstGeom>
          <a:solidFill>
            <a:srgbClr val="9ED1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2"/>
          <p:cNvSpPr/>
          <p:nvPr/>
        </p:nvSpPr>
        <p:spPr>
          <a:xfrm rot="10800000">
            <a:off x="8601303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2"/>
          <p:cNvSpPr/>
          <p:nvPr/>
        </p:nvSpPr>
        <p:spPr>
          <a:xfrm rot="10800000">
            <a:off x="8889052" y="114473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2"/>
          <p:cNvSpPr/>
          <p:nvPr/>
        </p:nvSpPr>
        <p:spPr>
          <a:xfrm rot="10800000">
            <a:off x="7450276" y="-442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2"/>
          <p:cNvSpPr/>
          <p:nvPr/>
        </p:nvSpPr>
        <p:spPr>
          <a:xfrm>
            <a:off x="287749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2"/>
          <p:cNvSpPr/>
          <p:nvPr/>
        </p:nvSpPr>
        <p:spPr>
          <a:xfrm>
            <a:off x="0" y="373012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2"/>
          <p:cNvSpPr/>
          <p:nvPr/>
        </p:nvSpPr>
        <p:spPr>
          <a:xfrm>
            <a:off x="1438775" y="487927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2"/>
          <p:cNvSpPr/>
          <p:nvPr/>
        </p:nvSpPr>
        <p:spPr>
          <a:xfrm flipH="1" rot="10800000">
            <a:off x="602715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2"/>
          <p:cNvSpPr/>
          <p:nvPr/>
        </p:nvSpPr>
        <p:spPr>
          <a:xfrm flipH="1" rot="10800000">
            <a:off x="7458110" y="4879404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2"/>
          <p:cNvSpPr/>
          <p:nvPr/>
        </p:nvSpPr>
        <p:spPr>
          <a:xfrm flipH="1" rot="10800000">
            <a:off x="8889070" y="4017542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2"/>
          <p:cNvSpPr/>
          <p:nvPr/>
        </p:nvSpPr>
        <p:spPr>
          <a:xfrm>
            <a:off x="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2"/>
          <p:cNvSpPr/>
          <p:nvPr/>
        </p:nvSpPr>
        <p:spPr>
          <a:xfrm>
            <a:off x="0" y="17191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2"/>
          <p:cNvSpPr/>
          <p:nvPr/>
        </p:nvSpPr>
        <p:spPr>
          <a:xfrm>
            <a:off x="172653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2"/>
          <p:cNvSpPr/>
          <p:nvPr/>
        </p:nvSpPr>
        <p:spPr>
          <a:xfrm>
            <a:off x="4012940" y="-455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2"/>
          <p:cNvSpPr/>
          <p:nvPr/>
        </p:nvSpPr>
        <p:spPr>
          <a:xfrm rot="10800000">
            <a:off x="8889052" y="229387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2"/>
          <p:cNvSpPr/>
          <p:nvPr/>
        </p:nvSpPr>
        <p:spPr>
          <a:xfrm rot="10800000">
            <a:off x="8889052" y="57015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2"/>
          <p:cNvSpPr/>
          <p:nvPr/>
        </p:nvSpPr>
        <p:spPr>
          <a:xfrm rot="10800000">
            <a:off x="8313541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2"/>
          <p:cNvSpPr/>
          <p:nvPr/>
        </p:nvSpPr>
        <p:spPr>
          <a:xfrm rot="10800000">
            <a:off x="6874766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2"/>
          <p:cNvSpPr/>
          <p:nvPr/>
        </p:nvSpPr>
        <p:spPr>
          <a:xfrm rot="10800000">
            <a:off x="5159959" y="-4420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2"/>
          <p:cNvSpPr/>
          <p:nvPr/>
        </p:nvSpPr>
        <p:spPr>
          <a:xfrm>
            <a:off x="0" y="2580975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2"/>
          <p:cNvSpPr/>
          <p:nvPr/>
        </p:nvSpPr>
        <p:spPr>
          <a:xfrm>
            <a:off x="0" y="430469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2"/>
          <p:cNvSpPr/>
          <p:nvPr/>
        </p:nvSpPr>
        <p:spPr>
          <a:xfrm>
            <a:off x="575510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2"/>
          <p:cNvSpPr/>
          <p:nvPr/>
        </p:nvSpPr>
        <p:spPr>
          <a:xfrm>
            <a:off x="2014285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2"/>
          <p:cNvSpPr/>
          <p:nvPr/>
        </p:nvSpPr>
        <p:spPr>
          <a:xfrm>
            <a:off x="3729092" y="487927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2"/>
          <p:cNvSpPr/>
          <p:nvPr/>
        </p:nvSpPr>
        <p:spPr>
          <a:xfrm flipH="1" rot="10800000">
            <a:off x="458837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2"/>
          <p:cNvSpPr/>
          <p:nvPr/>
        </p:nvSpPr>
        <p:spPr>
          <a:xfrm flipH="1" rot="10800000">
            <a:off x="631490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 flipH="1" rot="10800000">
            <a:off x="8889070" y="4304829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2"/>
          <p:cNvSpPr/>
          <p:nvPr/>
        </p:nvSpPr>
        <p:spPr>
          <a:xfrm flipH="1" rot="10800000">
            <a:off x="8601315" y="4879404"/>
            <a:ext cx="287700" cy="287100"/>
          </a:xfrm>
          <a:prstGeom prst="rect">
            <a:avLst/>
          </a:prstGeom>
          <a:solidFill>
            <a:srgbClr val="DFE9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2"/>
          <p:cNvSpPr/>
          <p:nvPr/>
        </p:nvSpPr>
        <p:spPr>
          <a:xfrm>
            <a:off x="3729092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2"/>
          <p:cNvSpPr/>
          <p:nvPr/>
        </p:nvSpPr>
        <p:spPr>
          <a:xfrm>
            <a:off x="0" y="2293749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2"/>
          <p:cNvSpPr/>
          <p:nvPr/>
        </p:nvSpPr>
        <p:spPr>
          <a:xfrm>
            <a:off x="57551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2"/>
          <p:cNvSpPr/>
          <p:nvPr/>
        </p:nvSpPr>
        <p:spPr>
          <a:xfrm>
            <a:off x="115102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258198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2"/>
          <p:cNvSpPr/>
          <p:nvPr/>
        </p:nvSpPr>
        <p:spPr>
          <a:xfrm>
            <a:off x="3157490" y="-455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2"/>
          <p:cNvSpPr/>
          <p:nvPr/>
        </p:nvSpPr>
        <p:spPr>
          <a:xfrm rot="10800000">
            <a:off x="8889052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2"/>
          <p:cNvSpPr/>
          <p:nvPr/>
        </p:nvSpPr>
        <p:spPr>
          <a:xfrm rot="10800000">
            <a:off x="7738031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2"/>
          <p:cNvSpPr/>
          <p:nvPr/>
        </p:nvSpPr>
        <p:spPr>
          <a:xfrm rot="10800000">
            <a:off x="659482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2"/>
          <p:cNvSpPr/>
          <p:nvPr/>
        </p:nvSpPr>
        <p:spPr>
          <a:xfrm rot="10800000">
            <a:off x="4588357" y="-4420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2"/>
          <p:cNvSpPr/>
          <p:nvPr/>
        </p:nvSpPr>
        <p:spPr>
          <a:xfrm>
            <a:off x="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2"/>
          <p:cNvSpPr/>
          <p:nvPr/>
        </p:nvSpPr>
        <p:spPr>
          <a:xfrm>
            <a:off x="1151020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2"/>
          <p:cNvSpPr/>
          <p:nvPr/>
        </p:nvSpPr>
        <p:spPr>
          <a:xfrm>
            <a:off x="229422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2"/>
          <p:cNvSpPr/>
          <p:nvPr/>
        </p:nvSpPr>
        <p:spPr>
          <a:xfrm>
            <a:off x="4300695" y="487927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2"/>
          <p:cNvSpPr/>
          <p:nvPr/>
        </p:nvSpPr>
        <p:spPr>
          <a:xfrm flipH="1" rot="10800000">
            <a:off x="8317467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2"/>
          <p:cNvSpPr/>
          <p:nvPr/>
        </p:nvSpPr>
        <p:spPr>
          <a:xfrm flipH="1" rot="10800000">
            <a:off x="516388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2"/>
          <p:cNvSpPr/>
          <p:nvPr/>
        </p:nvSpPr>
        <p:spPr>
          <a:xfrm flipH="1" rot="10800000">
            <a:off x="573939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2"/>
          <p:cNvSpPr/>
          <p:nvPr/>
        </p:nvSpPr>
        <p:spPr>
          <a:xfrm flipH="1" rot="10800000">
            <a:off x="717035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2"/>
          <p:cNvSpPr/>
          <p:nvPr/>
        </p:nvSpPr>
        <p:spPr>
          <a:xfrm flipH="1" rot="10800000">
            <a:off x="7745865" y="4879404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2"/>
          <p:cNvSpPr/>
          <p:nvPr/>
        </p:nvSpPr>
        <p:spPr>
          <a:xfrm flipH="1" rot="10800000">
            <a:off x="8889070" y="4592117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2"/>
          <p:cNvSpPr/>
          <p:nvPr/>
        </p:nvSpPr>
        <p:spPr>
          <a:xfrm flipH="1" rot="10800000">
            <a:off x="8889070" y="2581105"/>
            <a:ext cx="287700" cy="287100"/>
          </a:xfrm>
          <a:prstGeom prst="rect">
            <a:avLst/>
          </a:prstGeom>
          <a:solidFill>
            <a:srgbClr val="50B8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2"/>
          <p:cNvSpPr/>
          <p:nvPr/>
        </p:nvSpPr>
        <p:spPr>
          <a:xfrm>
            <a:off x="0" y="8573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/>
          <p:nvPr/>
        </p:nvSpPr>
        <p:spPr>
          <a:xfrm>
            <a:off x="0" y="143188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2"/>
          <p:cNvSpPr/>
          <p:nvPr/>
        </p:nvSpPr>
        <p:spPr>
          <a:xfrm>
            <a:off x="201428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2"/>
          <p:cNvSpPr/>
          <p:nvPr/>
        </p:nvSpPr>
        <p:spPr>
          <a:xfrm>
            <a:off x="4300695" y="-455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2"/>
          <p:cNvSpPr/>
          <p:nvPr/>
        </p:nvSpPr>
        <p:spPr>
          <a:xfrm rot="10800000">
            <a:off x="8889052" y="143201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2"/>
          <p:cNvSpPr/>
          <p:nvPr/>
        </p:nvSpPr>
        <p:spPr>
          <a:xfrm rot="10800000">
            <a:off x="8889052" y="85744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2"/>
          <p:cNvSpPr/>
          <p:nvPr/>
        </p:nvSpPr>
        <p:spPr>
          <a:xfrm rot="10800000">
            <a:off x="6307072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2"/>
          <p:cNvSpPr/>
          <p:nvPr/>
        </p:nvSpPr>
        <p:spPr>
          <a:xfrm rot="10800000">
            <a:off x="5447714" y="-442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2"/>
          <p:cNvSpPr/>
          <p:nvPr/>
        </p:nvSpPr>
        <p:spPr>
          <a:xfrm>
            <a:off x="0" y="3442837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2"/>
          <p:cNvSpPr/>
          <p:nvPr/>
        </p:nvSpPr>
        <p:spPr>
          <a:xfrm>
            <a:off x="0" y="4017412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2"/>
          <p:cNvSpPr/>
          <p:nvPr/>
        </p:nvSpPr>
        <p:spPr>
          <a:xfrm>
            <a:off x="2581980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2"/>
          <p:cNvSpPr/>
          <p:nvPr/>
        </p:nvSpPr>
        <p:spPr>
          <a:xfrm>
            <a:off x="3441337" y="487927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2"/>
          <p:cNvSpPr/>
          <p:nvPr/>
        </p:nvSpPr>
        <p:spPr>
          <a:xfrm flipH="1" rot="10800000">
            <a:off x="660266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2"/>
          <p:cNvSpPr/>
          <p:nvPr/>
        </p:nvSpPr>
        <p:spPr>
          <a:xfrm flipH="1" rot="10800000">
            <a:off x="8889070" y="4879404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2"/>
          <p:cNvSpPr/>
          <p:nvPr/>
        </p:nvSpPr>
        <p:spPr>
          <a:xfrm flipH="1" rot="10800000">
            <a:off x="8889070" y="3155680"/>
            <a:ext cx="287700" cy="287100"/>
          </a:xfrm>
          <a:prstGeom prst="rect">
            <a:avLst/>
          </a:prstGeom>
          <a:solidFill>
            <a:srgbClr val="27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2"/>
          <p:cNvSpPr/>
          <p:nvPr/>
        </p:nvSpPr>
        <p:spPr>
          <a:xfrm>
            <a:off x="0" y="57002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2"/>
          <p:cNvSpPr/>
          <p:nvPr/>
        </p:nvSpPr>
        <p:spPr>
          <a:xfrm>
            <a:off x="3441337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2"/>
          <p:cNvSpPr/>
          <p:nvPr/>
        </p:nvSpPr>
        <p:spPr>
          <a:xfrm>
            <a:off x="2294225" y="-4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2"/>
          <p:cNvSpPr/>
          <p:nvPr/>
        </p:nvSpPr>
        <p:spPr>
          <a:xfrm rot="10800000">
            <a:off x="487611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2"/>
          <p:cNvSpPr/>
          <p:nvPr/>
        </p:nvSpPr>
        <p:spPr>
          <a:xfrm rot="10800000">
            <a:off x="8889052" y="17193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2"/>
          <p:cNvSpPr/>
          <p:nvPr/>
        </p:nvSpPr>
        <p:spPr>
          <a:xfrm rot="10800000">
            <a:off x="8025786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2"/>
          <p:cNvSpPr/>
          <p:nvPr/>
        </p:nvSpPr>
        <p:spPr>
          <a:xfrm rot="10800000">
            <a:off x="5731562" y="-442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2"/>
          <p:cNvSpPr/>
          <p:nvPr/>
        </p:nvSpPr>
        <p:spPr>
          <a:xfrm>
            <a:off x="401294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2"/>
          <p:cNvSpPr/>
          <p:nvPr/>
        </p:nvSpPr>
        <p:spPr>
          <a:xfrm>
            <a:off x="0" y="3155550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863265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3157490" y="487927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2"/>
          <p:cNvSpPr/>
          <p:nvPr/>
        </p:nvSpPr>
        <p:spPr>
          <a:xfrm flipH="1" rot="10800000">
            <a:off x="8029712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2"/>
          <p:cNvSpPr/>
          <p:nvPr/>
        </p:nvSpPr>
        <p:spPr>
          <a:xfrm flipH="1" rot="10800000">
            <a:off x="8889070" y="3730255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2"/>
          <p:cNvSpPr/>
          <p:nvPr/>
        </p:nvSpPr>
        <p:spPr>
          <a:xfrm flipH="1" rot="10800000">
            <a:off x="6882600" y="4879404"/>
            <a:ext cx="287700" cy="287100"/>
          </a:xfrm>
          <a:prstGeom prst="rect">
            <a:avLst/>
          </a:prstGeom>
          <a:solidFill>
            <a:srgbClr val="5FBB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2"/>
          <p:cNvSpPr txBox="1"/>
          <p:nvPr>
            <p:ph idx="12" type="sldNum"/>
          </p:nvPr>
        </p:nvSpPr>
        <p:spPr>
          <a:xfrm>
            <a:off x="287750" y="4304700"/>
            <a:ext cx="8601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3" name="Google Shape;713;p12"/>
          <p:cNvSpPr/>
          <p:nvPr/>
        </p:nvSpPr>
        <p:spPr>
          <a:xfrm>
            <a:off x="0" y="1144599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2"/>
          <p:cNvSpPr/>
          <p:nvPr/>
        </p:nvSpPr>
        <p:spPr>
          <a:xfrm>
            <a:off x="143877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2"/>
          <p:cNvSpPr/>
          <p:nvPr/>
        </p:nvSpPr>
        <p:spPr>
          <a:xfrm>
            <a:off x="2869735" y="-4550"/>
            <a:ext cx="287700" cy="287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mosaic">
  <p:cSld name="BLANK_2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3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8" name="Google Shape;718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Google Shape;719;p13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Google Shape;745;p13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Google Shape;770;p13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Google Shape;795;p1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Google Shape;821;p13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13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Google Shape;845;p1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mosaic small">
  <p:cSld name="BLANK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0" name="Google Shape;870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Google Shape;871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Google Shape;872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Google Shape;898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Google Shape;924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Google Shape;950;p1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4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4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4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4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4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4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4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4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4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4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4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4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4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4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5" name="Google Shape;975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Google Shape;976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Google Shape;97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6" name="Google Shape;1026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Google Shape;1027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1" name="Google Shape;1051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Google Shape;1052;p14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4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4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4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4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4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4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4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4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4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4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4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4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4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4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4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4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4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6" name="Google Shape;1076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Google Shape;1077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Google Shape;107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2" name="Google Shape;1102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Google Shape;110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7" name="Google Shape;1127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Google Shape;1128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2" name="Google Shape;1152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Google Shape;1153;p14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7" name="Google Shape;1177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Google Shape;1178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Google Shape;1179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4" name="Google Shape;12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Google Shape;1205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0" name="Google Shape;1230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Google Shape;1231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Google Shape;1257;p14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4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4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4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4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4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4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4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4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4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4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4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4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4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4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4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2" name="Google Shape;1282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Google Shape;1283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Google Shape;1284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Google Shape;1308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Google Shape;1332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Google Shape;1356;p1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4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4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4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4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9" name="Google Shape;1379;p14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Google Shape;1380;p14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Google Shape;1381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4" name="Google Shape;1404;p1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Google Shape;1405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14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Google Shape;1429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14"/>
            <p:cNvGrpSpPr/>
            <p:nvPr/>
          </p:nvGrpSpPr>
          <p:grpSpPr>
            <a:xfrm flipH="1" rot="10800000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Google Shape;1453;p14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6"/>
        </a:solidFill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5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5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1" name="Google Shape;1481;p15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482" name="Google Shape;1482;p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15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486" name="Google Shape;1486;p15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15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1490" name="Google Shape;1490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15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1494" name="Google Shape;1494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7" name="Google Shape;1497;p15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1498" name="Google Shape;1498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1" name="Google Shape;1501;p1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502" name="Google Shape;1502;p1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3" name="Google Shape;150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6" name="Google Shape;150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7" name="Google Shape;150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0" name="Google Shape;151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1" name="Google Shape;151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4" name="Google Shape;151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5" name="Google Shape;15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113" name="Google Shape;113;p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125" name="Google Shape;125;p3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37" name="Google Shape;137;p3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50" name="Google Shape;150;p3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66" name="Google Shape;166;p3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179" name="Google Shape;179;p3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3"/>
          <p:cNvSpPr txBox="1"/>
          <p:nvPr>
            <p:ph type="ctrTitle"/>
          </p:nvPr>
        </p:nvSpPr>
        <p:spPr>
          <a:xfrm>
            <a:off x="543900" y="2489091"/>
            <a:ext cx="34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3"/>
          <p:cNvSpPr txBox="1"/>
          <p:nvPr>
            <p:ph idx="1" type="subTitle"/>
          </p:nvPr>
        </p:nvSpPr>
        <p:spPr>
          <a:xfrm>
            <a:off x="543900" y="3593393"/>
            <a:ext cx="3438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7868B"/>
              </a:buClr>
              <a:buSzPts val="1800"/>
              <a:buNone/>
              <a:defRPr sz="1800">
                <a:solidFill>
                  <a:srgbClr val="2786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194" name="Google Shape;194;p4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09" name="Google Shape;209;p4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23" name="Google Shape;223;p4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39" name="Google Shape;239;p4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57" name="Google Shape;257;p4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271" name="Google Shape;271;p4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4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/>
          <p:nvPr/>
        </p:nvSpPr>
        <p:spPr>
          <a:xfrm>
            <a:off x="4013594" y="-4550"/>
            <a:ext cx="1143300" cy="11433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"/>
          <p:cNvSpPr txBox="1"/>
          <p:nvPr/>
        </p:nvSpPr>
        <p:spPr>
          <a:xfrm>
            <a:off x="3593400" y="-60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b="1" sz="96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6" name="Google Shape;286;p4"/>
          <p:cNvSpPr txBox="1"/>
          <p:nvPr>
            <p:ph idx="1" type="body"/>
          </p:nvPr>
        </p:nvSpPr>
        <p:spPr>
          <a:xfrm>
            <a:off x="1758025" y="17027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▪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□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▫"/>
              <a:defRPr i="1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89" name="Google Shape;289;p5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5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294" name="Google Shape;294;p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297" name="Google Shape;297;p5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5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303" name="Google Shape;303;p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311" name="Google Shape;311;p5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5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317" name="Google Shape;317;p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5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5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3" name="Google Shape;323;p5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6"/>
          <p:cNvGrpSpPr/>
          <p:nvPr/>
        </p:nvGrpSpPr>
        <p:grpSpPr>
          <a:xfrm>
            <a:off x="4571990" y="1140477"/>
            <a:ext cx="4571845" cy="4007481"/>
            <a:chOff x="4571990" y="1140477"/>
            <a:chExt cx="4571845" cy="4007481"/>
          </a:xfrm>
        </p:grpSpPr>
        <p:sp>
          <p:nvSpPr>
            <p:cNvPr id="326" name="Google Shape;326;p6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6"/>
          <p:cNvGrpSpPr/>
          <p:nvPr/>
        </p:nvGrpSpPr>
        <p:grpSpPr>
          <a:xfrm>
            <a:off x="4571990" y="-4550"/>
            <a:ext cx="4571845" cy="4579995"/>
            <a:chOff x="4571990" y="-4550"/>
            <a:chExt cx="4571845" cy="4579995"/>
          </a:xfrm>
        </p:grpSpPr>
        <p:sp>
          <p:nvSpPr>
            <p:cNvPr id="338" name="Google Shape;338;p6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50" name="Google Shape;350;p6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63" name="Google Shape;363;p6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79" name="Google Shape;379;p6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6"/>
          <p:cNvGrpSpPr/>
          <p:nvPr/>
        </p:nvGrpSpPr>
        <p:grpSpPr>
          <a:xfrm>
            <a:off x="4571990" y="-4550"/>
            <a:ext cx="4571845" cy="5152509"/>
            <a:chOff x="4571990" y="-4550"/>
            <a:chExt cx="4571845" cy="5152509"/>
          </a:xfrm>
        </p:grpSpPr>
        <p:sp>
          <p:nvSpPr>
            <p:cNvPr id="392" name="Google Shape;392;p6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6"/>
          <p:cNvSpPr txBox="1"/>
          <p:nvPr>
            <p:ph type="title"/>
          </p:nvPr>
        </p:nvSpPr>
        <p:spPr>
          <a:xfrm>
            <a:off x="457200" y="510775"/>
            <a:ext cx="3541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4" name="Google Shape;404;p6"/>
          <p:cNvSpPr txBox="1"/>
          <p:nvPr>
            <p:ph idx="1" type="body"/>
          </p:nvPr>
        </p:nvSpPr>
        <p:spPr>
          <a:xfrm>
            <a:off x="457200" y="1504950"/>
            <a:ext cx="3541200" cy="32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□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405" name="Google Shape;405;p6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08" name="Google Shape;408;p7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7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13" name="Google Shape;413;p7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16" name="Google Shape;416;p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7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22" name="Google Shape;422;p7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30" name="Google Shape;430;p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7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436" name="Google Shape;436;p7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7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7"/>
          <p:cNvSpPr txBox="1"/>
          <p:nvPr>
            <p:ph idx="1" type="body"/>
          </p:nvPr>
        </p:nvSpPr>
        <p:spPr>
          <a:xfrm>
            <a:off x="457200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2" type="body"/>
          </p:nvPr>
        </p:nvSpPr>
        <p:spPr>
          <a:xfrm>
            <a:off x="3755024" y="1559025"/>
            <a:ext cx="31104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443" name="Google Shape;443;p7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8"/>
          <p:cNvGrpSpPr/>
          <p:nvPr/>
        </p:nvGrpSpPr>
        <p:grpSpPr>
          <a:xfrm>
            <a:off x="7997090" y="1712991"/>
            <a:ext cx="1146746" cy="2862454"/>
            <a:chOff x="7997090" y="1712991"/>
            <a:chExt cx="1146746" cy="2862454"/>
          </a:xfrm>
        </p:grpSpPr>
        <p:sp>
          <p:nvSpPr>
            <p:cNvPr id="446" name="Google Shape;446;p8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8"/>
          <p:cNvGrpSpPr/>
          <p:nvPr/>
        </p:nvGrpSpPr>
        <p:grpSpPr>
          <a:xfrm>
            <a:off x="7997090" y="-4550"/>
            <a:ext cx="1146746" cy="2862454"/>
            <a:chOff x="7997090" y="-4550"/>
            <a:chExt cx="1146746" cy="2862454"/>
          </a:xfrm>
        </p:grpSpPr>
        <p:sp>
          <p:nvSpPr>
            <p:cNvPr id="450" name="Google Shape;450;p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8"/>
          <p:cNvGrpSpPr/>
          <p:nvPr/>
        </p:nvGrpSpPr>
        <p:grpSpPr>
          <a:xfrm>
            <a:off x="7997090" y="567964"/>
            <a:ext cx="1146746" cy="4579995"/>
            <a:chOff x="7997090" y="567964"/>
            <a:chExt cx="1146746" cy="4579995"/>
          </a:xfrm>
        </p:grpSpPr>
        <p:sp>
          <p:nvSpPr>
            <p:cNvPr id="454" name="Google Shape;454;p8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8"/>
          <p:cNvGrpSpPr/>
          <p:nvPr/>
        </p:nvGrpSpPr>
        <p:grpSpPr>
          <a:xfrm>
            <a:off x="7997090" y="-4550"/>
            <a:ext cx="1146746" cy="4579995"/>
            <a:chOff x="7997090" y="-4550"/>
            <a:chExt cx="1146746" cy="4579995"/>
          </a:xfrm>
        </p:grpSpPr>
        <p:sp>
          <p:nvSpPr>
            <p:cNvPr id="459" name="Google Shape;459;p8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8"/>
          <p:cNvGrpSpPr/>
          <p:nvPr/>
        </p:nvGrpSpPr>
        <p:grpSpPr>
          <a:xfrm>
            <a:off x="7997090" y="2285504"/>
            <a:ext cx="1146746" cy="2862454"/>
            <a:chOff x="7997090" y="2285504"/>
            <a:chExt cx="1146746" cy="2862454"/>
          </a:xfrm>
        </p:grpSpPr>
        <p:sp>
          <p:nvSpPr>
            <p:cNvPr id="464" name="Google Shape;464;p8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8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8" name="Google Shape;468;p8"/>
          <p:cNvSpPr txBox="1"/>
          <p:nvPr>
            <p:ph idx="1" type="body"/>
          </p:nvPr>
        </p:nvSpPr>
        <p:spPr>
          <a:xfrm>
            <a:off x="45720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69" name="Google Shape;469;p8"/>
          <p:cNvSpPr txBox="1"/>
          <p:nvPr>
            <p:ph idx="2" type="body"/>
          </p:nvPr>
        </p:nvSpPr>
        <p:spPr>
          <a:xfrm>
            <a:off x="2819925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0" name="Google Shape;470;p8"/>
          <p:cNvSpPr txBox="1"/>
          <p:nvPr>
            <p:ph idx="3" type="body"/>
          </p:nvPr>
        </p:nvSpPr>
        <p:spPr>
          <a:xfrm>
            <a:off x="5182650" y="1559025"/>
            <a:ext cx="22476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471" name="Google Shape;471;p8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8"/>
          <p:cNvSpPr/>
          <p:nvPr/>
        </p:nvSpPr>
        <p:spPr>
          <a:xfrm>
            <a:off x="8570535" y="1712991"/>
            <a:ext cx="573300" cy="5724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75" name="Google Shape;475;p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431431" y="1712991"/>
            <a:ext cx="1712404" cy="2862454"/>
            <a:chOff x="7431431" y="1712991"/>
            <a:chExt cx="1712404" cy="2862454"/>
          </a:xfrm>
        </p:grpSpPr>
        <p:sp>
          <p:nvSpPr>
            <p:cNvPr id="480" name="Google Shape;480;p9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3" name="Google Shape;483;p9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7431431" y="-4550"/>
            <a:ext cx="1712404" cy="5152509"/>
            <a:chOff x="7431431" y="-4550"/>
            <a:chExt cx="1712404" cy="5152509"/>
          </a:xfrm>
        </p:grpSpPr>
        <p:sp>
          <p:nvSpPr>
            <p:cNvPr id="489" name="Google Shape;489;p9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7431431" y="-4550"/>
            <a:ext cx="1712404" cy="4579995"/>
            <a:chOff x="7431431" y="-4550"/>
            <a:chExt cx="1712404" cy="4579995"/>
          </a:xfrm>
        </p:grpSpPr>
        <p:sp>
          <p:nvSpPr>
            <p:cNvPr id="497" name="Google Shape;497;p9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9"/>
          <p:cNvGrpSpPr/>
          <p:nvPr/>
        </p:nvGrpSpPr>
        <p:grpSpPr>
          <a:xfrm>
            <a:off x="7431431" y="567964"/>
            <a:ext cx="1712404" cy="4579995"/>
            <a:chOff x="7431431" y="567964"/>
            <a:chExt cx="1712404" cy="4579995"/>
          </a:xfrm>
        </p:grpSpPr>
        <p:sp>
          <p:nvSpPr>
            <p:cNvPr id="503" name="Google Shape;503;p9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9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8" name="Google Shape;508;p9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11" name="Google Shape;511;p10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0" name="Google Shape;520;p10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27" name="Google Shape;527;p10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36" name="Google Shape;536;p10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47" name="Google Shape;547;p10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55" name="Google Shape;555;p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10"/>
          <p:cNvSpPr txBox="1"/>
          <p:nvPr>
            <p:ph idx="1" type="body"/>
          </p:nvPr>
        </p:nvSpPr>
        <p:spPr>
          <a:xfrm>
            <a:off x="573425" y="4036375"/>
            <a:ext cx="79971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63" name="Google Shape;563;p10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"/>
              <a:buChar char="▪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"/>
              <a:buChar char="□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"/>
              <a:buChar char="▫"/>
              <a:defRPr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9"/>
          <p:cNvSpPr txBox="1"/>
          <p:nvPr>
            <p:ph type="ctrTitle"/>
          </p:nvPr>
        </p:nvSpPr>
        <p:spPr>
          <a:xfrm>
            <a:off x="573425" y="1670775"/>
            <a:ext cx="4545900" cy="16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D155"/>
                </a:solidFill>
              </a:rPr>
              <a:t>Q3 Student Performance Analysis</a:t>
            </a:r>
            <a:endParaRPr b="1">
              <a:solidFill>
                <a:srgbClr val="9ED15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28"/>
          <p:cNvSpPr txBox="1"/>
          <p:nvPr>
            <p:ph idx="4294967295" type="ctrTitle"/>
          </p:nvPr>
        </p:nvSpPr>
        <p:spPr>
          <a:xfrm>
            <a:off x="2852700" y="1234321"/>
            <a:ext cx="34386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#2</a:t>
            </a:r>
            <a:endParaRPr/>
          </a:p>
        </p:txBody>
      </p:sp>
      <p:sp>
        <p:nvSpPr>
          <p:cNvPr id="1621" name="Google Shape;1621;p28"/>
          <p:cNvSpPr txBox="1"/>
          <p:nvPr>
            <p:ph idx="1" type="body"/>
          </p:nvPr>
        </p:nvSpPr>
        <p:spPr>
          <a:xfrm>
            <a:off x="1513525" y="1939750"/>
            <a:ext cx="6117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Core classes and non-core classes have notable differences in grades and pass rates. They also have different predictors of academic success</a:t>
            </a:r>
            <a:endParaRPr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1622" name="Google Shape;1622;p28"/>
          <p:cNvSpPr/>
          <p:nvPr/>
        </p:nvSpPr>
        <p:spPr>
          <a:xfrm>
            <a:off x="4126525" y="218525"/>
            <a:ext cx="891000" cy="731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b="1" sz="5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23" name="Google Shape;1623;p28"/>
          <p:cNvSpPr txBox="1"/>
          <p:nvPr/>
        </p:nvSpPr>
        <p:spPr>
          <a:xfrm>
            <a:off x="1126525" y="3406025"/>
            <a:ext cx="68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*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Note: Core classes defined as English, Math, Science, or Social Studies classes that contribute to graduation requirements; doesn’t include requirements in language,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 health/PE, arts, or electives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9"/>
          <p:cNvSpPr txBox="1"/>
          <p:nvPr>
            <p:ph type="title"/>
          </p:nvPr>
        </p:nvSpPr>
        <p:spPr>
          <a:xfrm>
            <a:off x="230300" y="205975"/>
            <a:ext cx="710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</a:t>
            </a:r>
            <a:r>
              <a:rPr lang="en"/>
              <a:t>ing </a:t>
            </a:r>
            <a:r>
              <a:rPr lang="en"/>
              <a:t>#2: Core vs. Not Differences</a:t>
            </a:r>
            <a:endParaRPr/>
          </a:p>
        </p:txBody>
      </p:sp>
      <p:sp>
        <p:nvSpPr>
          <p:cNvPr id="1629" name="Google Shape;1629;p29"/>
          <p:cNvSpPr txBox="1"/>
          <p:nvPr>
            <p:ph idx="1" type="body"/>
          </p:nvPr>
        </p:nvSpPr>
        <p:spPr>
          <a:xfrm>
            <a:off x="230300" y="971550"/>
            <a:ext cx="71895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Muli"/>
                <a:ea typeface="Muli"/>
                <a:cs typeface="Muli"/>
                <a:sym typeface="Muli"/>
              </a:rPr>
              <a:t>Subfindings:</a:t>
            </a:r>
            <a:endParaRPr b="1" sz="2100"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Large differences in average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grades/passing rates</a:t>
            </a:r>
            <a:endParaRPr b="1" sz="2100"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latin typeface="Muli"/>
                <a:ea typeface="Muli"/>
                <a:cs typeface="Muli"/>
                <a:sym typeface="Muli"/>
              </a:rPr>
              <a:t>Attendance</a:t>
            </a:r>
            <a:r>
              <a:rPr lang="en" sz="2100"/>
              <a:t>-related factors</a:t>
            </a:r>
            <a:r>
              <a:rPr lang="en" sz="2100"/>
              <a:t> are the main predictors of success for both core/non-core classes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Core: E</a:t>
            </a:r>
            <a:r>
              <a:rPr lang="en" sz="1500"/>
              <a:t>xplains ~11.2% of the ~18% of total variation explained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Non-core: Explains ~8.7% of ~10.3% total variation explained</a:t>
            </a:r>
            <a:endParaRPr sz="15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Core/non-core classes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differ by attendance </a:t>
            </a:r>
            <a:r>
              <a:rPr lang="en" sz="2100"/>
              <a:t>type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Core: Missed sup</a:t>
            </a:r>
            <a:r>
              <a:rPr lang="en" sz="1500"/>
              <a:t>port</a:t>
            </a:r>
            <a:r>
              <a:rPr lang="en" sz="1500"/>
              <a:t> seminars matter most, explaining 6% of variation (beyond that explained by class absence or demographics)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Non-core: Class absences explain 4.3% beyond other variables</a:t>
            </a:r>
            <a:endParaRPr sz="15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Core/non-core classes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differ by demographic </a:t>
            </a:r>
            <a:r>
              <a:rPr lang="en" sz="2100"/>
              <a:t>type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Both: TAG correlated to higher grades, IEP/504 to lower grades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Core: Larger gap in TAG, IEP, and 504 (about a grade step); no ELL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500"/>
              </a:spcAft>
              <a:buSzPts val="1500"/>
              <a:buChar char="□"/>
            </a:pPr>
            <a:r>
              <a:rPr lang="en" sz="1500"/>
              <a:t>Non-core: Lower </a:t>
            </a:r>
            <a:r>
              <a:rPr lang="en" sz="1500"/>
              <a:t>differences</a:t>
            </a:r>
            <a:r>
              <a:rPr lang="en" sz="1500"/>
              <a:t> for TAG, IEP, 504; larger for ELL</a:t>
            </a:r>
            <a:endParaRPr sz="2100"/>
          </a:p>
        </p:txBody>
      </p:sp>
      <p:sp>
        <p:nvSpPr>
          <p:cNvPr id="1630" name="Google Shape;1630;p29"/>
          <p:cNvSpPr/>
          <p:nvPr/>
        </p:nvSpPr>
        <p:spPr>
          <a:xfrm>
            <a:off x="722775" y="1428750"/>
            <a:ext cx="2151600" cy="35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1" name="Google Shape;1631;p29"/>
          <p:cNvSpPr/>
          <p:nvPr/>
        </p:nvSpPr>
        <p:spPr>
          <a:xfrm>
            <a:off x="2455225" y="2437275"/>
            <a:ext cx="17805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2" name="Google Shape;1632;p29"/>
          <p:cNvSpPr/>
          <p:nvPr/>
        </p:nvSpPr>
        <p:spPr>
          <a:xfrm>
            <a:off x="2926425" y="2673700"/>
            <a:ext cx="14013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3" name="Google Shape;1633;p29"/>
          <p:cNvSpPr/>
          <p:nvPr/>
        </p:nvSpPr>
        <p:spPr>
          <a:xfrm>
            <a:off x="6025975" y="3296750"/>
            <a:ext cx="3033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4" name="Google Shape;1634;p29"/>
          <p:cNvSpPr/>
          <p:nvPr/>
        </p:nvSpPr>
        <p:spPr>
          <a:xfrm>
            <a:off x="4169700" y="3760100"/>
            <a:ext cx="494700" cy="3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5" name="Google Shape;1635;p29"/>
          <p:cNvSpPr/>
          <p:nvPr/>
        </p:nvSpPr>
        <p:spPr>
          <a:xfrm>
            <a:off x="1716725" y="4366350"/>
            <a:ext cx="5393400" cy="7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0" name="Google Shape;1640;p30"/>
          <p:cNvCxnSpPr/>
          <p:nvPr/>
        </p:nvCxnSpPr>
        <p:spPr>
          <a:xfrm flipH="1" rot="10800000">
            <a:off x="5154700" y="3128200"/>
            <a:ext cx="2997600" cy="121500"/>
          </a:xfrm>
          <a:prstGeom prst="straightConnector1">
            <a:avLst/>
          </a:prstGeom>
          <a:noFill/>
          <a:ln cap="flat" cmpd="sng" w="19050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30"/>
          <p:cNvCxnSpPr/>
          <p:nvPr/>
        </p:nvCxnSpPr>
        <p:spPr>
          <a:xfrm>
            <a:off x="7760075" y="3137650"/>
            <a:ext cx="27900" cy="130800"/>
          </a:xfrm>
          <a:prstGeom prst="straightConnector1">
            <a:avLst/>
          </a:prstGeom>
          <a:noFill/>
          <a:ln cap="flat" cmpd="sng" w="19050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30"/>
          <p:cNvCxnSpPr/>
          <p:nvPr/>
        </p:nvCxnSpPr>
        <p:spPr>
          <a:xfrm>
            <a:off x="1588425" y="1008525"/>
            <a:ext cx="886200" cy="1326000"/>
          </a:xfrm>
          <a:prstGeom prst="straightConnector1">
            <a:avLst/>
          </a:prstGeom>
          <a:noFill/>
          <a:ln cap="flat" cmpd="sng" w="19050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30"/>
          <p:cNvCxnSpPr/>
          <p:nvPr/>
        </p:nvCxnSpPr>
        <p:spPr>
          <a:xfrm>
            <a:off x="2306550" y="2110450"/>
            <a:ext cx="2988300" cy="261600"/>
          </a:xfrm>
          <a:prstGeom prst="straightConnector1">
            <a:avLst/>
          </a:prstGeom>
          <a:noFill/>
          <a:ln cap="flat" cmpd="sng" w="19050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44" name="Google Shape;1644;p30"/>
          <p:cNvGraphicFramePr/>
          <p:nvPr/>
        </p:nvGraphicFramePr>
        <p:xfrm>
          <a:off x="1019175" y="152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{7392B298-BE4A-47C0-83DF-91CA219244B3}</a:tableStyleId>
              </a:tblPr>
              <a:tblGrid>
                <a:gridCol w="1247775"/>
                <a:gridCol w="885825"/>
                <a:gridCol w="971550"/>
                <a:gridCol w="561975"/>
                <a:gridCol w="533400"/>
                <a:gridCol w="904875"/>
                <a:gridCol w="933450"/>
                <a:gridCol w="533400"/>
                <a:gridCol w="53340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Core Classes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Non-Core Classes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 hMerge="1"/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Absence Rate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 (%)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Average Grade Point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 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A-C 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 (%)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Average Grade Point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Pass 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A-C %</a:t>
                      </a:r>
                      <a:endParaRPr b="1"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(0-9%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2603 (53%)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3.32 (B+)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97.7%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96.5%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1652 (48%)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3.65 (A-)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99.5%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97.4%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Medium (10-19%)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1540 (32%)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3.17 (B)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96.3%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94.3%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1216 (35%)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3.53 (B+)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98.8%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96.4%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(20-39%)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645 (13%)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2.76 (B-)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91.8%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87.9%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514 (15%)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3.21 (B)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96.7%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89.7%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Very High (40%+)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 (2%)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2.01 (C)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72.2%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63.8%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86 (2%)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2.43 (C+)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81.4%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66.3%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4882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2.92 (B)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94.1%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87.5%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3468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3.51 (B+)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98.4%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95.1%</a:t>
                      </a:r>
                      <a:endParaRPr b="1"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1645" name="Google Shape;1645;p30"/>
          <p:cNvSpPr txBox="1"/>
          <p:nvPr/>
        </p:nvSpPr>
        <p:spPr>
          <a:xfrm>
            <a:off x="1684325" y="778275"/>
            <a:ext cx="55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Class Absence Norms by Class Type</a:t>
            </a:r>
            <a:endParaRPr b="1" sz="24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6" name="Google Shape;1646;p30"/>
          <p:cNvSpPr/>
          <p:nvPr/>
        </p:nvSpPr>
        <p:spPr>
          <a:xfrm>
            <a:off x="344575" y="386600"/>
            <a:ext cx="1260600" cy="7935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Students attend core classes just slightly more often than non-core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7" name="Google Shape;1647;p30"/>
          <p:cNvSpPr/>
          <p:nvPr/>
        </p:nvSpPr>
        <p:spPr>
          <a:xfrm>
            <a:off x="8124825" y="2304850"/>
            <a:ext cx="935100" cy="13260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Core and non-core classes see similar rates of grades between A and 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8" name="Google Shape;1648;p30"/>
          <p:cNvSpPr txBox="1"/>
          <p:nvPr>
            <p:ph idx="4294967295" type="body"/>
          </p:nvPr>
        </p:nvSpPr>
        <p:spPr>
          <a:xfrm>
            <a:off x="577200" y="4005850"/>
            <a:ext cx="798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*Note: This tally is by each student’s class (like class grades; each class per student)</a:t>
            </a:r>
            <a:endParaRPr sz="1600"/>
          </a:p>
        </p:txBody>
      </p:sp>
      <p:sp>
        <p:nvSpPr>
          <p:cNvPr id="1649" name="Google Shape;1649;p30"/>
          <p:cNvSpPr/>
          <p:nvPr/>
        </p:nvSpPr>
        <p:spPr>
          <a:xfrm>
            <a:off x="2266950" y="2304850"/>
            <a:ext cx="5857800" cy="14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0" name="Google Shape;1650;p30"/>
          <p:cNvSpPr/>
          <p:nvPr/>
        </p:nvSpPr>
        <p:spPr>
          <a:xfrm>
            <a:off x="1189625" y="697425"/>
            <a:ext cx="398700" cy="2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1" name="Google Shape;1651;p30"/>
          <p:cNvSpPr/>
          <p:nvPr/>
        </p:nvSpPr>
        <p:spPr>
          <a:xfrm>
            <a:off x="344575" y="841425"/>
            <a:ext cx="845100" cy="2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2" name="Google Shape;1652;p30"/>
          <p:cNvSpPr/>
          <p:nvPr/>
        </p:nvSpPr>
        <p:spPr>
          <a:xfrm>
            <a:off x="8225225" y="2983575"/>
            <a:ext cx="759000" cy="1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7" name="Google Shape;1657;p31" title="Absences to Grades and Passing by Class Type Dashboard (2x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72400"/>
            <a:ext cx="7398349" cy="40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31"/>
          <p:cNvSpPr/>
          <p:nvPr/>
        </p:nvSpPr>
        <p:spPr>
          <a:xfrm>
            <a:off x="4656050" y="708075"/>
            <a:ext cx="3140400" cy="97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59" name="Google Shape;1659;p31"/>
          <p:cNvSpPr/>
          <p:nvPr/>
        </p:nvSpPr>
        <p:spPr>
          <a:xfrm>
            <a:off x="7796400" y="199600"/>
            <a:ext cx="1305600" cy="1400700"/>
          </a:xfrm>
          <a:prstGeom prst="wedgeRectCallout">
            <a:avLst>
              <a:gd fmla="val -118013" name="adj1"/>
              <a:gd fmla="val -180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Absences rates correlate to lower passing rates and lower grades earlier for core classes than non-core classes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0" name="Google Shape;1660;p31"/>
          <p:cNvSpPr/>
          <p:nvPr/>
        </p:nvSpPr>
        <p:spPr>
          <a:xfrm>
            <a:off x="4656000" y="2631750"/>
            <a:ext cx="3140400" cy="7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1" name="Google Shape;1661;p31"/>
          <p:cNvSpPr/>
          <p:nvPr/>
        </p:nvSpPr>
        <p:spPr>
          <a:xfrm>
            <a:off x="7872600" y="2866600"/>
            <a:ext cx="1305600" cy="1400700"/>
          </a:xfrm>
          <a:prstGeom prst="wedgeRectCallout">
            <a:avLst>
              <a:gd fmla="val -78144" name="adj1"/>
              <a:gd fmla="val -47649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Students don’t suffer large impact in passing rates of non-core classes unless they miss 40%+ of classes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2" name="Google Shape;1662;p31"/>
          <p:cNvSpPr/>
          <p:nvPr/>
        </p:nvSpPr>
        <p:spPr>
          <a:xfrm>
            <a:off x="1076325" y="4364350"/>
            <a:ext cx="7058400" cy="630300"/>
          </a:xfrm>
          <a:prstGeom prst="roundRect">
            <a:avLst>
              <a:gd fmla="val 16667" name="adj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Overall Takeaway: </a:t>
            </a: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Success in core classes is more strongly correlated to attendance than </a:t>
            </a: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 </a:t>
            </a: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non-core classes</a:t>
            </a:r>
            <a:endParaRPr sz="1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3" name="Google Shape;1663;p31"/>
          <p:cNvSpPr/>
          <p:nvPr/>
        </p:nvSpPr>
        <p:spPr>
          <a:xfrm>
            <a:off x="4761850" y="3268750"/>
            <a:ext cx="2103000" cy="537300"/>
          </a:xfrm>
          <a:prstGeom prst="wedgeRectCallout">
            <a:avLst>
              <a:gd fmla="val -26737" name="adj1"/>
              <a:gd fmla="val -70333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If students attend non-core classes, they nearly always pass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4" name="Google Shape;1664;p31"/>
          <p:cNvSpPr/>
          <p:nvPr/>
        </p:nvSpPr>
        <p:spPr>
          <a:xfrm>
            <a:off x="0" y="0"/>
            <a:ext cx="1858200" cy="502500"/>
          </a:xfrm>
          <a:prstGeom prst="wedgeRectCallout">
            <a:avLst>
              <a:gd fmla="val -5274" name="adj1"/>
              <a:gd fmla="val 100527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Strongest correlation: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Absences to grades in core classes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5" name="Google Shape;1665;p31"/>
          <p:cNvSpPr/>
          <p:nvPr/>
        </p:nvSpPr>
        <p:spPr>
          <a:xfrm>
            <a:off x="945900" y="899125"/>
            <a:ext cx="3088200" cy="7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6" name="Google Shape;1666;p31"/>
          <p:cNvSpPr/>
          <p:nvPr/>
        </p:nvSpPr>
        <p:spPr>
          <a:xfrm>
            <a:off x="945900" y="2631738"/>
            <a:ext cx="3088200" cy="7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7" name="Google Shape;1667;p31"/>
          <p:cNvSpPr/>
          <p:nvPr/>
        </p:nvSpPr>
        <p:spPr>
          <a:xfrm>
            <a:off x="7956300" y="3063400"/>
            <a:ext cx="1138200" cy="120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68" name="Google Shape;1668;p31"/>
          <p:cNvSpPr/>
          <p:nvPr/>
        </p:nvSpPr>
        <p:spPr>
          <a:xfrm>
            <a:off x="5630950" y="3639100"/>
            <a:ext cx="840600" cy="15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32"/>
          <p:cNvSpPr/>
          <p:nvPr/>
        </p:nvSpPr>
        <p:spPr>
          <a:xfrm>
            <a:off x="600075" y="1797800"/>
            <a:ext cx="7029300" cy="338700"/>
          </a:xfrm>
          <a:prstGeom prst="rect">
            <a:avLst/>
          </a:prstGeom>
          <a:solidFill>
            <a:srgbClr val="C8EE93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4" name="Google Shape;1674;p32"/>
          <p:cNvSpPr/>
          <p:nvPr/>
        </p:nvSpPr>
        <p:spPr>
          <a:xfrm>
            <a:off x="600075" y="2147050"/>
            <a:ext cx="7029300" cy="338700"/>
          </a:xfrm>
          <a:prstGeom prst="rect">
            <a:avLst/>
          </a:prstGeom>
          <a:solidFill>
            <a:srgbClr val="C8EE93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5" name="Google Shape;1675;p32"/>
          <p:cNvSpPr/>
          <p:nvPr/>
        </p:nvSpPr>
        <p:spPr>
          <a:xfrm>
            <a:off x="600150" y="24963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76" name="Google Shape;1676;p32"/>
          <p:cNvCxnSpPr/>
          <p:nvPr/>
        </p:nvCxnSpPr>
        <p:spPr>
          <a:xfrm>
            <a:off x="5108025" y="3072275"/>
            <a:ext cx="2848200" cy="3363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32"/>
          <p:cNvCxnSpPr/>
          <p:nvPr/>
        </p:nvCxnSpPr>
        <p:spPr>
          <a:xfrm>
            <a:off x="1839450" y="3088575"/>
            <a:ext cx="4211700" cy="1050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32"/>
          <p:cNvSpPr/>
          <p:nvPr/>
        </p:nvSpPr>
        <p:spPr>
          <a:xfrm>
            <a:off x="600150" y="284555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9" name="Google Shape;1679;p32"/>
          <p:cNvSpPr/>
          <p:nvPr/>
        </p:nvSpPr>
        <p:spPr>
          <a:xfrm>
            <a:off x="600075" y="31948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0" name="Google Shape;1680;p32"/>
          <p:cNvSpPr/>
          <p:nvPr/>
        </p:nvSpPr>
        <p:spPr>
          <a:xfrm>
            <a:off x="600150" y="38933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681" name="Google Shape;1681;p32"/>
          <p:cNvCxnSpPr/>
          <p:nvPr/>
        </p:nvCxnSpPr>
        <p:spPr>
          <a:xfrm>
            <a:off x="2054400" y="2063750"/>
            <a:ext cx="6080400" cy="233400"/>
          </a:xfrm>
          <a:prstGeom prst="straightConnector1">
            <a:avLst/>
          </a:prstGeom>
          <a:noFill/>
          <a:ln cap="flat" cmpd="sng" w="19050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2" name="Google Shape;1682;p32"/>
          <p:cNvSpPr/>
          <p:nvPr/>
        </p:nvSpPr>
        <p:spPr>
          <a:xfrm>
            <a:off x="600075" y="3544050"/>
            <a:ext cx="7029300" cy="338700"/>
          </a:xfrm>
          <a:prstGeom prst="rect">
            <a:avLst/>
          </a:prstGeom>
          <a:solidFill>
            <a:srgbClr val="C8EE93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683" name="Google Shape;1683;p32"/>
          <p:cNvGraphicFramePr/>
          <p:nvPr/>
        </p:nvGraphicFramePr>
        <p:xfrm>
          <a:off x="600000" y="10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{7392B298-BE4A-47C0-83DF-91CA219244B3}</a:tableStyleId>
              </a:tblPr>
              <a:tblGrid>
                <a:gridCol w="800100"/>
                <a:gridCol w="809625"/>
                <a:gridCol w="542925"/>
                <a:gridCol w="1714500"/>
                <a:gridCol w="828675"/>
                <a:gridCol w="561975"/>
                <a:gridCol w="17716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Core Classes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Non-Core Classes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Factor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Explained Percent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 Value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Details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Explained Percent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 Value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Details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 Att.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6.07%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-.09 per missed SS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3.39%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-.05 per missed SS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Att.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3.85%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-.07 per missed class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4.28%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-.07 per missed class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TAG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3.88%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+.45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1.23%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+.19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IEP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1.51%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-.39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-.19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504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1.45%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-.37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-.15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Tardies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1.24%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-.05 per tardy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.0282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statistical significance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.2400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statistical significance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.0085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-.28 grade point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18.00%</a:t>
                      </a:r>
                      <a:endParaRPr b="1"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.0000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Excludes ELL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10.27%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.0000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Excludes Tardies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684" name="Google Shape;1684;p32"/>
          <p:cNvSpPr txBox="1"/>
          <p:nvPr/>
        </p:nvSpPr>
        <p:spPr>
          <a:xfrm>
            <a:off x="616350" y="5368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Factors Explaining Grade Point (by Course Type)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5" name="Google Shape;1685;p32"/>
          <p:cNvSpPr/>
          <p:nvPr/>
        </p:nvSpPr>
        <p:spPr>
          <a:xfrm>
            <a:off x="6937625" y="-8400"/>
            <a:ext cx="2191200" cy="14031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Explained Percent: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Percentage of grade variation explained by this variable alone (i.e., independent effect size) for core/non-core class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 Value: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Measure of statistical significance. Values with p &lt; .01 are considered significant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6" name="Google Shape;1686;p32"/>
          <p:cNvSpPr/>
          <p:nvPr/>
        </p:nvSpPr>
        <p:spPr>
          <a:xfrm>
            <a:off x="1076325" y="4549100"/>
            <a:ext cx="7058400" cy="597900"/>
          </a:xfrm>
          <a:prstGeom prst="roundRect">
            <a:avLst>
              <a:gd fmla="val 16667" name="adj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Overall Takeaway: </a:t>
            </a:r>
            <a:r>
              <a:rPr lang="en" sz="15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Both core and non-core classes vary strongest with attendance. Demographic factors also have smaller but significant correlation.</a:t>
            </a:r>
            <a:endParaRPr sz="1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7" name="Google Shape;1687;p32"/>
          <p:cNvSpPr/>
          <p:nvPr/>
        </p:nvSpPr>
        <p:spPr>
          <a:xfrm>
            <a:off x="7796400" y="3026300"/>
            <a:ext cx="1305600" cy="14871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Demographic factors (TAG, IEP, and 504) are larger predictors for core classes than non-core (except ELL)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8" name="Google Shape;1688;p32"/>
          <p:cNvSpPr/>
          <p:nvPr/>
        </p:nvSpPr>
        <p:spPr>
          <a:xfrm>
            <a:off x="7796400" y="1429563"/>
            <a:ext cx="1305600" cy="15612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Support seminar absences (without regard to which class) have notably largest effect on core classes (~11% explained)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9" name="Google Shape;1689;p32"/>
          <p:cNvSpPr/>
          <p:nvPr/>
        </p:nvSpPr>
        <p:spPr>
          <a:xfrm>
            <a:off x="1400100" y="1819275"/>
            <a:ext cx="6229200" cy="27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0" name="Google Shape;1690;p32"/>
          <p:cNvSpPr/>
          <p:nvPr/>
        </p:nvSpPr>
        <p:spPr>
          <a:xfrm>
            <a:off x="7876350" y="3586075"/>
            <a:ext cx="1145700" cy="88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1" name="Google Shape;1691;p32"/>
          <p:cNvSpPr/>
          <p:nvPr/>
        </p:nvSpPr>
        <p:spPr>
          <a:xfrm>
            <a:off x="4118150" y="4840950"/>
            <a:ext cx="39582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2" name="Google Shape;1692;p32"/>
          <p:cNvSpPr/>
          <p:nvPr/>
        </p:nvSpPr>
        <p:spPr>
          <a:xfrm>
            <a:off x="6413675" y="4548925"/>
            <a:ext cx="16626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3" name="Google Shape;1693;p32"/>
          <p:cNvSpPr/>
          <p:nvPr/>
        </p:nvSpPr>
        <p:spPr>
          <a:xfrm>
            <a:off x="1136825" y="4840950"/>
            <a:ext cx="1145700" cy="28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33"/>
          <p:cNvSpPr txBox="1"/>
          <p:nvPr>
            <p:ph idx="4294967295" type="ctrTitle"/>
          </p:nvPr>
        </p:nvSpPr>
        <p:spPr>
          <a:xfrm>
            <a:off x="2852700" y="1234321"/>
            <a:ext cx="34386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#3</a:t>
            </a:r>
            <a:endParaRPr/>
          </a:p>
        </p:txBody>
      </p:sp>
      <p:sp>
        <p:nvSpPr>
          <p:cNvPr id="1699" name="Google Shape;1699;p33"/>
          <p:cNvSpPr txBox="1"/>
          <p:nvPr>
            <p:ph idx="1" type="body"/>
          </p:nvPr>
        </p:nvSpPr>
        <p:spPr>
          <a:xfrm>
            <a:off x="1513525" y="1939750"/>
            <a:ext cx="6117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Support needs (IEP and 504) have negative correlation to grades. TAG has positive correlation with grades. This is </a:t>
            </a:r>
            <a:r>
              <a:rPr i="0" lang="en"/>
              <a:t>particularly</a:t>
            </a:r>
            <a:r>
              <a:rPr i="0" lang="en"/>
              <a:t> for core classes. </a:t>
            </a:r>
            <a:endParaRPr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1700" name="Google Shape;1700;p33"/>
          <p:cNvSpPr/>
          <p:nvPr/>
        </p:nvSpPr>
        <p:spPr>
          <a:xfrm>
            <a:off x="4126525" y="218525"/>
            <a:ext cx="891000" cy="731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b="1" sz="5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1" name="Google Shape;1701;p33"/>
          <p:cNvSpPr txBox="1"/>
          <p:nvPr/>
        </p:nvSpPr>
        <p:spPr>
          <a:xfrm>
            <a:off x="1126525" y="3406025"/>
            <a:ext cx="68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*Note: Support needs could include IEPs, 504s, ELL status, transfer status. While different, I also included non-support demographic features like gender and TAG status in this section.</a:t>
            </a:r>
            <a:endParaRPr sz="1200"/>
          </a:p>
        </p:txBody>
      </p:sp>
      <p:sp>
        <p:nvSpPr>
          <p:cNvPr id="1702" name="Google Shape;1702;p33"/>
          <p:cNvSpPr/>
          <p:nvPr/>
        </p:nvSpPr>
        <p:spPr>
          <a:xfrm>
            <a:off x="1707000" y="2286450"/>
            <a:ext cx="43695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3" name="Google Shape;1703;p33"/>
          <p:cNvSpPr/>
          <p:nvPr/>
        </p:nvSpPr>
        <p:spPr>
          <a:xfrm>
            <a:off x="1851000" y="2672550"/>
            <a:ext cx="44943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4" name="Google Shape;1704;p33"/>
          <p:cNvSpPr/>
          <p:nvPr/>
        </p:nvSpPr>
        <p:spPr>
          <a:xfrm>
            <a:off x="4700075" y="2985150"/>
            <a:ext cx="20655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4"/>
          <p:cNvSpPr txBox="1"/>
          <p:nvPr>
            <p:ph type="title"/>
          </p:nvPr>
        </p:nvSpPr>
        <p:spPr>
          <a:xfrm>
            <a:off x="230300" y="205975"/>
            <a:ext cx="710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#3:  ↓ IEP/504, ↑ TAG, ? ELL</a:t>
            </a:r>
            <a:endParaRPr/>
          </a:p>
        </p:txBody>
      </p:sp>
      <p:sp>
        <p:nvSpPr>
          <p:cNvPr id="1710" name="Google Shape;1710;p34"/>
          <p:cNvSpPr txBox="1"/>
          <p:nvPr>
            <p:ph idx="1" type="body"/>
          </p:nvPr>
        </p:nvSpPr>
        <p:spPr>
          <a:xfrm>
            <a:off x="230300" y="971550"/>
            <a:ext cx="71895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Muli"/>
                <a:ea typeface="Muli"/>
                <a:cs typeface="Muli"/>
                <a:sym typeface="Muli"/>
              </a:rPr>
              <a:t>Subfindings:</a:t>
            </a:r>
            <a:endParaRPr b="1" sz="2100">
              <a:latin typeface="Muli"/>
              <a:ea typeface="Muli"/>
              <a:cs typeface="Muli"/>
              <a:sym typeface="Muli"/>
            </a:endParaRPr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Core: students with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504s/IEPs</a:t>
            </a:r>
            <a:r>
              <a:rPr lang="en" sz="2100"/>
              <a:t> average ~1 grade step less;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TAG </a:t>
            </a:r>
            <a:r>
              <a:rPr lang="en" sz="2100"/>
              <a:t>is ~1 grade step more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Effect size is small (doesn’t explain much variation), but still significant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Same trends with non-core classes, but less impact (half step)</a:t>
            </a:r>
            <a:endParaRPr sz="15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Non-core: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ELLs</a:t>
            </a:r>
            <a:r>
              <a:rPr lang="en" sz="2100"/>
              <a:t> average ~1 grade step less (statistic</a:t>
            </a:r>
            <a:r>
              <a:rPr lang="en" sz="2100"/>
              <a:t> significance even with small sample size -- notable)</a:t>
            </a:r>
            <a:endParaRPr sz="21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Seems ELL students are </a:t>
            </a:r>
            <a:r>
              <a:rPr b="1" lang="en" sz="2100">
                <a:latin typeface="Muli"/>
                <a:ea typeface="Muli"/>
                <a:cs typeface="Muli"/>
                <a:sym typeface="Muli"/>
              </a:rPr>
              <a:t>much more impacted by absences</a:t>
            </a:r>
            <a:r>
              <a:rPr lang="en" sz="2100"/>
              <a:t>, particularly for non-core classes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en" sz="1500"/>
              <a:t>This could be skewed by small sample size, but true for this group</a:t>
            </a:r>
            <a:endParaRPr sz="1500"/>
          </a:p>
          <a:p>
            <a:pPr indent="-361950" lvl="0" marL="457200" rtl="0" algn="l">
              <a:spcBef>
                <a:spcPts val="500"/>
              </a:spcBef>
              <a:spcAft>
                <a:spcPts val="0"/>
              </a:spcAft>
              <a:buSzPts val="2100"/>
              <a:buChar char="▪"/>
            </a:pPr>
            <a:r>
              <a:rPr b="1" lang="en" sz="2100">
                <a:latin typeface="Muli"/>
                <a:ea typeface="Muli"/>
                <a:cs typeface="Muli"/>
                <a:sym typeface="Muli"/>
              </a:rPr>
              <a:t>No</a:t>
            </a:r>
            <a:r>
              <a:rPr lang="en" sz="2100"/>
              <a:t> statistical significance in differences by gender</a:t>
            </a:r>
            <a:r>
              <a:rPr lang="en" sz="2100"/>
              <a:t> or </a:t>
            </a:r>
            <a:r>
              <a:rPr lang="en" sz="2100"/>
              <a:t>transfer status after controlling for other variables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500"/>
              </a:spcAft>
              <a:buSzPts val="1500"/>
              <a:buChar char="□"/>
            </a:pPr>
            <a:r>
              <a:rPr lang="en" sz="1500"/>
              <a:t>Notable nonbinary gaps, but too low of sample size to be sure</a:t>
            </a:r>
            <a:endParaRPr sz="2100"/>
          </a:p>
        </p:txBody>
      </p:sp>
      <p:sp>
        <p:nvSpPr>
          <p:cNvPr id="1711" name="Google Shape;1711;p34"/>
          <p:cNvSpPr/>
          <p:nvPr/>
        </p:nvSpPr>
        <p:spPr>
          <a:xfrm>
            <a:off x="7171775" y="58275"/>
            <a:ext cx="1920600" cy="9783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“Grade Step”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Referring to difference between A and A-, A- and B+, etc. -- about .3-.4 grade point difference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2" name="Google Shape;1712;p34"/>
          <p:cNvSpPr/>
          <p:nvPr/>
        </p:nvSpPr>
        <p:spPr>
          <a:xfrm>
            <a:off x="5472175" y="1454425"/>
            <a:ext cx="17724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3" name="Google Shape;1713;p34"/>
          <p:cNvSpPr/>
          <p:nvPr/>
        </p:nvSpPr>
        <p:spPr>
          <a:xfrm>
            <a:off x="708000" y="1732900"/>
            <a:ext cx="43695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4" name="Google Shape;1714;p34"/>
          <p:cNvSpPr/>
          <p:nvPr/>
        </p:nvSpPr>
        <p:spPr>
          <a:xfrm>
            <a:off x="2339550" y="2119000"/>
            <a:ext cx="49386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5" name="Google Shape;1715;p34"/>
          <p:cNvSpPr/>
          <p:nvPr/>
        </p:nvSpPr>
        <p:spPr>
          <a:xfrm>
            <a:off x="2664600" y="2571750"/>
            <a:ext cx="43695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6" name="Google Shape;1716;p34"/>
          <p:cNvSpPr/>
          <p:nvPr/>
        </p:nvSpPr>
        <p:spPr>
          <a:xfrm>
            <a:off x="708000" y="2957850"/>
            <a:ext cx="63852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7" name="Google Shape;1717;p34"/>
          <p:cNvSpPr/>
          <p:nvPr/>
        </p:nvSpPr>
        <p:spPr>
          <a:xfrm>
            <a:off x="3717900" y="3343950"/>
            <a:ext cx="36177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8" name="Google Shape;1718;p34"/>
          <p:cNvSpPr/>
          <p:nvPr/>
        </p:nvSpPr>
        <p:spPr>
          <a:xfrm>
            <a:off x="708000" y="3688100"/>
            <a:ext cx="27714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9" name="Google Shape;1719;p34"/>
          <p:cNvSpPr/>
          <p:nvPr/>
        </p:nvSpPr>
        <p:spPr>
          <a:xfrm>
            <a:off x="1188175" y="3983600"/>
            <a:ext cx="5796000" cy="29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0" name="Google Shape;1720;p34"/>
          <p:cNvSpPr/>
          <p:nvPr/>
        </p:nvSpPr>
        <p:spPr>
          <a:xfrm>
            <a:off x="4206475" y="4279100"/>
            <a:ext cx="30381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1" name="Google Shape;1721;p34"/>
          <p:cNvSpPr/>
          <p:nvPr/>
        </p:nvSpPr>
        <p:spPr>
          <a:xfrm>
            <a:off x="708000" y="4560450"/>
            <a:ext cx="18723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2" name="Google Shape;1722;p34"/>
          <p:cNvSpPr/>
          <p:nvPr/>
        </p:nvSpPr>
        <p:spPr>
          <a:xfrm>
            <a:off x="860400" y="4874550"/>
            <a:ext cx="5896800" cy="2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7" name="Google Shape;1727;p35"/>
          <p:cNvGraphicFramePr/>
          <p:nvPr/>
        </p:nvGraphicFramePr>
        <p:xfrm>
          <a:off x="1544650" y="110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{7D655BE2-574C-4C8C-8B86-57836A0A805C}</a:tableStyleId>
              </a:tblPr>
              <a:tblGrid>
                <a:gridCol w="953875"/>
                <a:gridCol w="953875"/>
                <a:gridCol w="953875"/>
                <a:gridCol w="953875"/>
                <a:gridCol w="953875"/>
                <a:gridCol w="953875"/>
                <a:gridCol w="953875"/>
              </a:tblGrid>
              <a:tr h="3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Demographic Factor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Count (%)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Absences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SS Absences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Pass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A-C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IEP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856 (10%)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11.66%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18.39%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2.79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504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966 (12%)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12.18%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9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16.98%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2.83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1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93%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172 (2%)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5.52%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12.31%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D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2.97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4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5E5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TAG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2300 (28%)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8.91%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8.91%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3.49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Transfer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1209 (14%)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9.51%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E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14.22%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3.06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EEE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Gen: M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4363 (52%)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8.79%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A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12.94%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4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6F6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Gen: 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3909 (47%)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10.51%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13.28%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3.28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97%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9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BF7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Gen: NB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78 (1%)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15.26%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16.52%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2.99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87%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DDDD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All Factors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8350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9.66%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12.53%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3.17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91%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728" name="Google Shape;1728;p35"/>
          <p:cNvCxnSpPr/>
          <p:nvPr/>
        </p:nvCxnSpPr>
        <p:spPr>
          <a:xfrm flipH="1" rot="10800000">
            <a:off x="5873750" y="859150"/>
            <a:ext cx="1307400" cy="7377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35"/>
          <p:cNvCxnSpPr/>
          <p:nvPr/>
        </p:nvCxnSpPr>
        <p:spPr>
          <a:xfrm flipH="1" rot="10800000">
            <a:off x="5993275" y="1363300"/>
            <a:ext cx="272700" cy="6444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0" name="Google Shape;1730;p35"/>
          <p:cNvSpPr txBox="1"/>
          <p:nvPr/>
        </p:nvSpPr>
        <p:spPr>
          <a:xfrm>
            <a:off x="1683150" y="6130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Summary of Demographic Factors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1" name="Google Shape;1731;p35"/>
          <p:cNvSpPr/>
          <p:nvPr/>
        </p:nvSpPr>
        <p:spPr>
          <a:xfrm>
            <a:off x="142150" y="76200"/>
            <a:ext cx="2064600" cy="9153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Intensity of highlighting indicates how extremely this value deviates from the “Alll Factors” average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2" name="Google Shape;1732;p35"/>
          <p:cNvSpPr/>
          <p:nvPr/>
        </p:nvSpPr>
        <p:spPr>
          <a:xfrm>
            <a:off x="7171775" y="58275"/>
            <a:ext cx="1920600" cy="9783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IEP/504 grade difference is partially explained by class and support seminar absences, but not fully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3" name="Google Shape;1733;p35"/>
          <p:cNvSpPr/>
          <p:nvPr/>
        </p:nvSpPr>
        <p:spPr>
          <a:xfrm>
            <a:off x="1350675" y="2708100"/>
            <a:ext cx="140100" cy="109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5FBBC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4" name="Google Shape;1734;p35"/>
          <p:cNvSpPr/>
          <p:nvPr/>
        </p:nvSpPr>
        <p:spPr>
          <a:xfrm>
            <a:off x="56000" y="2512050"/>
            <a:ext cx="1240800" cy="14847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After controlling for other factors, these didn’t show statistic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ally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significant difference. (For NB, could be due to sample size)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35" name="Google Shape;1735;p35"/>
          <p:cNvCxnSpPr/>
          <p:nvPr/>
        </p:nvCxnSpPr>
        <p:spPr>
          <a:xfrm>
            <a:off x="6023150" y="2325225"/>
            <a:ext cx="2521500" cy="1773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6" name="Google Shape;1736;p35"/>
          <p:cNvSpPr/>
          <p:nvPr/>
        </p:nvSpPr>
        <p:spPr>
          <a:xfrm>
            <a:off x="8342000" y="2089550"/>
            <a:ext cx="750300" cy="13470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ELL varied in stat. sign. by type of class; see next slide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7" name="Google Shape;1737;p35"/>
          <p:cNvSpPr/>
          <p:nvPr/>
        </p:nvSpPr>
        <p:spPr>
          <a:xfrm>
            <a:off x="2498525" y="1596850"/>
            <a:ext cx="5723400" cy="25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8" name="Google Shape;1738;p35"/>
          <p:cNvSpPr/>
          <p:nvPr/>
        </p:nvSpPr>
        <p:spPr>
          <a:xfrm>
            <a:off x="142150" y="2748875"/>
            <a:ext cx="1059600" cy="120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9" name="Google Shape;1739;p35"/>
          <p:cNvSpPr/>
          <p:nvPr/>
        </p:nvSpPr>
        <p:spPr>
          <a:xfrm>
            <a:off x="8400275" y="2662900"/>
            <a:ext cx="600900" cy="7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6"/>
          <p:cNvSpPr/>
          <p:nvPr/>
        </p:nvSpPr>
        <p:spPr>
          <a:xfrm>
            <a:off x="1514550" y="24201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5" name="Google Shape;1745;p36"/>
          <p:cNvSpPr/>
          <p:nvPr/>
        </p:nvSpPr>
        <p:spPr>
          <a:xfrm>
            <a:off x="1514550" y="276935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6" name="Google Shape;1746;p36"/>
          <p:cNvSpPr/>
          <p:nvPr/>
        </p:nvSpPr>
        <p:spPr>
          <a:xfrm>
            <a:off x="1514550" y="38171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1747" name="Google Shape;1747;p36"/>
          <p:cNvCxnSpPr/>
          <p:nvPr/>
        </p:nvCxnSpPr>
        <p:spPr>
          <a:xfrm>
            <a:off x="1447425" y="2343900"/>
            <a:ext cx="2287800" cy="1569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36"/>
          <p:cNvCxnSpPr/>
          <p:nvPr/>
        </p:nvCxnSpPr>
        <p:spPr>
          <a:xfrm flipH="1" rot="10800000">
            <a:off x="1129925" y="3296550"/>
            <a:ext cx="1363500" cy="4014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36"/>
          <p:cNvSpPr/>
          <p:nvPr/>
        </p:nvSpPr>
        <p:spPr>
          <a:xfrm>
            <a:off x="1514475" y="3118600"/>
            <a:ext cx="7029300" cy="338700"/>
          </a:xfrm>
          <a:prstGeom prst="rect">
            <a:avLst/>
          </a:prstGeom>
          <a:solidFill>
            <a:srgbClr val="93EED2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750" name="Google Shape;1750;p36"/>
          <p:cNvGraphicFramePr/>
          <p:nvPr/>
        </p:nvGraphicFramePr>
        <p:xfrm>
          <a:off x="1514400" y="9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{7392B298-BE4A-47C0-83DF-91CA219244B3}</a:tableStyleId>
              </a:tblPr>
              <a:tblGrid>
                <a:gridCol w="800100"/>
                <a:gridCol w="809625"/>
                <a:gridCol w="542925"/>
                <a:gridCol w="1714500"/>
                <a:gridCol w="828675"/>
                <a:gridCol w="561975"/>
                <a:gridCol w="1771650"/>
              </a:tblGrid>
              <a:tr h="26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Core Classes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Non-Core Classes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 hMerge="1"/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Factor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Explained Percent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 Value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Details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Explained Percent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 Value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Details</a:t>
                      </a:r>
                      <a:endParaRPr b="1"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 Att.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6.07%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-.09 per missed SS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3.39%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-.05 per missed SS</a:t>
                      </a:r>
                      <a:endParaRPr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Att.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3.85%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-.07 per missed class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4.28%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-.07 per missed class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TAG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3.88%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+.45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1.23%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+.19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IEP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1.51%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-.39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0.75%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-.19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504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1.45%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-.37 grade point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.0005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-.15 grade point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Tardies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1.24%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-.05 per tardy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.0282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statistical significance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--</a:t>
                      </a:r>
                      <a:endParaRPr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.2400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statistical significance</a:t>
                      </a:r>
                      <a:endParaRPr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0.18%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.0085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-.28 grade point</a:t>
                      </a:r>
                      <a:endParaRPr sz="1100"/>
                    </a:p>
                  </a:txBody>
                  <a:tcPr marT="63500" marB="63500" marR="63500" marL="63500" anchor="ctr"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TOTAL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18.00%</a:t>
                      </a:r>
                      <a:endParaRPr b="1" sz="1100"/>
                    </a:p>
                  </a:txBody>
                  <a:tcPr marT="88900" marB="88900" marR="88900" marL="889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.0000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Excludes ELL</a:t>
                      </a:r>
                      <a:endParaRPr b="1" sz="1100"/>
                    </a:p>
                  </a:txBody>
                  <a:tcPr marT="63500" marB="63500" marR="63500" marL="63500" anchor="ctr"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10.27%</a:t>
                      </a:r>
                      <a:endParaRPr b="1" sz="1100"/>
                    </a:p>
                  </a:txBody>
                  <a:tcPr marT="63500" marB="63500" marR="63500" marL="63500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.0000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Excludes Tardies</a:t>
                      </a:r>
                      <a:endParaRPr b="1" sz="1100"/>
                    </a:p>
                  </a:txBody>
                  <a:tcPr marT="63500" marB="63500" marR="63500" marL="63500" anchor="ctr"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1751" name="Google Shape;1751;p36"/>
          <p:cNvCxnSpPr/>
          <p:nvPr/>
        </p:nvCxnSpPr>
        <p:spPr>
          <a:xfrm>
            <a:off x="7825450" y="3996775"/>
            <a:ext cx="457500" cy="77700"/>
          </a:xfrm>
          <a:prstGeom prst="straightConnector1">
            <a:avLst/>
          </a:prstGeom>
          <a:noFill/>
          <a:ln cap="flat" cmpd="sng" w="19050">
            <a:solidFill>
              <a:srgbClr val="5FB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2" name="Google Shape;1752;p36"/>
          <p:cNvSpPr txBox="1"/>
          <p:nvPr/>
        </p:nvSpPr>
        <p:spPr>
          <a:xfrm>
            <a:off x="2140350" y="5368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Factors Explaining Grade Point (by Course Type)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3" name="Google Shape;1753;p36"/>
          <p:cNvSpPr/>
          <p:nvPr/>
        </p:nvSpPr>
        <p:spPr>
          <a:xfrm>
            <a:off x="2290875" y="1705175"/>
            <a:ext cx="6236700" cy="28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4" name="Google Shape;1754;p36"/>
          <p:cNvSpPr/>
          <p:nvPr/>
        </p:nvSpPr>
        <p:spPr>
          <a:xfrm>
            <a:off x="3425" y="-8400"/>
            <a:ext cx="2191200" cy="12963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Explained Percent: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Percentage of grade variation explained by this variable alone (i.e., independent effect size) for core/non-core class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 Value: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Measure of statistical significance. P &lt; .01 is significant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5" name="Google Shape;1755;p36"/>
          <p:cNvSpPr/>
          <p:nvPr/>
        </p:nvSpPr>
        <p:spPr>
          <a:xfrm>
            <a:off x="147925" y="3635900"/>
            <a:ext cx="1181700" cy="11571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Demographic factors (TAG, IEP, and 504) explain 6.8% of variance in core classes</a:t>
            </a:r>
            <a:endParaRPr b="1"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6" name="Google Shape;1756;p36"/>
          <p:cNvSpPr/>
          <p:nvPr/>
        </p:nvSpPr>
        <p:spPr>
          <a:xfrm>
            <a:off x="3425" y="1721600"/>
            <a:ext cx="1453500" cy="16998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Students with IEPs/504s average ~one 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gradient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grade step lower than their peers (e.g., B instead of B+) in core classes; TAG students average ~one step higher (e.g., A- instead of B+)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7" name="Google Shape;1757;p36"/>
          <p:cNvSpPr/>
          <p:nvPr/>
        </p:nvSpPr>
        <p:spPr>
          <a:xfrm>
            <a:off x="8189625" y="2366700"/>
            <a:ext cx="930300" cy="11571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Dem. factors explain only 2.6% of variance in non-core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8" name="Google Shape;1758;p36"/>
          <p:cNvSpPr/>
          <p:nvPr/>
        </p:nvSpPr>
        <p:spPr>
          <a:xfrm>
            <a:off x="8283025" y="233100"/>
            <a:ext cx="861000" cy="10548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All values are while controlling for other variables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9" name="Google Shape;1759;p36"/>
          <p:cNvSpPr/>
          <p:nvPr/>
        </p:nvSpPr>
        <p:spPr>
          <a:xfrm>
            <a:off x="8049825" y="3751500"/>
            <a:ext cx="1070100" cy="11121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ELL students average just under one grade step lower than peers in non- core classes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0" name="Google Shape;1760;p36"/>
          <p:cNvSpPr/>
          <p:nvPr/>
        </p:nvSpPr>
        <p:spPr>
          <a:xfrm>
            <a:off x="64225" y="2284500"/>
            <a:ext cx="1363500" cy="105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1" name="Google Shape;1761;p36"/>
          <p:cNvSpPr/>
          <p:nvPr/>
        </p:nvSpPr>
        <p:spPr>
          <a:xfrm>
            <a:off x="233425" y="4387100"/>
            <a:ext cx="1070100" cy="2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2" name="Google Shape;1762;p36"/>
          <p:cNvSpPr/>
          <p:nvPr/>
        </p:nvSpPr>
        <p:spPr>
          <a:xfrm>
            <a:off x="8282950" y="2829400"/>
            <a:ext cx="7602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3" name="Google Shape;1763;p36"/>
          <p:cNvSpPr/>
          <p:nvPr/>
        </p:nvSpPr>
        <p:spPr>
          <a:xfrm>
            <a:off x="8115975" y="4235750"/>
            <a:ext cx="930300" cy="59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00" y="298887"/>
            <a:ext cx="8420100" cy="454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37"/>
          <p:cNvSpPr/>
          <p:nvPr/>
        </p:nvSpPr>
        <p:spPr>
          <a:xfrm>
            <a:off x="5999950" y="2899025"/>
            <a:ext cx="1078800" cy="1287900"/>
          </a:xfrm>
          <a:prstGeom prst="wedgeRectCallout">
            <a:avLst>
              <a:gd fmla="val -109622" name="adj1"/>
              <a:gd fmla="val -2540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TAG students are impacted by absences about 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60% as much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 as other groups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0" name="Google Shape;1770;p37"/>
          <p:cNvSpPr/>
          <p:nvPr/>
        </p:nvSpPr>
        <p:spPr>
          <a:xfrm>
            <a:off x="7267425" y="3051425"/>
            <a:ext cx="1596600" cy="1699200"/>
          </a:xfrm>
          <a:prstGeom prst="wedgeRectCallout">
            <a:avLst>
              <a:gd fmla="val -129068" name="adj1"/>
              <a:gd fmla="val 67566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Students with IEPs/504s are slightly less impacted by absences than non-support group (potentially due to support for notes, catching up, etc.)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1" name="Google Shape;1771;p37"/>
          <p:cNvSpPr/>
          <p:nvPr/>
        </p:nvSpPr>
        <p:spPr>
          <a:xfrm>
            <a:off x="7078750" y="42575"/>
            <a:ext cx="2064600" cy="6045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Small ELL sample size could skew conclusions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2" name="Google Shape;1772;p37"/>
          <p:cNvSpPr/>
          <p:nvPr/>
        </p:nvSpPr>
        <p:spPr>
          <a:xfrm>
            <a:off x="878675" y="96362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3" name="Google Shape;1773;p37"/>
          <p:cNvSpPr/>
          <p:nvPr/>
        </p:nvSpPr>
        <p:spPr>
          <a:xfrm>
            <a:off x="3557400" y="1022450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4" name="Google Shape;1774;p37"/>
          <p:cNvSpPr/>
          <p:nvPr/>
        </p:nvSpPr>
        <p:spPr>
          <a:xfrm>
            <a:off x="6301775" y="1022450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5" name="Google Shape;1775;p37"/>
          <p:cNvSpPr/>
          <p:nvPr/>
        </p:nvSpPr>
        <p:spPr>
          <a:xfrm>
            <a:off x="5071325" y="605050"/>
            <a:ext cx="1035900" cy="1393200"/>
          </a:xfrm>
          <a:prstGeom prst="wedgeRectCallout">
            <a:avLst>
              <a:gd fmla="val -76122" name="adj1"/>
              <a:gd fmla="val 3746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ELL students are about 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60% more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 impacted by absences than other groups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6" name="Google Shape;1776;p37"/>
          <p:cNvSpPr/>
          <p:nvPr/>
        </p:nvSpPr>
        <p:spPr>
          <a:xfrm>
            <a:off x="957675" y="302562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7" name="Google Shape;1777;p37"/>
          <p:cNvSpPr/>
          <p:nvPr/>
        </p:nvSpPr>
        <p:spPr>
          <a:xfrm>
            <a:off x="3631400" y="297677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8" name="Google Shape;1778;p37"/>
          <p:cNvSpPr/>
          <p:nvPr/>
        </p:nvSpPr>
        <p:spPr>
          <a:xfrm>
            <a:off x="2509575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9" name="Google Shape;1779;p37"/>
          <p:cNvSpPr/>
          <p:nvPr/>
        </p:nvSpPr>
        <p:spPr>
          <a:xfrm>
            <a:off x="4572000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0" name="Google Shape;1780;p37"/>
          <p:cNvSpPr/>
          <p:nvPr/>
        </p:nvSpPr>
        <p:spPr>
          <a:xfrm>
            <a:off x="7739350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1" name="Google Shape;1781;p37"/>
          <p:cNvSpPr/>
          <p:nvPr/>
        </p:nvSpPr>
        <p:spPr>
          <a:xfrm>
            <a:off x="2509575" y="4060325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2" name="Google Shape;1782;p37"/>
          <p:cNvSpPr/>
          <p:nvPr/>
        </p:nvSpPr>
        <p:spPr>
          <a:xfrm>
            <a:off x="4927950" y="4011475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3" name="Google Shape;1783;p37"/>
          <p:cNvSpPr/>
          <p:nvPr/>
        </p:nvSpPr>
        <p:spPr>
          <a:xfrm>
            <a:off x="5188200" y="1133775"/>
            <a:ext cx="811800" cy="7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4" name="Google Shape;1784;p37"/>
          <p:cNvSpPr/>
          <p:nvPr/>
        </p:nvSpPr>
        <p:spPr>
          <a:xfrm>
            <a:off x="6058125" y="3462625"/>
            <a:ext cx="942900" cy="6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5" name="Google Shape;1785;p37"/>
          <p:cNvSpPr/>
          <p:nvPr/>
        </p:nvSpPr>
        <p:spPr>
          <a:xfrm>
            <a:off x="7467100" y="3462625"/>
            <a:ext cx="1273500" cy="128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0"/>
          <p:cNvSpPr/>
          <p:nvPr/>
        </p:nvSpPr>
        <p:spPr>
          <a:xfrm>
            <a:off x="2167500" y="1895225"/>
            <a:ext cx="4809000" cy="16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All grey boxes (like this one) are included in order to comply with confidentiality agreements with the school.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26" name="Google Shape;1526;p20"/>
          <p:cNvSpPr txBox="1"/>
          <p:nvPr>
            <p:ph idx="4294967295" type="ctrTitle"/>
          </p:nvPr>
        </p:nvSpPr>
        <p:spPr>
          <a:xfrm>
            <a:off x="2852700" y="1234321"/>
            <a:ext cx="34386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0" name="Google Shape;17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50" y="317775"/>
            <a:ext cx="8440574" cy="45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13" y="317763"/>
            <a:ext cx="8440574" cy="45567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38"/>
          <p:cNvSpPr/>
          <p:nvPr/>
        </p:nvSpPr>
        <p:spPr>
          <a:xfrm>
            <a:off x="5999950" y="2899025"/>
            <a:ext cx="1078800" cy="1287900"/>
          </a:xfrm>
          <a:prstGeom prst="wedgeRectCallout">
            <a:avLst>
              <a:gd fmla="val -109622" name="adj1"/>
              <a:gd fmla="val -2540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TAG students are impacted by absences 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~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1/3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 as much as other groups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3" name="Google Shape;1793;p38"/>
          <p:cNvSpPr/>
          <p:nvPr/>
        </p:nvSpPr>
        <p:spPr>
          <a:xfrm>
            <a:off x="7267425" y="3051425"/>
            <a:ext cx="1596600" cy="1699200"/>
          </a:xfrm>
          <a:prstGeom prst="wedgeRectCallout">
            <a:avLst>
              <a:gd fmla="val -129068" name="adj1"/>
              <a:gd fmla="val 67566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Students with 504s are slightly less impacted and 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students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 with IEPs are slightly more impacted than non-support group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4" name="Google Shape;1794;p38"/>
          <p:cNvSpPr/>
          <p:nvPr/>
        </p:nvSpPr>
        <p:spPr>
          <a:xfrm>
            <a:off x="7078750" y="42575"/>
            <a:ext cx="2064600" cy="604500"/>
          </a:xfrm>
          <a:prstGeom prst="rect">
            <a:avLst/>
          </a:prstGeom>
          <a:solidFill>
            <a:srgbClr val="93EEC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Small ELL sample size could skew conclusions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5" name="Google Shape;1795;p38"/>
          <p:cNvSpPr/>
          <p:nvPr/>
        </p:nvSpPr>
        <p:spPr>
          <a:xfrm>
            <a:off x="878675" y="96362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6" name="Google Shape;1796;p38"/>
          <p:cNvSpPr/>
          <p:nvPr/>
        </p:nvSpPr>
        <p:spPr>
          <a:xfrm>
            <a:off x="3557400" y="1022450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7" name="Google Shape;1797;p38"/>
          <p:cNvSpPr/>
          <p:nvPr/>
        </p:nvSpPr>
        <p:spPr>
          <a:xfrm>
            <a:off x="5071325" y="605050"/>
            <a:ext cx="1026600" cy="1287900"/>
          </a:xfrm>
          <a:prstGeom prst="wedgeRectCallout">
            <a:avLst>
              <a:gd fmla="val -76122" name="adj1"/>
              <a:gd fmla="val 3746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ELL students are 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3x</a:t>
            </a:r>
            <a:r>
              <a:rPr lang="en" sz="1100">
                <a:latin typeface="Muli"/>
                <a:ea typeface="Muli"/>
                <a:cs typeface="Muli"/>
                <a:sym typeface="Muli"/>
              </a:rPr>
              <a:t> as impacted by absences as other groups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8" name="Google Shape;1798;p38"/>
          <p:cNvSpPr/>
          <p:nvPr/>
        </p:nvSpPr>
        <p:spPr>
          <a:xfrm>
            <a:off x="6301775" y="1022450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9" name="Google Shape;1799;p38"/>
          <p:cNvSpPr/>
          <p:nvPr/>
        </p:nvSpPr>
        <p:spPr>
          <a:xfrm>
            <a:off x="957675" y="302562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0" name="Google Shape;1800;p38"/>
          <p:cNvSpPr/>
          <p:nvPr/>
        </p:nvSpPr>
        <p:spPr>
          <a:xfrm>
            <a:off x="3631400" y="2976775"/>
            <a:ext cx="2029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1" name="Google Shape;1801;p38"/>
          <p:cNvSpPr/>
          <p:nvPr/>
        </p:nvSpPr>
        <p:spPr>
          <a:xfrm>
            <a:off x="2509575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2" name="Google Shape;1802;p38"/>
          <p:cNvSpPr/>
          <p:nvPr/>
        </p:nvSpPr>
        <p:spPr>
          <a:xfrm>
            <a:off x="4572000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3" name="Google Shape;1803;p38"/>
          <p:cNvSpPr/>
          <p:nvPr/>
        </p:nvSpPr>
        <p:spPr>
          <a:xfrm>
            <a:off x="7739350" y="2057150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4" name="Google Shape;1804;p38"/>
          <p:cNvSpPr/>
          <p:nvPr/>
        </p:nvSpPr>
        <p:spPr>
          <a:xfrm>
            <a:off x="2509575" y="4060325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5" name="Google Shape;1805;p38"/>
          <p:cNvSpPr/>
          <p:nvPr/>
        </p:nvSpPr>
        <p:spPr>
          <a:xfrm>
            <a:off x="4927950" y="4011475"/>
            <a:ext cx="3984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6" name="Google Shape;1806;p38"/>
          <p:cNvSpPr/>
          <p:nvPr/>
        </p:nvSpPr>
        <p:spPr>
          <a:xfrm>
            <a:off x="5188200" y="1133775"/>
            <a:ext cx="811800" cy="7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7" name="Google Shape;1807;p38"/>
          <p:cNvSpPr/>
          <p:nvPr/>
        </p:nvSpPr>
        <p:spPr>
          <a:xfrm>
            <a:off x="6058125" y="3462625"/>
            <a:ext cx="942900" cy="67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8" name="Google Shape;1808;p38"/>
          <p:cNvSpPr/>
          <p:nvPr/>
        </p:nvSpPr>
        <p:spPr>
          <a:xfrm>
            <a:off x="7467100" y="3571875"/>
            <a:ext cx="12735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9" name="Google Shape;1809;p38"/>
          <p:cNvSpPr/>
          <p:nvPr/>
        </p:nvSpPr>
        <p:spPr>
          <a:xfrm>
            <a:off x="7185775" y="228575"/>
            <a:ext cx="663900" cy="2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39"/>
          <p:cNvSpPr txBox="1"/>
          <p:nvPr>
            <p:ph idx="4294967295" type="ctrTitle"/>
          </p:nvPr>
        </p:nvSpPr>
        <p:spPr>
          <a:xfrm>
            <a:off x="2631900" y="1462925"/>
            <a:ext cx="38802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Helpful Tables</a:t>
            </a:r>
            <a:endParaRPr/>
          </a:p>
        </p:txBody>
      </p:sp>
      <p:sp>
        <p:nvSpPr>
          <p:cNvPr id="1815" name="Google Shape;1815;p39"/>
          <p:cNvSpPr txBox="1"/>
          <p:nvPr>
            <p:ph idx="1" type="body"/>
          </p:nvPr>
        </p:nvSpPr>
        <p:spPr>
          <a:xfrm>
            <a:off x="1758025" y="1931350"/>
            <a:ext cx="5628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Additional tables that were created while trying to understand the data</a:t>
            </a:r>
            <a:endParaRPr i="0"/>
          </a:p>
        </p:txBody>
      </p:sp>
      <p:sp>
        <p:nvSpPr>
          <p:cNvPr id="1816" name="Google Shape;1816;p39"/>
          <p:cNvSpPr/>
          <p:nvPr/>
        </p:nvSpPr>
        <p:spPr>
          <a:xfrm>
            <a:off x="4126525" y="218525"/>
            <a:ext cx="891000" cy="731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b="1" sz="5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1" name="Google Shape;1821;p40"/>
          <p:cNvGraphicFramePr/>
          <p:nvPr/>
        </p:nvGraphicFramePr>
        <p:xfrm>
          <a:off x="1233438" y="163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{7D655BE2-574C-4C8C-8B86-57836A0A805C}</a:tableStyleId>
              </a:tblPr>
              <a:tblGrid>
                <a:gridCol w="953875"/>
                <a:gridCol w="953875"/>
                <a:gridCol w="953875"/>
                <a:gridCol w="953875"/>
                <a:gridCol w="953875"/>
                <a:gridCol w="953875"/>
                <a:gridCol w="953875"/>
              </a:tblGrid>
              <a:tr h="3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Grade Level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Count (%)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Absences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SS Absences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Pass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A-C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9th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2252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(27%)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6.97%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9.52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3.22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10th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2357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(28%)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9.22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12.33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3.15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11th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2156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(26%)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10.18%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14.37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3.16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12th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1585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(19%)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13.41%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17.76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3.13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All Students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8350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9.66%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12.53%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3.17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91%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22" name="Google Shape;1822;p40"/>
          <p:cNvSpPr txBox="1"/>
          <p:nvPr/>
        </p:nvSpPr>
        <p:spPr>
          <a:xfrm>
            <a:off x="1378363" y="9660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Summary of Grades by Grade Levels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3" name="Google Shape;1823;p40"/>
          <p:cNvSpPr txBox="1"/>
          <p:nvPr>
            <p:ph idx="4294967295" type="body"/>
          </p:nvPr>
        </p:nvSpPr>
        <p:spPr>
          <a:xfrm>
            <a:off x="577200" y="4005850"/>
            <a:ext cx="798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*Note: This tally is by each student’s class (like class grades; each class per student)</a:t>
            </a:r>
            <a:endParaRPr sz="1600"/>
          </a:p>
        </p:txBody>
      </p:sp>
      <p:sp>
        <p:nvSpPr>
          <p:cNvPr id="1824" name="Google Shape;1824;p40"/>
          <p:cNvSpPr/>
          <p:nvPr/>
        </p:nvSpPr>
        <p:spPr>
          <a:xfrm>
            <a:off x="2187325" y="2103200"/>
            <a:ext cx="5723400" cy="140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9" name="Google Shape;1829;p41"/>
          <p:cNvGraphicFramePr/>
          <p:nvPr/>
        </p:nvGraphicFramePr>
        <p:xfrm>
          <a:off x="1299488" y="111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{7D655BE2-574C-4C8C-8B86-57836A0A805C}</a:tableStyleId>
              </a:tblPr>
              <a:tblGrid>
                <a:gridCol w="1288150"/>
                <a:gridCol w="1051375"/>
                <a:gridCol w="1051375"/>
                <a:gridCol w="1051375"/>
                <a:gridCol w="1051375"/>
                <a:gridCol w="1051375"/>
              </a:tblGrid>
              <a:tr h="433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Department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Count (%)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Absent 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Pass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A-C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Mathematics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1202 (14%)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9.7%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2.56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79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English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1480 (18%)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9.5%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3.00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Science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1446 (17%)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3.08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91%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Social Studies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1250 (15%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9.4%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World Language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699 (8%)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8.8%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3.30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CTE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592 (7%)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8.7%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3.42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98%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Support Prog.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107 (1%)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11.8%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3.57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PE/Health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640 (8%)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10.2%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3.67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Fine Arts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784 (9%)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11.3%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3.72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97%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Other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150 (2%)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13.9%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3.92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All Classes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8350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9.7%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3.17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96%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91%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0" name="Google Shape;1830;p41"/>
          <p:cNvSpPr txBox="1"/>
          <p:nvPr/>
        </p:nvSpPr>
        <p:spPr>
          <a:xfrm>
            <a:off x="1378363" y="5850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Summary of Grades by Department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1" name="Google Shape;1831;p41"/>
          <p:cNvSpPr/>
          <p:nvPr/>
        </p:nvSpPr>
        <p:spPr>
          <a:xfrm>
            <a:off x="2587650" y="1547575"/>
            <a:ext cx="5256900" cy="29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6" name="Google Shape;1836;p42"/>
          <p:cNvGraphicFramePr/>
          <p:nvPr/>
        </p:nvGraphicFramePr>
        <p:xfrm>
          <a:off x="1602975" y="15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{7D655BE2-574C-4C8C-8B86-57836A0A805C}</a:tableStyleId>
              </a:tblPr>
              <a:tblGrid>
                <a:gridCol w="1168675"/>
                <a:gridCol w="953875"/>
                <a:gridCol w="953875"/>
                <a:gridCol w="953875"/>
                <a:gridCol w="953875"/>
                <a:gridCol w="953875"/>
              </a:tblGrid>
              <a:tr h="39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Demographic Factor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Count (%)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Absences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Avg. Grade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Pass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A-C Rate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Mathematics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1189 (24%)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9.7%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2.56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79%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English</a:t>
                      </a:r>
                      <a:endParaRPr b="1"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1390 </a:t>
                      </a:r>
                      <a:r>
                        <a:rPr lang="en" sz="1100"/>
                        <a:t>(28%)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9.3%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2.97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Science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1295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(27%)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8.9%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3.07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Social Studies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953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(20%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8.7%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3.09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96%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Support Prog.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107 (1%)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13.3%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3.51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All Core Classes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4882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9.2%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2.92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94%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87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37" name="Google Shape;1837;p42"/>
          <p:cNvSpPr txBox="1"/>
          <p:nvPr/>
        </p:nvSpPr>
        <p:spPr>
          <a:xfrm>
            <a:off x="1378363" y="966050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Summary of Grades by Department (Core Classes)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8" name="Google Shape;1838;p42"/>
          <p:cNvSpPr txBox="1"/>
          <p:nvPr>
            <p:ph idx="4294967295" type="body"/>
          </p:nvPr>
        </p:nvSpPr>
        <p:spPr>
          <a:xfrm>
            <a:off x="577200" y="4005850"/>
            <a:ext cx="798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*Note: This tally is by each student’s class (like class grades; each class per student)</a:t>
            </a:r>
            <a:endParaRPr sz="1600"/>
          </a:p>
        </p:txBody>
      </p:sp>
      <p:sp>
        <p:nvSpPr>
          <p:cNvPr id="1839" name="Google Shape;1839;p42"/>
          <p:cNvSpPr/>
          <p:nvPr/>
        </p:nvSpPr>
        <p:spPr>
          <a:xfrm>
            <a:off x="2771650" y="1985200"/>
            <a:ext cx="4809000" cy="16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3"/>
          <p:cNvSpPr txBox="1"/>
          <p:nvPr/>
        </p:nvSpPr>
        <p:spPr>
          <a:xfrm>
            <a:off x="1378350" y="221425"/>
            <a:ext cx="638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Classes with Lowest Grades (Limit 15)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845" name="Google Shape;1845;p43"/>
          <p:cNvGraphicFramePr/>
          <p:nvPr/>
        </p:nvGraphicFramePr>
        <p:xfrm>
          <a:off x="1103225" y="6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{7392B298-BE4A-47C0-83DF-91CA219244B3}</a:tableStyleId>
              </a:tblPr>
              <a:tblGrid>
                <a:gridCol w="1896500"/>
                <a:gridCol w="868725"/>
                <a:gridCol w="1284725"/>
                <a:gridCol w="1272475"/>
                <a:gridCol w="807550"/>
                <a:gridCol w="807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 Title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Student Count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Avg. Classes Missed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Average Grade Point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Pass %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A-C %</a:t>
                      </a:r>
                      <a:endParaRPr b="1"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Integrated Alg/Geom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10.9%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2.17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AP Calculus AB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8.4%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2.18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95%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63%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Financial Algebra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77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2.28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68%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Adv Algebra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114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10.3%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2.31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89%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78%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Algebra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177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7.4%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2.32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Geom/Reasoning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201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7.4%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2.35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AP European History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9.0%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2.35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Lit through Film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10.0%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2.39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81%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AP Statistics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122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11.4%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2.47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77%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AP US Government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29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12.8%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2.62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76%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English 12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221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12.4%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2.65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92%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85%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Concert Band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223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5.0%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2.7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Adv Algebra/Trig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133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8.1%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2.72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82%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Oceanography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11.7%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2.75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93%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Intro to Physics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11.1%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2.81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91%</a:t>
                      </a:r>
                      <a:endParaRPr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84%</a:t>
                      </a:r>
                      <a:endParaRPr sz="1200"/>
                    </a:p>
                  </a:txBody>
                  <a:tcPr marT="27425" marB="27425" marR="27425" marL="274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All Classes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8350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9.7%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3.17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96%</a:t>
                      </a:r>
                      <a:endParaRPr b="1" sz="1200"/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91%</a:t>
                      </a:r>
                      <a:endParaRPr b="1" sz="1200"/>
                    </a:p>
                  </a:txBody>
                  <a:tcPr marT="27425" marB="27425" marR="27425" marL="27425" anchor="ctr"/>
                </a:tc>
              </a:tr>
            </a:tbl>
          </a:graphicData>
        </a:graphic>
      </p:graphicFrame>
      <p:sp>
        <p:nvSpPr>
          <p:cNvPr id="1846" name="Google Shape;1846;p43"/>
          <p:cNvSpPr/>
          <p:nvPr/>
        </p:nvSpPr>
        <p:spPr>
          <a:xfrm>
            <a:off x="2999725" y="1077400"/>
            <a:ext cx="5040900" cy="377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1"/>
          <p:cNvSpPr txBox="1"/>
          <p:nvPr>
            <p:ph type="title"/>
          </p:nvPr>
        </p:nvSpPr>
        <p:spPr>
          <a:xfrm>
            <a:off x="230300" y="205975"/>
            <a:ext cx="710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Caveats/Important Notes:</a:t>
            </a:r>
            <a:endParaRPr/>
          </a:p>
        </p:txBody>
      </p:sp>
      <p:sp>
        <p:nvSpPr>
          <p:cNvPr id="1532" name="Google Shape;1532;p21"/>
          <p:cNvSpPr txBox="1"/>
          <p:nvPr>
            <p:ph idx="1" type="body"/>
          </p:nvPr>
        </p:nvSpPr>
        <p:spPr>
          <a:xfrm>
            <a:off x="230300" y="895350"/>
            <a:ext cx="71895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This is done on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progress report data</a:t>
            </a:r>
            <a:r>
              <a:rPr lang="en" sz="2200"/>
              <a:t>, so these aren’t the final outcomes for grade or passing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E.g., if a class had a big project due shortly before Q3 close, grades may be lower than usual due to temporary missing work</a:t>
            </a:r>
            <a:endParaRPr sz="16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All calculations use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gradient grades</a:t>
            </a:r>
            <a:r>
              <a:rPr lang="en" sz="2200"/>
              <a:t> (e.g., B+=3.3, B-=2.7) rather than step grade (B+ and B- =3)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□"/>
            </a:pPr>
            <a:r>
              <a:rPr lang="en" sz="1600"/>
              <a:t>Chose for descriptive power, even though other is used for GPA</a:t>
            </a:r>
            <a:endParaRPr sz="16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The most predictive model found can only explain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18% of the data’s variation</a:t>
            </a:r>
            <a:r>
              <a:rPr lang="en" sz="2200"/>
              <a:t> -- typical in education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Education has many outside factors that aren’t included in this data (e.g., home support, work completion, past learning, etc.)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Altogether, the factors in this analysis represent a moderate explanations of the variance in students success rates</a:t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22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2"/>
          <p:cNvSpPr txBox="1"/>
          <p:nvPr>
            <p:ph type="title"/>
          </p:nvPr>
        </p:nvSpPr>
        <p:spPr>
          <a:xfrm>
            <a:off x="230300" y="205975"/>
            <a:ext cx="710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Major Findings</a:t>
            </a:r>
            <a:endParaRPr/>
          </a:p>
        </p:txBody>
      </p:sp>
      <p:sp>
        <p:nvSpPr>
          <p:cNvPr id="1538" name="Google Shape;1538;p22"/>
          <p:cNvSpPr txBox="1"/>
          <p:nvPr>
            <p:ph idx="1" type="body"/>
          </p:nvPr>
        </p:nvSpPr>
        <p:spPr>
          <a:xfrm>
            <a:off x="230300" y="971550"/>
            <a:ext cx="71895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Time with teacher</a:t>
            </a:r>
            <a:r>
              <a:rPr lang="en" sz="2200"/>
              <a:t> (mostly absences, but also tardies) is largest predictor of grades/pass rates</a:t>
            </a:r>
            <a:endParaRPr sz="2200"/>
          </a:p>
          <a:p>
            <a:pPr indent="-330200" lvl="1" marL="914400" rtl="0" algn="l">
              <a:spcBef>
                <a:spcPts val="50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Explains 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8.5</a:t>
            </a:r>
            <a:r>
              <a:rPr b="1" lang="en" sz="1600">
                <a:latin typeface="Muli"/>
                <a:ea typeface="Muli"/>
                <a:cs typeface="Muli"/>
                <a:sym typeface="Muli"/>
              </a:rPr>
              <a:t>%</a:t>
            </a:r>
            <a:r>
              <a:rPr lang="en" sz="1600"/>
              <a:t> of all variation in student grades</a:t>
            </a:r>
            <a:endParaRPr sz="16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Averages, norms, and predictors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varied by class type </a:t>
            </a:r>
            <a:r>
              <a:rPr lang="en" sz="2200"/>
              <a:t>(core vs. non-core)</a:t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Shared largest predictors: support seminar/class absences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When split by core/non-core, this analysis explains 11% of variation in core class grades (single biggest finding)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Avg. core class grades are ~.6 grade point less than non-core avg</a:t>
            </a:r>
            <a:endParaRPr sz="16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Support needs</a:t>
            </a:r>
            <a:r>
              <a:rPr lang="en" sz="2200"/>
              <a:t> (IEP/504 in particular) had small, statistically significant negative impact on grades</a:t>
            </a:r>
            <a:endParaRPr sz="2200"/>
          </a:p>
          <a:p>
            <a:pPr indent="-368300" lvl="0" marL="457200" rtl="0" algn="l">
              <a:spcBef>
                <a:spcPts val="500"/>
              </a:spcBef>
              <a:spcAft>
                <a:spcPts val="500"/>
              </a:spcAft>
              <a:buSzPts val="2200"/>
              <a:buAutoNum type="arabicPeriod"/>
            </a:pPr>
            <a:r>
              <a:rPr lang="en" sz="2200"/>
              <a:t>Bonus: Grades by department, course, year</a:t>
            </a:r>
            <a:endParaRPr sz="2200"/>
          </a:p>
        </p:txBody>
      </p:sp>
      <p:sp>
        <p:nvSpPr>
          <p:cNvPr id="1539" name="Google Shape;1539;p22"/>
          <p:cNvSpPr/>
          <p:nvPr/>
        </p:nvSpPr>
        <p:spPr>
          <a:xfrm>
            <a:off x="748000" y="4154025"/>
            <a:ext cx="49671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0" name="Google Shape;1540;p22"/>
          <p:cNvSpPr/>
          <p:nvPr/>
        </p:nvSpPr>
        <p:spPr>
          <a:xfrm>
            <a:off x="6136350" y="3826125"/>
            <a:ext cx="8730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1" name="Google Shape;1541;p22"/>
          <p:cNvSpPr/>
          <p:nvPr/>
        </p:nvSpPr>
        <p:spPr>
          <a:xfrm>
            <a:off x="2069775" y="1784975"/>
            <a:ext cx="5103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2" name="Google Shape;1542;p22"/>
          <p:cNvSpPr/>
          <p:nvPr/>
        </p:nvSpPr>
        <p:spPr>
          <a:xfrm>
            <a:off x="5945325" y="2979525"/>
            <a:ext cx="3999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3" name="Google Shape;1543;p22"/>
          <p:cNvSpPr/>
          <p:nvPr/>
        </p:nvSpPr>
        <p:spPr>
          <a:xfrm>
            <a:off x="3701300" y="3498225"/>
            <a:ext cx="3417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44" name="Google Shape;1544;p22"/>
          <p:cNvSpPr/>
          <p:nvPr/>
        </p:nvSpPr>
        <p:spPr>
          <a:xfrm>
            <a:off x="2031125" y="1418550"/>
            <a:ext cx="9525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"/>
          <p:cNvSpPr txBox="1"/>
          <p:nvPr>
            <p:ph idx="4294967295" type="ctrTitle"/>
          </p:nvPr>
        </p:nvSpPr>
        <p:spPr>
          <a:xfrm>
            <a:off x="2852700" y="1234321"/>
            <a:ext cx="3438600" cy="66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#1</a:t>
            </a:r>
            <a:endParaRPr/>
          </a:p>
        </p:txBody>
      </p:sp>
      <p:sp>
        <p:nvSpPr>
          <p:cNvPr id="1550" name="Google Shape;1550;p23"/>
          <p:cNvSpPr txBox="1"/>
          <p:nvPr>
            <p:ph idx="1" type="body"/>
          </p:nvPr>
        </p:nvSpPr>
        <p:spPr>
          <a:xfrm>
            <a:off x="1513525" y="1939750"/>
            <a:ext cx="6117000" cy="17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Time spent/missed with teacher is largest predictor of student success, even when controlling for other variables </a:t>
            </a:r>
            <a:endParaRPr i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</p:txBody>
      </p:sp>
      <p:sp>
        <p:nvSpPr>
          <p:cNvPr id="1551" name="Google Shape;1551;p23"/>
          <p:cNvSpPr/>
          <p:nvPr/>
        </p:nvSpPr>
        <p:spPr>
          <a:xfrm>
            <a:off x="4126525" y="218525"/>
            <a:ext cx="891000" cy="731100"/>
          </a:xfrm>
          <a:prstGeom prst="rect">
            <a:avLst/>
          </a:prstGeom>
          <a:solidFill>
            <a:srgbClr val="266D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?</a:t>
            </a:r>
            <a:endParaRPr b="1" sz="5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52" name="Google Shape;1552;p23"/>
          <p:cNvSpPr txBox="1"/>
          <p:nvPr/>
        </p:nvSpPr>
        <p:spPr>
          <a:xfrm>
            <a:off x="1126525" y="3406025"/>
            <a:ext cx="68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*Note: Includes 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class absences and tardies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 (both specific to the class with the associated grade) and 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support seminars absences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 (for </a:t>
            </a:r>
            <a:r>
              <a:rPr i="1"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any class</a:t>
            </a:r>
            <a:r>
              <a:rPr lang="en" sz="12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 -- specific to the student, not the grade)</a:t>
            </a:r>
            <a:endParaRPr sz="1200"/>
          </a:p>
        </p:txBody>
      </p:sp>
      <p:sp>
        <p:nvSpPr>
          <p:cNvPr id="1553" name="Google Shape;1553;p23"/>
          <p:cNvSpPr/>
          <p:nvPr/>
        </p:nvSpPr>
        <p:spPr>
          <a:xfrm>
            <a:off x="6458000" y="2147475"/>
            <a:ext cx="1030200" cy="3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4"/>
          <p:cNvSpPr txBox="1"/>
          <p:nvPr>
            <p:ph type="title"/>
          </p:nvPr>
        </p:nvSpPr>
        <p:spPr>
          <a:xfrm>
            <a:off x="230300" y="205975"/>
            <a:ext cx="7105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#1:  ↑ Attendance = ↑ Grades</a:t>
            </a:r>
            <a:endParaRPr/>
          </a:p>
        </p:txBody>
      </p:sp>
      <p:sp>
        <p:nvSpPr>
          <p:cNvPr id="1559" name="Google Shape;1559;p24"/>
          <p:cNvSpPr txBox="1"/>
          <p:nvPr>
            <p:ph idx="1" type="body"/>
          </p:nvPr>
        </p:nvSpPr>
        <p:spPr>
          <a:xfrm>
            <a:off x="230300" y="971550"/>
            <a:ext cx="71895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Subfindings:</a:t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Attendance-related factors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explain ~8.5%</a:t>
            </a:r>
            <a:r>
              <a:rPr lang="en" sz="2200"/>
              <a:t> of the total ~13% of variation explained by this model</a:t>
            </a:r>
            <a:endParaRPr sz="22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While ~50% of students miss 5% or less of classes,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~15% of students miss 20%+</a:t>
            </a:r>
            <a:r>
              <a:rPr lang="en" sz="2200"/>
              <a:t> of their classes</a:t>
            </a:r>
            <a:endParaRPr sz="22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Students can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miss ~15%</a:t>
            </a:r>
            <a:r>
              <a:rPr lang="en" sz="2200"/>
              <a:t> of classes before it correlates to notably lower chances of passing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en" sz="1600"/>
              <a:t>Does correlate to lower grades immediately with each absence</a:t>
            </a:r>
            <a:endParaRPr sz="1600"/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Missed </a:t>
            </a:r>
            <a:r>
              <a:rPr b="1" lang="en" sz="2200">
                <a:latin typeface="Muli"/>
                <a:ea typeface="Muli"/>
                <a:cs typeface="Muli"/>
                <a:sym typeface="Muli"/>
              </a:rPr>
              <a:t>support seminars</a:t>
            </a:r>
            <a:r>
              <a:rPr lang="en" sz="2200"/>
              <a:t> (regardless of associated class) decrease grade/pass rates for all classes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500"/>
              </a:spcAft>
              <a:buSzPts val="1600"/>
              <a:buChar char="□"/>
            </a:pPr>
            <a:r>
              <a:rPr lang="en" sz="1600"/>
              <a:t>Potentially a measure of follow-through more than attendance?</a:t>
            </a:r>
            <a:endParaRPr sz="2200"/>
          </a:p>
        </p:txBody>
      </p:sp>
      <p:sp>
        <p:nvSpPr>
          <p:cNvPr id="1560" name="Google Shape;1560;p24"/>
          <p:cNvSpPr/>
          <p:nvPr/>
        </p:nvSpPr>
        <p:spPr>
          <a:xfrm>
            <a:off x="5269575" y="1403525"/>
            <a:ext cx="9582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1" name="Google Shape;1561;p24"/>
          <p:cNvSpPr/>
          <p:nvPr/>
        </p:nvSpPr>
        <p:spPr>
          <a:xfrm>
            <a:off x="1396275" y="1782825"/>
            <a:ext cx="738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2" name="Google Shape;1562;p24"/>
          <p:cNvSpPr/>
          <p:nvPr/>
        </p:nvSpPr>
        <p:spPr>
          <a:xfrm>
            <a:off x="1615900" y="2143050"/>
            <a:ext cx="738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3" name="Google Shape;1563;p24"/>
          <p:cNvSpPr/>
          <p:nvPr/>
        </p:nvSpPr>
        <p:spPr>
          <a:xfrm>
            <a:off x="776600" y="2516250"/>
            <a:ext cx="738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64" name="Google Shape;1564;p24"/>
          <p:cNvSpPr/>
          <p:nvPr/>
        </p:nvSpPr>
        <p:spPr>
          <a:xfrm>
            <a:off x="3223400" y="2868750"/>
            <a:ext cx="738600" cy="42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9" name="Google Shape;1569;p25"/>
          <p:cNvCxnSpPr/>
          <p:nvPr/>
        </p:nvCxnSpPr>
        <p:spPr>
          <a:xfrm flipH="1" rot="10800000">
            <a:off x="722775" y="3025550"/>
            <a:ext cx="3135000" cy="1075800"/>
          </a:xfrm>
          <a:prstGeom prst="straightConnector1">
            <a:avLst/>
          </a:prstGeom>
          <a:noFill/>
          <a:ln cap="flat" cmpd="sng" w="9525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25"/>
          <p:cNvCxnSpPr/>
          <p:nvPr/>
        </p:nvCxnSpPr>
        <p:spPr>
          <a:xfrm>
            <a:off x="1588425" y="1008525"/>
            <a:ext cx="2151600" cy="1185000"/>
          </a:xfrm>
          <a:prstGeom prst="straightConnector1">
            <a:avLst/>
          </a:prstGeom>
          <a:noFill/>
          <a:ln cap="flat" cmpd="sng" w="9525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25"/>
          <p:cNvCxnSpPr/>
          <p:nvPr/>
        </p:nvCxnSpPr>
        <p:spPr>
          <a:xfrm>
            <a:off x="3328325" y="3220225"/>
            <a:ext cx="528300" cy="188100"/>
          </a:xfrm>
          <a:prstGeom prst="straightConnector1">
            <a:avLst/>
          </a:prstGeom>
          <a:noFill/>
          <a:ln cap="flat" cmpd="sng" w="9525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2" name="Google Shape;1572;p25"/>
          <p:cNvCxnSpPr/>
          <p:nvPr/>
        </p:nvCxnSpPr>
        <p:spPr>
          <a:xfrm flipH="1">
            <a:off x="5984050" y="1058950"/>
            <a:ext cx="1369800" cy="386700"/>
          </a:xfrm>
          <a:prstGeom prst="straightConnector1">
            <a:avLst/>
          </a:prstGeom>
          <a:noFill/>
          <a:ln cap="flat" cmpd="sng" w="9525">
            <a:solidFill>
              <a:srgbClr val="9ED15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3" name="Google Shape;1573;p25"/>
          <p:cNvSpPr txBox="1"/>
          <p:nvPr>
            <p:ph idx="1" type="body"/>
          </p:nvPr>
        </p:nvSpPr>
        <p:spPr>
          <a:xfrm>
            <a:off x="573425" y="4036375"/>
            <a:ext cx="77799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*Note: This tally is by each student’s class (like class grades; each class per student)</a:t>
            </a:r>
            <a:endParaRPr/>
          </a:p>
        </p:txBody>
      </p:sp>
      <p:graphicFrame>
        <p:nvGraphicFramePr>
          <p:cNvPr id="1574" name="Google Shape;1574;p25"/>
          <p:cNvGraphicFramePr/>
          <p:nvPr/>
        </p:nvGraphicFramePr>
        <p:xfrm>
          <a:off x="881963" y="126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{7392B298-BE4A-47C0-83DF-91CA219244B3}</a:tableStyleId>
              </a:tblPr>
              <a:tblGrid>
                <a:gridCol w="1732050"/>
                <a:gridCol w="891125"/>
                <a:gridCol w="1267675"/>
                <a:gridCol w="1355525"/>
                <a:gridCol w="1305325"/>
                <a:gridCol w="828375"/>
              </a:tblGrid>
              <a:tr h="727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Class Absence Rate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*Count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% of Class per Student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Avg. Classes Missed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Average Grade Point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Pass %</a:t>
                      </a:r>
                      <a:endParaRPr b="1" sz="1500"/>
                    </a:p>
                  </a:txBody>
                  <a:tcPr marT="63500" marB="63500" marR="63500" marL="63500" anchor="ctr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Low (0-9%)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4255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51.0%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0.52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3.32 (B+)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97.7%</a:t>
                      </a:r>
                      <a:endParaRPr sz="1500"/>
                    </a:p>
                  </a:txBody>
                  <a:tcPr marT="63500" marB="63500" marR="63500" marL="63500" anchor="ctr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Medium (10-19%)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2755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33.0%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2.38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3.17 (B)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96.3%</a:t>
                      </a:r>
                      <a:endParaRPr sz="1500"/>
                    </a:p>
                  </a:txBody>
                  <a:tcPr marT="63500" marB="63500" marR="63500" marL="63500" anchor="ctr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High (20-39%)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1159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13.9%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4.85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2.76 (B-)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91.8%</a:t>
                      </a:r>
                      <a:endParaRPr sz="1500"/>
                    </a:p>
                  </a:txBody>
                  <a:tcPr marT="63500" marB="63500" marR="63500" marL="63500" anchor="ctr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Very High (40%+)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180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2.2%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9.63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2.01 (C)</a:t>
                      </a:r>
                      <a:endParaRPr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72.2%</a:t>
                      </a:r>
                      <a:endParaRPr sz="1500"/>
                    </a:p>
                  </a:txBody>
                  <a:tcPr marT="63500" marB="63500" marR="63500" marL="63500" anchor="ctr"/>
                </a:tc>
              </a:tr>
              <a:tr h="408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Total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8350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--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1.93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3.17 (B)</a:t>
                      </a:r>
                      <a:endParaRPr b="1" sz="15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95.9%</a:t>
                      </a:r>
                      <a:endParaRPr b="1" sz="15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1575" name="Google Shape;1575;p25"/>
          <p:cNvSpPr txBox="1"/>
          <p:nvPr/>
        </p:nvSpPr>
        <p:spPr>
          <a:xfrm>
            <a:off x="1684325" y="625875"/>
            <a:ext cx="55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Class Absence Norms and Averages</a:t>
            </a:r>
            <a:endParaRPr b="1" sz="24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6" name="Google Shape;1576;p25"/>
          <p:cNvSpPr/>
          <p:nvPr/>
        </p:nvSpPr>
        <p:spPr>
          <a:xfrm>
            <a:off x="344575" y="386600"/>
            <a:ext cx="1260600" cy="7245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More than half of student have no attendance issues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7" name="Google Shape;1577;p25"/>
          <p:cNvSpPr/>
          <p:nvPr/>
        </p:nvSpPr>
        <p:spPr>
          <a:xfrm>
            <a:off x="7242425" y="236500"/>
            <a:ext cx="1299000" cy="10320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Q3 had 20 days for each class, so missing 3 classes would be missing 15% of the classes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8" name="Google Shape;1578;p25"/>
          <p:cNvSpPr/>
          <p:nvPr/>
        </p:nvSpPr>
        <p:spPr>
          <a:xfrm>
            <a:off x="85175" y="3904975"/>
            <a:ext cx="906600" cy="10320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 15% of students miss more than 20% their course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79" name="Google Shape;1579;p25"/>
          <p:cNvSpPr/>
          <p:nvPr/>
        </p:nvSpPr>
        <p:spPr>
          <a:xfrm>
            <a:off x="2622175" y="2000250"/>
            <a:ext cx="5640000" cy="20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0" name="Google Shape;1580;p25"/>
          <p:cNvSpPr/>
          <p:nvPr/>
        </p:nvSpPr>
        <p:spPr>
          <a:xfrm>
            <a:off x="453850" y="605125"/>
            <a:ext cx="9066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1" name="Google Shape;1581;p25"/>
          <p:cNvSpPr/>
          <p:nvPr/>
        </p:nvSpPr>
        <p:spPr>
          <a:xfrm>
            <a:off x="487450" y="4101350"/>
            <a:ext cx="268800" cy="1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6" name="Google Shape;1586;p26" title="Absences to Grades and Passing Dashboard (2x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25" y="424475"/>
            <a:ext cx="7353301" cy="3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26"/>
          <p:cNvSpPr/>
          <p:nvPr/>
        </p:nvSpPr>
        <p:spPr>
          <a:xfrm>
            <a:off x="7656425" y="2080925"/>
            <a:ext cx="1411800" cy="936300"/>
          </a:xfrm>
          <a:prstGeom prst="wedgeRectCallout">
            <a:avLst>
              <a:gd fmla="val -75993" name="adj1"/>
              <a:gd fmla="val -38511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uli"/>
                <a:ea typeface="Muli"/>
                <a:cs typeface="Muli"/>
                <a:sym typeface="Muli"/>
              </a:rPr>
              <a:t>Absences are most correlated to lower pass rates for very high absence rates</a:t>
            </a:r>
            <a:endParaRPr sz="11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8" name="Google Shape;1588;p26"/>
          <p:cNvSpPr/>
          <p:nvPr/>
        </p:nvSpPr>
        <p:spPr>
          <a:xfrm>
            <a:off x="806825" y="4076150"/>
            <a:ext cx="7622700" cy="630300"/>
          </a:xfrm>
          <a:prstGeom prst="roundRect">
            <a:avLst>
              <a:gd fmla="val 16667" name="adj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Overall</a:t>
            </a:r>
            <a:r>
              <a:rPr b="1"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Takeaway: </a:t>
            </a:r>
            <a:r>
              <a:rPr lang="en"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Higher class absences are correlated with lower grades and lower pass rates, particularly once absence percentage gets above 20%</a:t>
            </a:r>
            <a:endParaRPr sz="19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89" name="Google Shape;1589;p26"/>
          <p:cNvSpPr/>
          <p:nvPr/>
        </p:nvSpPr>
        <p:spPr>
          <a:xfrm>
            <a:off x="757550" y="1236550"/>
            <a:ext cx="29823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0" name="Google Shape;1590;p26"/>
          <p:cNvSpPr/>
          <p:nvPr/>
        </p:nvSpPr>
        <p:spPr>
          <a:xfrm>
            <a:off x="3108875" y="671450"/>
            <a:ext cx="976800" cy="1219500"/>
          </a:xfrm>
          <a:prstGeom prst="wedgeRectCallout">
            <a:avLst>
              <a:gd fmla="val -76538" name="adj1"/>
              <a:gd fmla="val 35531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Number of absences  affects grade earlier and larger than pass rates 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1" name="Google Shape;1591;p26"/>
          <p:cNvSpPr/>
          <p:nvPr/>
        </p:nvSpPr>
        <p:spPr>
          <a:xfrm>
            <a:off x="4431400" y="975875"/>
            <a:ext cx="29823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2" name="Google Shape;1592;p26"/>
          <p:cNvSpPr/>
          <p:nvPr/>
        </p:nvSpPr>
        <p:spPr>
          <a:xfrm>
            <a:off x="4707950" y="2235575"/>
            <a:ext cx="1536600" cy="1044900"/>
          </a:xfrm>
          <a:prstGeom prst="wedgeRectCallout">
            <a:avLst>
              <a:gd fmla="val -18920" name="adj1"/>
              <a:gd fmla="val -66088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: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Student can miss up to 15% of classes without large changes in their pass likelihood (though does show up in grade)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3" name="Google Shape;1593;p26"/>
          <p:cNvSpPr/>
          <p:nvPr/>
        </p:nvSpPr>
        <p:spPr>
          <a:xfrm>
            <a:off x="6799525" y="798425"/>
            <a:ext cx="1536600" cy="825300"/>
          </a:xfrm>
          <a:prstGeom prst="wedgeRectCallout">
            <a:avLst>
              <a:gd fmla="val -67526" name="adj1"/>
              <a:gd fmla="val 29432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Figure </a:t>
            </a:r>
            <a:r>
              <a:rPr b="1" lang="en" sz="1100">
                <a:latin typeface="Muli"/>
                <a:ea typeface="Muli"/>
                <a:cs typeface="Muli"/>
                <a:sym typeface="Muli"/>
              </a:rPr>
              <a:t>Note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n=__ indicates the number of student   class grades included in that bar 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94" name="Google Shape;1594;p26"/>
          <p:cNvSpPr/>
          <p:nvPr/>
        </p:nvSpPr>
        <p:spPr>
          <a:xfrm>
            <a:off x="4790525" y="2613775"/>
            <a:ext cx="277200" cy="1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7"/>
          <p:cNvSpPr/>
          <p:nvPr/>
        </p:nvSpPr>
        <p:spPr>
          <a:xfrm>
            <a:off x="1168225" y="1689275"/>
            <a:ext cx="5857800" cy="709500"/>
          </a:xfrm>
          <a:prstGeom prst="rect">
            <a:avLst/>
          </a:prstGeom>
          <a:solidFill>
            <a:srgbClr val="C8EE93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0" name="Google Shape;1600;p27"/>
          <p:cNvSpPr/>
          <p:nvPr/>
        </p:nvSpPr>
        <p:spPr>
          <a:xfrm>
            <a:off x="1168225" y="2744225"/>
            <a:ext cx="5857800" cy="338700"/>
          </a:xfrm>
          <a:prstGeom prst="rect">
            <a:avLst/>
          </a:prstGeom>
          <a:solidFill>
            <a:srgbClr val="C8EE93">
              <a:alpha val="3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graphicFrame>
        <p:nvGraphicFramePr>
          <p:cNvPr id="1601" name="Google Shape;1601;p27"/>
          <p:cNvGraphicFramePr/>
          <p:nvPr/>
        </p:nvGraphicFramePr>
        <p:xfrm>
          <a:off x="1164188" y="122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{7B84A58E-46B3-42A0-9824-6C648480C3F6}</a:tableStyleId>
              </a:tblPr>
              <a:tblGrid>
                <a:gridCol w="857250"/>
                <a:gridCol w="819150"/>
                <a:gridCol w="552450"/>
                <a:gridCol w="3638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Factor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Explained Percent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 Value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Details</a:t>
                      </a:r>
                      <a:endParaRPr b="1"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 Att.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4.42%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Each missed class lowers expected grade point by ~.07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SS Atten.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3.12%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Each missed sup. sem. lowers expected grade by ~.07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TAG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2.53%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+.34 grade point compared to non-TAG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Tardies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0.96%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Each tardy = -.05 for the associated class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IEP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0.94%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-.24 grade point compared to non-IEP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504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0.92%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.0000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-.28 grade point compared to non-504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ELL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0.08%</a:t>
                      </a:r>
                      <a:endParaRPr sz="1100"/>
                    </a:p>
                  </a:txBody>
                  <a:tcPr marT="88900" marB="88900" marR="88900" marL="889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.0072</a:t>
                      </a:r>
                      <a:endParaRPr sz="11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-.21 grade point compared to non-ELL</a:t>
                      </a:r>
                      <a:endParaRPr sz="1100"/>
                    </a:p>
                  </a:txBody>
                  <a:tcPr marT="63500" marB="63500" marR="63500" marL="63500" anchor="ctr"/>
                </a:tc>
              </a:tr>
            </a:tbl>
          </a:graphicData>
        </a:graphic>
      </p:graphicFrame>
      <p:sp>
        <p:nvSpPr>
          <p:cNvPr id="1602" name="Google Shape;1602;p27"/>
          <p:cNvSpPr/>
          <p:nvPr/>
        </p:nvSpPr>
        <p:spPr>
          <a:xfrm>
            <a:off x="59950" y="1694325"/>
            <a:ext cx="906600" cy="7095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Small but notable effect size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3" name="Google Shape;1603;p27"/>
          <p:cNvSpPr/>
          <p:nvPr/>
        </p:nvSpPr>
        <p:spPr>
          <a:xfrm>
            <a:off x="60050" y="2438950"/>
            <a:ext cx="906600" cy="9912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Small-to- negligible effect size (but still statistically significant)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4" name="Google Shape;1604;p27"/>
          <p:cNvSpPr/>
          <p:nvPr/>
        </p:nvSpPr>
        <p:spPr>
          <a:xfrm>
            <a:off x="983325" y="1697700"/>
            <a:ext cx="159600" cy="680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ED1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5" name="Google Shape;1605;p27"/>
          <p:cNvSpPr/>
          <p:nvPr/>
        </p:nvSpPr>
        <p:spPr>
          <a:xfrm>
            <a:off x="985025" y="2745300"/>
            <a:ext cx="159600" cy="338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9ED1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6" name="Google Shape;1606;p27"/>
          <p:cNvSpPr txBox="1"/>
          <p:nvPr/>
        </p:nvSpPr>
        <p:spPr>
          <a:xfrm>
            <a:off x="1303325" y="702075"/>
            <a:ext cx="55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66D78"/>
                </a:solidFill>
                <a:latin typeface="Muli"/>
                <a:ea typeface="Muli"/>
                <a:cs typeface="Muli"/>
                <a:sym typeface="Muli"/>
              </a:rPr>
              <a:t>Factors Explaining Grade Point</a:t>
            </a:r>
            <a:endParaRPr b="1" sz="2000">
              <a:solidFill>
                <a:srgbClr val="266D78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7" name="Google Shape;1607;p27"/>
          <p:cNvSpPr/>
          <p:nvPr/>
        </p:nvSpPr>
        <p:spPr>
          <a:xfrm>
            <a:off x="7293900" y="1581150"/>
            <a:ext cx="1775100" cy="1512900"/>
          </a:xfrm>
          <a:prstGeom prst="wedgeRectCallout">
            <a:avLst>
              <a:gd fmla="val -67402" name="adj1"/>
              <a:gd fmla="val -5756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Missed support seminars are correlated with decreases in grade </a:t>
            </a:r>
            <a:r>
              <a:rPr i="1" lang="en" sz="1000">
                <a:latin typeface="Muli"/>
                <a:ea typeface="Muli"/>
                <a:cs typeface="Muli"/>
                <a:sym typeface="Muli"/>
              </a:rPr>
              <a:t>regardless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000">
                <a:latin typeface="Muli"/>
                <a:ea typeface="Muli"/>
                <a:cs typeface="Muli"/>
                <a:sym typeface="Muli"/>
              </a:rPr>
              <a:t>of which class’s support seminar the student was signed up for -- more a measure of follow through?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08" name="Google Shape;1608;p27"/>
          <p:cNvSpPr txBox="1"/>
          <p:nvPr>
            <p:ph idx="4294967295" type="body"/>
          </p:nvPr>
        </p:nvSpPr>
        <p:spPr>
          <a:xfrm>
            <a:off x="1142925" y="4112575"/>
            <a:ext cx="7210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*Note: All values are for factors </a:t>
            </a:r>
            <a:r>
              <a:rPr i="1" lang="en" sz="1400"/>
              <a:t>when </a:t>
            </a:r>
            <a:r>
              <a:rPr i="1" lang="en" sz="1400">
                <a:latin typeface="Muli"/>
                <a:ea typeface="Muli"/>
                <a:cs typeface="Muli"/>
                <a:sym typeface="Muli"/>
              </a:rPr>
              <a:t>controlling</a:t>
            </a:r>
            <a:r>
              <a:rPr lang="en" sz="140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1400"/>
              <a:t>for other variables</a:t>
            </a:r>
            <a:endParaRPr sz="1400"/>
          </a:p>
        </p:txBody>
      </p:sp>
      <p:sp>
        <p:nvSpPr>
          <p:cNvPr id="1609" name="Google Shape;1609;p27"/>
          <p:cNvSpPr/>
          <p:nvPr/>
        </p:nvSpPr>
        <p:spPr>
          <a:xfrm>
            <a:off x="6861425" y="67800"/>
            <a:ext cx="2191200" cy="1403100"/>
          </a:xfrm>
          <a:prstGeom prst="rect">
            <a:avLst/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</a:t>
            </a:r>
            <a:endParaRPr b="1" sz="11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Explained Percent: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Percentage of grade variation explained by this variable alone (i.e., independent effect size)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 Value: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Measure of statistical significance. Values with p &lt; .01 are considered significant 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0" name="Google Shape;1610;p27"/>
          <p:cNvSpPr/>
          <p:nvPr/>
        </p:nvSpPr>
        <p:spPr>
          <a:xfrm>
            <a:off x="7293900" y="3486150"/>
            <a:ext cx="1325400" cy="1360500"/>
          </a:xfrm>
          <a:prstGeom prst="wedgeRectCallout">
            <a:avLst>
              <a:gd fmla="val -71242" name="adj1"/>
              <a:gd fmla="val -36371" name="adj2"/>
            </a:avLst>
          </a:prstGeom>
          <a:solidFill>
            <a:srgbClr val="C8EE9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uli"/>
                <a:ea typeface="Muli"/>
                <a:cs typeface="Muli"/>
                <a:sym typeface="Muli"/>
              </a:rPr>
              <a:t>Takeaway</a:t>
            </a:r>
            <a:endParaRPr b="1" sz="11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uli"/>
                <a:ea typeface="Muli"/>
                <a:cs typeface="Muli"/>
                <a:sym typeface="Muli"/>
              </a:rPr>
              <a:t>Altogether, attendance-related factors explain about 8.5% of the total 13% of variation explained by this model</a:t>
            </a:r>
            <a:endParaRPr sz="10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1" name="Google Shape;1611;p27"/>
          <p:cNvSpPr/>
          <p:nvPr/>
        </p:nvSpPr>
        <p:spPr>
          <a:xfrm>
            <a:off x="2021450" y="1707750"/>
            <a:ext cx="5004600" cy="243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2" name="Google Shape;1612;p27"/>
          <p:cNvSpPr/>
          <p:nvPr/>
        </p:nvSpPr>
        <p:spPr>
          <a:xfrm>
            <a:off x="7824500" y="4168600"/>
            <a:ext cx="268800" cy="1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3" name="Google Shape;1613;p27"/>
          <p:cNvSpPr/>
          <p:nvPr/>
        </p:nvSpPr>
        <p:spPr>
          <a:xfrm>
            <a:off x="7900700" y="4321000"/>
            <a:ext cx="268800" cy="18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4" name="Google Shape;1614;p27"/>
          <p:cNvSpPr/>
          <p:nvPr/>
        </p:nvSpPr>
        <p:spPr>
          <a:xfrm>
            <a:off x="193300" y="1832150"/>
            <a:ext cx="663900" cy="4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15" name="Google Shape;1615;p27"/>
          <p:cNvSpPr/>
          <p:nvPr/>
        </p:nvSpPr>
        <p:spPr>
          <a:xfrm>
            <a:off x="181300" y="2480400"/>
            <a:ext cx="663900" cy="91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