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4VnryYvC9uVdK+WYzUrDpW25h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87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200"/>
              <a:buFont typeface="Calibri"/>
              <a:buNone/>
            </a:pPr>
            <a:r>
              <a:rPr lang="en-US" sz="3200" b="1" u="sng" dirty="0">
                <a:solidFill>
                  <a:srgbClr val="C55A11"/>
                </a:solidFill>
              </a:rPr>
              <a:t>Credit Card Fraud Detection </a:t>
            </a:r>
            <a:br>
              <a:rPr lang="en-US" sz="3200" b="1" u="sng" dirty="0">
                <a:solidFill>
                  <a:srgbClr val="C55A11"/>
                </a:solidFill>
              </a:rPr>
            </a:br>
            <a:br>
              <a:rPr lang="en-US" sz="3200" b="1" u="sng" dirty="0">
                <a:solidFill>
                  <a:srgbClr val="C55A11"/>
                </a:solidFill>
              </a:rPr>
            </a:br>
            <a:r>
              <a:rPr lang="en-US" sz="3200" b="1" dirty="0">
                <a:solidFill>
                  <a:srgbClr val="C55A11"/>
                </a:solidFill>
              </a:rPr>
              <a:t>Capstone 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Building &amp; Evaluation</a:t>
            </a:r>
            <a:endParaRPr/>
          </a:p>
        </p:txBody>
      </p:sp>
      <p:sp>
        <p:nvSpPr>
          <p:cNvPr id="150" name="Google Shape;150;p10"/>
          <p:cNvSpPr/>
          <p:nvPr/>
        </p:nvSpPr>
        <p:spPr>
          <a:xfrm>
            <a:off x="452761" y="994299"/>
            <a:ext cx="7022237" cy="4811697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Three models - Logistic Regression, Decision Tree and Random Forest were used for training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Stratified K-Fold cross validation is used to maintain the same ratio of classes as per the original dataset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Random Forest with SMOTE resampling technique performed the best based on the evaluation metrics</a:t>
            </a:r>
          </a:p>
          <a:p>
            <a:pPr marL="342900" lvl="5" indent="-3429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kern="1200" dirty="0">
                <a:solidFill>
                  <a:schemeClr val="tx1"/>
                </a:solidFill>
                <a:sym typeface="Calibri"/>
              </a:rPr>
              <a:t>Average Accuracy: 93.6%</a:t>
            </a:r>
            <a:endParaRPr lang="en-US" sz="1600" kern="1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kern="1200" dirty="0">
                <a:solidFill>
                  <a:schemeClr val="tx1"/>
                </a:solidFill>
                <a:sym typeface="Calibri"/>
              </a:rPr>
              <a:t>Average F1 Score: 93.2%</a:t>
            </a:r>
            <a:endParaRPr sz="1600" kern="1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kern="1200" dirty="0">
                <a:solidFill>
                  <a:schemeClr val="tx1"/>
                </a:solidFill>
                <a:sym typeface="Calibri"/>
              </a:rPr>
              <a:t>Average Precision Score: 98.3%</a:t>
            </a:r>
            <a:endParaRPr sz="1600" kern="1200" dirty="0">
              <a:solidFill>
                <a:schemeClr val="tx1"/>
              </a:solidFill>
            </a:endParaRPr>
          </a:p>
          <a:p>
            <a:pPr marL="342900" lvl="2" indent="-3429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kern="1200" dirty="0">
                <a:solidFill>
                  <a:schemeClr val="tx1"/>
                </a:solidFill>
                <a:sym typeface="Calibri"/>
              </a:rPr>
              <a:t>Average Recall Score :88.7%</a:t>
            </a:r>
            <a:endParaRPr sz="1600" kern="1200" dirty="0">
              <a:solidFill>
                <a:schemeClr val="tx1"/>
              </a:solidFill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AUC value of 0.99 indicates good performance of the model</a:t>
            </a: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sym typeface="Calibri"/>
              </a:rPr>
              <a:t>Evaluated the performance with unseen data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4998" y="1790699"/>
            <a:ext cx="4167806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/>
        </p:nvSpPr>
        <p:spPr>
          <a:xfrm>
            <a:off x="1378853" y="5309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 Features</a:t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1934059" y="1493520"/>
            <a:ext cx="8272399" cy="94488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  <a:sym typeface="Calibri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  <a:sym typeface="Calibri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Transaction Amount, categories like shopping, gas and grocery are the top features that influence the model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1156" y="2602264"/>
            <a:ext cx="6001213" cy="4164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/>
        </p:nvSpPr>
        <p:spPr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Cost – Benefit Analysis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2"/>
          <p:cNvSpPr/>
          <p:nvPr/>
        </p:nvSpPr>
        <p:spPr>
          <a:xfrm>
            <a:off x="1557742" y="1361440"/>
            <a:ext cx="9127998" cy="398272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Cost incurred per month before model deployment  : $213,389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If the model was used during the same duration(24 months), cost incurred (</a:t>
            </a: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per month): $29,263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Potential savings per month with using model : $184,126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Business can detect and prevent 87% of the frauds using the model</a:t>
            </a:r>
            <a:b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</a:b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/>
        </p:nvSpPr>
        <p:spPr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Recommendations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1557742" y="1361440"/>
            <a:ext cx="9127998" cy="398272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Automation in detecting the fraud is mandatory to prevent frauds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Using the modeling can prevent 87% of the frauds at the origin itself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Bank can make significant savings by deploying the ML based automated fraud detection system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Bank should educate the customers and customer support executives on how to respond to automate fraud alerts generated by the ML model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  <a:t>Bank should retrain/redeploy the model in future to enhance the fraud detection capability</a:t>
            </a:r>
            <a:b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Calibri"/>
              </a:rPr>
            </a:b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AGENDA 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753948" y="1361441"/>
            <a:ext cx="4684105" cy="381012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Objective 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Approach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Model Building &amp; Evaluation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Key Features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Cost – Benefit analysis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Recommendations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870315" y="485058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557741" y="1361441"/>
            <a:ext cx="8642701" cy="2855452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Cambria"/>
              </a:rPr>
              <a:t>As a business analyst working for a financial provider company, I want to identify the possible root causes of the frequent fraudulent transactions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  <a:sym typeface="Cambria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Cambria"/>
              </a:rPr>
              <a:t>Build a fraud detection system using machine learning techniques to identify fraudulent activities at the right time and prevent them from happening.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  <a:sym typeface="Lato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Approach</a:t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>
            <a:off x="436880" y="1188720"/>
            <a:ext cx="11389360" cy="5199314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Step 1 : Understanding Data – Loading the data and understanding/generating the features.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Step 2 : Exploratory data analytics (EDA)</a:t>
            </a: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</a:rPr>
              <a:t> – </a:t>
            </a: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Performed univariate and bivariate analyses of the data, found key insights from the date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Step 3 : Train/Test Data Splitting </a:t>
            </a:r>
          </a:p>
          <a:p>
            <a:pPr marL="342000" lvl="8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ato"/>
              </a:rPr>
              <a:t>Stratified-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Lato"/>
              </a:rPr>
              <a:t>KFold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ato"/>
              </a:rPr>
              <a:t> to split the train and validation data to get a balanced train and test data</a:t>
            </a:r>
          </a:p>
          <a:p>
            <a:pPr marL="342000" lvl="7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sym typeface="Lato"/>
              </a:rPr>
              <a:t>Used the test dataset as the unseen data to validate the final model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  <a:sym typeface="Lato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Step 4 : Model Building and Hyperparameter Tuning </a:t>
            </a: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</a:rPr>
              <a:t>– </a:t>
            </a: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Tried different classification models and tuned the hyper parameters using </a:t>
            </a:r>
            <a:r>
              <a:rPr lang="en-US" sz="1800" kern="1200" dirty="0" err="1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GridSearchCV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  <a:sym typeface="Lato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Step 4 : Model Evaluation </a:t>
            </a: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</a:rPr>
              <a:t>– </a:t>
            </a: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Used confusion metrics and F1-Score/precision/recall to decide the final model to be selected. Also ran the model on unseen test data to evaluate the performance.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  <a:sym typeface="Lato"/>
            </a:endParaRPr>
          </a:p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 dirty="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Step 5 : Business Impact – Based on the final model cost benefit analysis was performed to find out the savings by applying the machine learning algorithm to identity and prevent fraudulent transactions.</a:t>
            </a:r>
            <a:endParaRPr sz="1800" kern="1200" dirty="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1403802" y="3277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Transaction amounts are higher during fraud</a:t>
            </a: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557742" y="1168453"/>
            <a:ext cx="8272058" cy="112900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Compared to non-fraud transactions, a greater number of higher value transactions are observed during fraud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5852" y="2617723"/>
            <a:ext cx="3076697" cy="3126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62602" y="2617724"/>
            <a:ext cx="3076697" cy="3143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557742" y="3277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Weekends/odd hours witness more fraudulent transactions</a:t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6610028" y="1168453"/>
            <a:ext cx="4895432" cy="112900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More number of fraudulent transactions takes place majorly on Saturdays and Sundays followed by Monday.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84230" y="2526135"/>
            <a:ext cx="4102454" cy="364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2067" y="2875822"/>
            <a:ext cx="4102454" cy="28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1557742" y="1168453"/>
            <a:ext cx="4895432" cy="112900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Off peak hours are selected to perform most of the fraud transactions 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/>
        </p:nvSpPr>
        <p:spPr>
          <a:xfrm>
            <a:off x="1557742" y="3277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More fraudulent transactions at the beginning of the year</a:t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>
            <a:off x="1532001" y="1268760"/>
            <a:ext cx="9127998" cy="112900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We see the number of frauds are higher the beginning months of the year. Whereas the frauds are way lesser after June.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5418" y="2637697"/>
            <a:ext cx="4624979" cy="389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/>
        </p:nvSpPr>
        <p:spPr>
          <a:xfrm>
            <a:off x="1557742" y="2769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Frauds higher in grocery and shopping purchases</a:t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1532001" y="1268760"/>
            <a:ext cx="9127998" cy="112900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Grocery pos machines and shopping network have the highest fraudulent transactions among the category of purchases.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2234" y="2471157"/>
            <a:ext cx="4758165" cy="427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/>
        </p:nvSpPr>
        <p:spPr>
          <a:xfrm>
            <a:off x="1557742" y="2769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People with age above 40 years are subjected to fraud</a:t>
            </a:r>
            <a:endParaRPr sz="2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1532001" y="1268760"/>
            <a:ext cx="9127998" cy="1129000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600"/>
              </a:spcBef>
              <a:spcAft>
                <a:spcPts val="60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¢"/>
            </a:pPr>
            <a:r>
              <a:rPr lang="en-US" sz="1800" kern="1200">
                <a:solidFill>
                  <a:schemeClr val="tx1"/>
                </a:solidFill>
                <a:latin typeface="Lato`"/>
                <a:ea typeface="+mn-ea"/>
                <a:cs typeface="+mn-cs"/>
                <a:sym typeface="Lato"/>
              </a:rPr>
              <a:t>From the analysis we see that customers in the age group of 40-60 years are victims of frauds</a:t>
            </a:r>
            <a:endParaRPr sz="1800" kern="1200">
              <a:solidFill>
                <a:schemeClr val="tx1"/>
              </a:solidFill>
              <a:latin typeface="Lato`"/>
              <a:ea typeface="+mn-ea"/>
              <a:cs typeface="+mn-cs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1252" y="2461925"/>
            <a:ext cx="5426187" cy="411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641</Words>
  <Application>Microsoft Office PowerPoint</Application>
  <PresentationFormat>Widescreen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Wingdings</vt:lpstr>
      <vt:lpstr>Arial</vt:lpstr>
      <vt:lpstr>Lato</vt:lpstr>
      <vt:lpstr>Lato`</vt:lpstr>
      <vt:lpstr>Office Theme</vt:lpstr>
      <vt:lpstr>Credit Card Fraud Detection   Capstone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</dc:title>
  <dc:creator>Rhitu Sarkar</dc:creator>
  <cp:lastModifiedBy>Madhavan, Ranjith</cp:lastModifiedBy>
  <cp:revision>6</cp:revision>
  <dcterms:created xsi:type="dcterms:W3CDTF">2023-07-11T07:25:56Z</dcterms:created>
  <dcterms:modified xsi:type="dcterms:W3CDTF">2023-10-30T16:11:45Z</dcterms:modified>
</cp:coreProperties>
</file>