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0" r:id="rId2"/>
    <p:sldId id="310" r:id="rId3"/>
    <p:sldId id="293" r:id="rId4"/>
    <p:sldId id="299" r:id="rId5"/>
    <p:sldId id="301" r:id="rId6"/>
    <p:sldId id="302" r:id="rId7"/>
    <p:sldId id="315" r:id="rId8"/>
    <p:sldId id="318" r:id="rId9"/>
    <p:sldId id="321" r:id="rId10"/>
    <p:sldId id="312" r:id="rId11"/>
    <p:sldId id="314" r:id="rId12"/>
    <p:sldId id="317" r:id="rId13"/>
    <p:sldId id="297" r:id="rId14"/>
    <p:sldId id="298" r:id="rId1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6">
          <p15:clr>
            <a:srgbClr val="A4A3A4"/>
          </p15:clr>
        </p15:guide>
        <p15:guide id="3" pos="23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0C0"/>
    <a:srgbClr val="8291B6"/>
    <a:srgbClr val="396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6370" autoAdjust="0"/>
  </p:normalViewPr>
  <p:slideViewPr>
    <p:cSldViewPr snapToGrid="0" showGuides="1">
      <p:cViewPr varScale="1">
        <p:scale>
          <a:sx n="95" d="100"/>
          <a:sy n="95" d="100"/>
        </p:scale>
        <p:origin x="558" y="72"/>
      </p:cViewPr>
      <p:guideLst>
        <p:guide orient="horz" pos="2160"/>
        <p:guide pos="3866"/>
        <p:guide pos="23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6" y="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BE6A7-545D-40BF-A918-3FBA66BD265D}" type="datetimeFigureOut">
              <a:rPr lang="ko-KR" altLang="en-US" smtClean="0"/>
              <a:t>2022-09-07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8509F-7FAA-4788-B638-397DE0A9B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44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CA7F-94D5-4DEF-8781-C03B6E75A8D5}" type="datetimeFigureOut">
              <a:rPr lang="ko-KR" altLang="en-US" smtClean="0"/>
              <a:t>2022-09-07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B66B3-0D99-43EA-8D85-49741720D73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61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ration_by_substitution#Substitution_for_multiple_variable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https://en.wikipedia.org/wiki/Integration_by_substitution#Substitution_for_multiple_variables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B66B3-0D99-43EA-8D85-49741720D739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3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38" name="모서리가 둥근 직사각형 38"/>
          <p:cNvSpPr/>
          <p:nvPr userDrawn="1"/>
        </p:nvSpPr>
        <p:spPr bwMode="auto">
          <a:xfrm>
            <a:off x="4716463" y="0"/>
            <a:ext cx="1439863" cy="2349500"/>
          </a:xfrm>
          <a:prstGeom prst="roundRect">
            <a:avLst>
              <a:gd name="adj" fmla="val 14000"/>
            </a:avLst>
          </a:prstGeom>
          <a:solidFill>
            <a:schemeClr val="bg1">
              <a:alpha val="5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9" name="제목 개체 틀 1"/>
          <p:cNvSpPr>
            <a:spLocks noGrp="1"/>
          </p:cNvSpPr>
          <p:nvPr userDrawn="1">
            <p:ph type="ctrTitle"/>
          </p:nvPr>
        </p:nvSpPr>
        <p:spPr>
          <a:xfrm>
            <a:off x="1475656" y="548407"/>
            <a:ext cx="6408712" cy="1368425"/>
          </a:xfrm>
          <a:ln cap="sq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 baseline="0" smtClean="0">
                <a:solidFill>
                  <a:srgbClr val="376092"/>
                </a:solidFill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title style</a:t>
            </a:r>
          </a:p>
        </p:txBody>
      </p:sp>
      <p:sp>
        <p:nvSpPr>
          <p:cNvPr id="10290" name="텍스트 개체 틀 2"/>
          <p:cNvSpPr>
            <a:spLocks noGrp="1"/>
          </p:cNvSpPr>
          <p:nvPr userDrawn="1">
            <p:ph type="subTitle" idx="1"/>
          </p:nvPr>
        </p:nvSpPr>
        <p:spPr>
          <a:xfrm>
            <a:off x="1763688" y="5084763"/>
            <a:ext cx="5651500" cy="129698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aseline="0" smtClean="0">
                <a:effectLst/>
                <a:latin typeface="Times New Roman" pitchFamily="18" charset="0"/>
                <a:ea typeface="맑은 고딕" pitchFamily="50" charset="-127"/>
              </a:defRPr>
            </a:lvl1pPr>
          </a:lstStyle>
          <a:p>
            <a:pPr lvl="0"/>
            <a:r>
              <a:rPr lang="en-US" altLang="ko-KR" noProof="0" dirty="0"/>
              <a:t>Click to edit Master subtitle style</a:t>
            </a:r>
          </a:p>
        </p:txBody>
      </p:sp>
      <p:sp>
        <p:nvSpPr>
          <p:cNvPr id="58" name="모서리가 둥근 직사각형 3"/>
          <p:cNvSpPr/>
          <p:nvPr userDrawn="1"/>
        </p:nvSpPr>
        <p:spPr>
          <a:xfrm>
            <a:off x="257795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1" name="모서리가 둥근 직사각형 39"/>
          <p:cNvSpPr/>
          <p:nvPr userDrawn="1"/>
        </p:nvSpPr>
        <p:spPr>
          <a:xfrm>
            <a:off x="199822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4" name="모서리가 둥근 직사각형 40"/>
          <p:cNvSpPr/>
          <p:nvPr userDrawn="1"/>
        </p:nvSpPr>
        <p:spPr>
          <a:xfrm>
            <a:off x="3758152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67" name="모서리가 둥근 직사각형 41"/>
          <p:cNvSpPr/>
          <p:nvPr userDrawn="1"/>
        </p:nvSpPr>
        <p:spPr>
          <a:xfrm>
            <a:off x="5524634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sp>
        <p:nvSpPr>
          <p:cNvPr id="70" name="모서리가 둥근 직사각형 42"/>
          <p:cNvSpPr/>
          <p:nvPr userDrawn="1"/>
        </p:nvSpPr>
        <p:spPr>
          <a:xfrm>
            <a:off x="7272480" y="3003691"/>
            <a:ext cx="1620000" cy="1620000"/>
          </a:xfrm>
          <a:prstGeom prst="roundRect">
            <a:avLst>
              <a:gd name="adj" fmla="val 5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Myriad Pro" pitchFamily="34" charset="0"/>
            </a:endParaRPr>
          </a:p>
        </p:txBody>
      </p:sp>
      <p:grpSp>
        <p:nvGrpSpPr>
          <p:cNvPr id="73" name="Group 72"/>
          <p:cNvGrpSpPr/>
          <p:nvPr userDrawn="1"/>
        </p:nvGrpSpPr>
        <p:grpSpPr>
          <a:xfrm>
            <a:off x="0" y="2181810"/>
            <a:ext cx="9144327" cy="504360"/>
            <a:chOff x="0" y="2181810"/>
            <a:chExt cx="9144327" cy="504360"/>
          </a:xfrm>
        </p:grpSpPr>
        <p:sp>
          <p:nvSpPr>
            <p:cNvPr id="74" name="Rectangle 41"/>
            <p:cNvSpPr>
              <a:spLocks noChangeArrowheads="1"/>
            </p:cNvSpPr>
            <p:nvPr userDrawn="1"/>
          </p:nvSpPr>
          <p:spPr bwMode="auto">
            <a:xfrm>
              <a:off x="0" y="2182170"/>
              <a:ext cx="7387993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  <p:grpSp>
          <p:nvGrpSpPr>
            <p:cNvPr id="75" name="Group 42"/>
            <p:cNvGrpSpPr>
              <a:grpSpLocks/>
            </p:cNvGrpSpPr>
            <p:nvPr userDrawn="1"/>
          </p:nvGrpSpPr>
          <p:grpSpPr bwMode="auto">
            <a:xfrm>
              <a:off x="67293" y="2255215"/>
              <a:ext cx="504830" cy="358778"/>
              <a:chOff x="22" y="1526"/>
              <a:chExt cx="318" cy="226"/>
            </a:xfrm>
          </p:grpSpPr>
          <p:sp>
            <p:nvSpPr>
              <p:cNvPr id="78" name="Oval 43"/>
              <p:cNvSpPr>
                <a:spLocks noChangeArrowheads="1"/>
              </p:cNvSpPr>
              <p:nvPr userDrawn="1"/>
            </p:nvSpPr>
            <p:spPr bwMode="auto">
              <a:xfrm>
                <a:off x="22" y="152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79" name="Oval 44"/>
              <p:cNvSpPr>
                <a:spLocks noChangeArrowheads="1"/>
              </p:cNvSpPr>
              <p:nvPr userDrawn="1"/>
            </p:nvSpPr>
            <p:spPr bwMode="auto">
              <a:xfrm>
                <a:off x="22" y="1616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0" name="Oval 45"/>
              <p:cNvSpPr>
                <a:spLocks noChangeArrowheads="1"/>
              </p:cNvSpPr>
              <p:nvPr userDrawn="1"/>
            </p:nvSpPr>
            <p:spPr bwMode="auto">
              <a:xfrm>
                <a:off x="22" y="1707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1" name="Oval 46"/>
              <p:cNvSpPr>
                <a:spLocks noChangeArrowheads="1"/>
              </p:cNvSpPr>
              <p:nvPr userDrawn="1"/>
            </p:nvSpPr>
            <p:spPr bwMode="auto">
              <a:xfrm>
                <a:off x="113" y="152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 userDrawn="1"/>
            </p:nvSpPr>
            <p:spPr bwMode="auto">
              <a:xfrm>
                <a:off x="113" y="1616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3" name="Oval 48"/>
              <p:cNvSpPr>
                <a:spLocks noChangeArrowheads="1"/>
              </p:cNvSpPr>
              <p:nvPr userDrawn="1"/>
            </p:nvSpPr>
            <p:spPr bwMode="auto">
              <a:xfrm>
                <a:off x="113" y="1707"/>
                <a:ext cx="45" cy="45"/>
              </a:xfrm>
              <a:prstGeom prst="ellipse">
                <a:avLst/>
              </a:prstGeom>
              <a:solidFill>
                <a:srgbClr val="CCE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4" name="Oval 49"/>
              <p:cNvSpPr>
                <a:spLocks noChangeArrowheads="1"/>
              </p:cNvSpPr>
              <p:nvPr userDrawn="1"/>
            </p:nvSpPr>
            <p:spPr bwMode="auto">
              <a:xfrm>
                <a:off x="204" y="152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5" name="Oval 50"/>
              <p:cNvSpPr>
                <a:spLocks noChangeArrowheads="1"/>
              </p:cNvSpPr>
              <p:nvPr userDrawn="1"/>
            </p:nvSpPr>
            <p:spPr bwMode="auto">
              <a:xfrm>
                <a:off x="204" y="1616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6" name="Oval 51"/>
              <p:cNvSpPr>
                <a:spLocks noChangeArrowheads="1"/>
              </p:cNvSpPr>
              <p:nvPr userDrawn="1"/>
            </p:nvSpPr>
            <p:spPr bwMode="auto">
              <a:xfrm>
                <a:off x="204" y="1707"/>
                <a:ext cx="45" cy="45"/>
              </a:xfrm>
              <a:prstGeom prst="ellipse">
                <a:avLst/>
              </a:prstGeom>
              <a:solidFill>
                <a:srgbClr val="6699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7" name="Oval 52"/>
              <p:cNvSpPr>
                <a:spLocks noChangeArrowheads="1"/>
              </p:cNvSpPr>
              <p:nvPr userDrawn="1"/>
            </p:nvSpPr>
            <p:spPr bwMode="auto">
              <a:xfrm>
                <a:off x="295" y="152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8" name="Oval 53"/>
              <p:cNvSpPr>
                <a:spLocks noChangeArrowheads="1"/>
              </p:cNvSpPr>
              <p:nvPr userDrawn="1"/>
            </p:nvSpPr>
            <p:spPr bwMode="auto">
              <a:xfrm>
                <a:off x="295" y="1616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  <p:sp>
            <p:nvSpPr>
              <p:cNvPr id="89" name="Oval 54"/>
              <p:cNvSpPr>
                <a:spLocks noChangeArrowheads="1"/>
              </p:cNvSpPr>
              <p:nvPr userDrawn="1"/>
            </p:nvSpPr>
            <p:spPr bwMode="auto">
              <a:xfrm>
                <a:off x="295" y="1707"/>
                <a:ext cx="45" cy="45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ko-KR" altLang="ko-KR" b="1" dirty="0">
                  <a:solidFill>
                    <a:prstClr val="black"/>
                  </a:solidFill>
                  <a:latin typeface="Myriad Pro" pitchFamily="34" charset="0"/>
                  <a:ea typeface="굴림" pitchFamily="50" charset="-127"/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11" t="28768" r="19276" b="58021"/>
            <a:stretch/>
          </p:blipFill>
          <p:spPr>
            <a:xfrm>
              <a:off x="7393377" y="2205210"/>
              <a:ext cx="1576495" cy="457200"/>
            </a:xfrm>
            <a:prstGeom prst="rect">
              <a:avLst/>
            </a:prstGeom>
            <a:gradFill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0" scaled="1"/>
            </a:gradFill>
          </p:spPr>
        </p:pic>
        <p:sp>
          <p:nvSpPr>
            <p:cNvPr id="77" name="Rectangle 41"/>
            <p:cNvSpPr>
              <a:spLocks noChangeArrowheads="1"/>
            </p:cNvSpPr>
            <p:nvPr userDrawn="1"/>
          </p:nvSpPr>
          <p:spPr bwMode="auto">
            <a:xfrm>
              <a:off x="8937155" y="2181810"/>
              <a:ext cx="207172" cy="504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Wingdings 2" pitchFamily="18" charset="2"/>
                <a:buChar char="•"/>
                <a:defRPr/>
              </a:pPr>
              <a:endParaRPr kumimoji="1" lang="ko-KR" altLang="en-US" dirty="0">
                <a:solidFill>
                  <a:prstClr val="black"/>
                </a:solidFill>
                <a:latin typeface="Myriad Pro" pitchFamily="34" charset="0"/>
                <a:ea typeface="굴림" pitchFamily="50" charset="-127"/>
              </a:endParaRPr>
            </a:p>
          </p:txBody>
        </p:sp>
      </p:grpSp>
      <p:pic>
        <p:nvPicPr>
          <p:cNvPr id="107" name="Picture 4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9" t="30185" r="35422" b="28723"/>
          <a:stretch/>
        </p:blipFill>
        <p:spPr bwMode="auto">
          <a:xfrm>
            <a:off x="3832685" y="3085144"/>
            <a:ext cx="1483671" cy="147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eropark\Pictures\vortex staying 비교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84"/>
          <a:stretch/>
        </p:blipFill>
        <p:spPr bwMode="auto">
          <a:xfrm>
            <a:off x="7308304" y="3130135"/>
            <a:ext cx="1566000" cy="137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/>
          <p:cNvGrpSpPr>
            <a:grpSpLocks noChangeAspect="1"/>
          </p:cNvGrpSpPr>
          <p:nvPr userDrawn="1"/>
        </p:nvGrpSpPr>
        <p:grpSpPr>
          <a:xfrm>
            <a:off x="2035678" y="3093691"/>
            <a:ext cx="1541711" cy="1440000"/>
            <a:chOff x="1187627" y="660123"/>
            <a:chExt cx="5136586" cy="4797709"/>
          </a:xfrm>
        </p:grpSpPr>
        <p:pic>
          <p:nvPicPr>
            <p:cNvPr id="43" name="Picture 1"/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07" t="829" r="24873" b="1194"/>
            <a:stretch/>
          </p:blipFill>
          <p:spPr bwMode="auto">
            <a:xfrm>
              <a:off x="1187627" y="660123"/>
              <a:ext cx="5136586" cy="4797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Rectangle 43"/>
            <p:cNvSpPr/>
            <p:nvPr/>
          </p:nvSpPr>
          <p:spPr>
            <a:xfrm>
              <a:off x="4067943" y="4005062"/>
              <a:ext cx="2256270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339712" y="3049591"/>
            <a:ext cx="1483585" cy="1484100"/>
            <a:chOff x="7356871" y="3049591"/>
            <a:chExt cx="1483585" cy="1484100"/>
          </a:xfrm>
        </p:grpSpPr>
        <p:pic>
          <p:nvPicPr>
            <p:cNvPr id="4" name="Picture 5" descr="C:\Users\aeropark\Pictures\SBIG_Mirror.bmp"/>
            <p:cNvPicPr>
              <a:picLocks noChangeAspect="1" noChangeArrowheads="1"/>
            </p:cNvPicPr>
            <p:nvPr userDrawn="1"/>
          </p:nvPicPr>
          <p:blipFill rotWithShape="1"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8" b="14152"/>
            <a:stretch/>
          </p:blipFill>
          <p:spPr bwMode="auto">
            <a:xfrm>
              <a:off x="7356871" y="3432866"/>
              <a:ext cx="1371600" cy="110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42" b="21909"/>
            <a:stretch/>
          </p:blipFill>
          <p:spPr>
            <a:xfrm>
              <a:off x="7834616" y="3049591"/>
              <a:ext cx="1005840" cy="507383"/>
            </a:xfrm>
            <a:prstGeom prst="rect">
              <a:avLst/>
            </a:prstGeom>
          </p:spPr>
        </p:pic>
      </p:grpSp>
      <p:pic>
        <p:nvPicPr>
          <p:cNvPr id="40" name="_x222270320" descr="EMB000006fc6285"/>
          <p:cNvPicPr>
            <a:picLocks noChangeAspect="1" noChangeArrowheads="1"/>
          </p:cNvPicPr>
          <p:nvPr userDrawn="1"/>
        </p:nvPicPr>
        <p:blipFill rotWithShape="1"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2" t="51043" r="41213" b="4696"/>
          <a:stretch/>
        </p:blipFill>
        <p:spPr bwMode="auto">
          <a:xfrm>
            <a:off x="5667484" y="3099729"/>
            <a:ext cx="1296144" cy="1442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1156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090988" y="6494780"/>
            <a:ext cx="752475" cy="365125"/>
          </a:xfrm>
        </p:spPr>
        <p:txBody>
          <a:bodyPr anchor="b"/>
          <a:lstStyle>
            <a:lvl1pPr>
              <a:defRPr sz="1300" i="0" baseline="0">
                <a:latin typeface="Times New Roman" pitchFamily="18" charset="0"/>
                <a:ea typeface="맑은 고딕" pitchFamily="50" charset="-127"/>
                <a:cs typeface="Times New Roman" pitchFamily="18" charset="0"/>
              </a:defRPr>
            </a:lvl1pPr>
          </a:lstStyle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9" name="Rectangle 62"/>
          <p:cNvSpPr>
            <a:spLocks noChangeArrowheads="1"/>
          </p:cNvSpPr>
          <p:nvPr userDrawn="1"/>
        </p:nvSpPr>
        <p:spPr bwMode="auto">
          <a:xfrm>
            <a:off x="0" y="911225"/>
            <a:ext cx="9144000" cy="1174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376092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buSzPct val="80000"/>
              <a:buFont typeface="Wingdings 2" pitchFamily="18" charset="2"/>
              <a:buChar char="•"/>
              <a:defRPr/>
            </a:pPr>
            <a:endParaRPr lang="ko-KR" altLang="en-US" dirty="0">
              <a:solidFill>
                <a:prstClr val="black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 Box 111"/>
          <p:cNvSpPr txBox="1">
            <a:spLocks noChangeArrowheads="1"/>
          </p:cNvSpPr>
          <p:nvPr userDrawn="1"/>
        </p:nvSpPr>
        <p:spPr bwMode="auto">
          <a:xfrm>
            <a:off x="5511800" y="6561138"/>
            <a:ext cx="367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Aerodynamic Simulation &amp; Design Lab., SNU</a:t>
            </a:r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>
          <a:xfrm>
            <a:off x="72000" y="260350"/>
            <a:ext cx="9000000" cy="54451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7" name="Rectangle 56"/>
          <p:cNvSpPr>
            <a:spLocks noChangeArrowheads="1"/>
          </p:cNvSpPr>
          <p:nvPr userDrawn="1"/>
        </p:nvSpPr>
        <p:spPr bwMode="auto">
          <a:xfrm flipH="1">
            <a:off x="0" y="6525915"/>
            <a:ext cx="9144000" cy="7143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rgbClr val="003366"/>
              </a:gs>
            </a:gsLst>
            <a:lin ang="10800000" scaled="1"/>
            <a:tileRect/>
          </a:gradFill>
          <a:ln>
            <a:noFill/>
          </a:ln>
          <a:ex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SzPct val="80000"/>
              <a:buFont typeface="Wingdings 2" pitchFamily="18" charset="2"/>
              <a:buChar char="•"/>
            </a:pPr>
            <a:endParaRPr kumimoji="1" lang="ko-KR" altLang="en-US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Text Box 111"/>
          <p:cNvSpPr txBox="1">
            <a:spLocks noChangeArrowheads="1"/>
          </p:cNvSpPr>
          <p:nvPr userDrawn="1"/>
        </p:nvSpPr>
        <p:spPr bwMode="auto">
          <a:xfrm>
            <a:off x="2974298" y="6561138"/>
            <a:ext cx="2295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dirty="0">
                <a:solidFill>
                  <a:srgbClr val="003366"/>
                </a:solidFill>
                <a:latin typeface="Times New Roman" pitchFamily="18" charset="0"/>
                <a:ea typeface="맑은 고딕" pitchFamily="50" charset="-127"/>
              </a:rPr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72000" y="1094780"/>
            <a:ext cx="9000000" cy="5400000"/>
          </a:xfrm>
          <a:ln>
            <a:noFill/>
          </a:ln>
        </p:spPr>
        <p:txBody>
          <a:bodyPr/>
          <a:lstStyle>
            <a:lvl1pPr marL="171450" indent="-171450">
              <a:spcBef>
                <a:spcPts val="0"/>
              </a:spcBef>
              <a:spcAft>
                <a:spcPts val="500"/>
              </a:spcAft>
              <a:buSzPct val="70000"/>
              <a:buFont typeface="Wingdings" panose="05000000000000000000" pitchFamily="2" charset="2"/>
              <a:buChar char="v"/>
              <a:defRPr sz="1400" b="1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80000" indent="-180000">
              <a:spcBef>
                <a:spcPts val="0"/>
              </a:spcBef>
              <a:buClr>
                <a:schemeClr val="bg1"/>
              </a:buClr>
              <a:defRPr sz="1100" b="0">
                <a:ln w="1270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3pPr>
            <a:lvl4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4pPr>
            <a:lvl5pPr>
              <a:defRPr>
                <a:ln w="1270">
                  <a:solidFill>
                    <a:schemeClr val="accent1">
                      <a:alpha val="0"/>
                    </a:scheme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0453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개체 틀 1"/>
          <p:cNvSpPr>
            <a:spLocks noGrp="1"/>
          </p:cNvSpPr>
          <p:nvPr>
            <p:ph type="title"/>
          </p:nvPr>
        </p:nvSpPr>
        <p:spPr bwMode="auto">
          <a:xfrm>
            <a:off x="1331640" y="260350"/>
            <a:ext cx="6984776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5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090988" y="6540500"/>
            <a:ext cx="752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b="1" i="1">
                <a:solidFill>
                  <a:schemeClr val="tx2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</a:lstStyle>
          <a:p>
            <a:pPr algn="ctr">
              <a:defRPr/>
            </a:pPr>
            <a:fld id="{09335B58-2048-4DFC-A8C8-40167E960B02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‹#›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32000" y="1124743"/>
            <a:ext cx="8427600" cy="533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4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Times New Roman" pitchFamily="18" charset="0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l"/>
        <a:defRPr sz="2000" b="1" kern="1200" baseline="0">
          <a:solidFill>
            <a:srgbClr val="003366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1pPr>
      <a:lvl2pPr marL="534988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itchFamily="2" charset="2"/>
        <a:buChar char="l"/>
        <a:defRPr b="1" kern="1200" baseline="0">
          <a:solidFill>
            <a:srgbClr val="336699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2pPr>
      <a:lvl3pPr marL="71596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Font typeface="Wingdings" pitchFamily="2" charset="2"/>
        <a:buChar char="l"/>
        <a:defRPr sz="1400" kern="1200" baseline="0">
          <a:solidFill>
            <a:srgbClr val="5F5F5F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3pPr>
      <a:lvl4pPr marL="801688" indent="-171450" algn="l" rtl="0" eaLnBrk="0" fontAlgn="base" latinLnBrk="1" hangingPunct="0">
        <a:spcBef>
          <a:spcPct val="20000"/>
        </a:spcBef>
        <a:spcAft>
          <a:spcPct val="0"/>
        </a:spcAft>
        <a:buClr>
          <a:srgbClr val="338BA3"/>
        </a:buClr>
        <a:buFont typeface="Wingdings" pitchFamily="2" charset="2"/>
        <a:buChar char="l"/>
        <a:defRPr sz="1200" b="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4pPr>
      <a:lvl5pPr marL="982663" indent="-180975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Arial" pitchFamily="34" charset="0"/>
        <a:buChar char="•"/>
        <a:defRPr sz="1000" kern="1200" baseline="0">
          <a:solidFill>
            <a:schemeClr val="tx1"/>
          </a:solidFill>
          <a:latin typeface="Times New Roman" pitchFamily="18" charset="0"/>
          <a:ea typeface="맑은 고딕" pitchFamily="50" charset="-127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0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2.png"/><Relationship Id="rId15" Type="http://schemas.openxmlformats.org/officeDocument/2006/relationships/image" Target="../media/image43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4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150.png"/><Relationship Id="rId18" Type="http://schemas.openxmlformats.org/officeDocument/2006/relationships/image" Target="../media/image71.png"/><Relationship Id="rId3" Type="http://schemas.openxmlformats.org/officeDocument/2006/relationships/image" Target="../media/image33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0.png"/><Relationship Id="rId2" Type="http://schemas.openxmlformats.org/officeDocument/2006/relationships/image" Target="../media/image20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43.png"/><Relationship Id="rId10" Type="http://schemas.openxmlformats.org/officeDocument/2006/relationships/image" Target="../media/image66.png"/><Relationship Id="rId19" Type="http://schemas.openxmlformats.org/officeDocument/2006/relationships/image" Target="../media/image321.png"/><Relationship Id="rId4" Type="http://schemas.openxmlformats.org/officeDocument/2006/relationships/image" Target="../media/image34.png"/><Relationship Id="rId9" Type="http://schemas.openxmlformats.org/officeDocument/2006/relationships/image" Target="../media/image65.png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3" Type="http://schemas.openxmlformats.org/officeDocument/2006/relationships/image" Target="../media/image240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17" Type="http://schemas.openxmlformats.org/officeDocument/2006/relationships/image" Target="../media/image410.png"/><Relationship Id="rId2" Type="http://schemas.openxmlformats.org/officeDocument/2006/relationships/image" Target="../media/image230.png"/><Relationship Id="rId16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0.png"/><Relationship Id="rId10" Type="http://schemas.openxmlformats.org/officeDocument/2006/relationships/image" Target="../media/image340.png"/><Relationship Id="rId4" Type="http://schemas.openxmlformats.org/officeDocument/2006/relationships/image" Target="../media/image250.png"/><Relationship Id="rId9" Type="http://schemas.openxmlformats.org/officeDocument/2006/relationships/image" Target="../media/image330.png"/><Relationship Id="rId14" Type="http://schemas.openxmlformats.org/officeDocument/2006/relationships/image" Target="../media/image3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5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7" Type="http://schemas.openxmlformats.org/officeDocument/2006/relationships/image" Target="../media/image43.png"/><Relationship Id="rId2" Type="http://schemas.openxmlformats.org/officeDocument/2006/relationships/image" Target="../media/image11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90.png"/><Relationship Id="rId5" Type="http://schemas.openxmlformats.org/officeDocument/2006/relationships/image" Target="../media/image22.png"/><Relationship Id="rId15" Type="http://schemas.openxmlformats.org/officeDocument/2006/relationships/image" Target="../media/image30.png"/><Relationship Id="rId10" Type="http://schemas.openxmlformats.org/officeDocument/2006/relationships/image" Target="../media/image180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13" Type="http://schemas.openxmlformats.org/officeDocument/2006/relationships/image" Target="../media/image150.png"/><Relationship Id="rId18" Type="http://schemas.openxmlformats.org/officeDocument/2006/relationships/image" Target="../media/image46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" Type="http://schemas.openxmlformats.org/officeDocument/2006/relationships/image" Target="../media/image17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1.png"/><Relationship Id="rId15" Type="http://schemas.openxmlformats.org/officeDocument/2006/relationships/image" Target="../media/image43.png"/><Relationship Id="rId10" Type="http://schemas.openxmlformats.org/officeDocument/2006/relationships/image" Target="../media/image39.png"/><Relationship Id="rId19" Type="http://schemas.openxmlformats.org/officeDocument/2006/relationships/image" Target="../media/image321.png"/><Relationship Id="rId4" Type="http://schemas.openxmlformats.org/officeDocument/2006/relationships/image" Target="../media/image34.png"/><Relationship Id="rId9" Type="http://schemas.openxmlformats.org/officeDocument/2006/relationships/image" Target="../media/image12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28.png"/><Relationship Id="rId12" Type="http://schemas.openxmlformats.org/officeDocument/2006/relationships/image" Target="../media/image2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181.png"/><Relationship Id="rId5" Type="http://schemas.openxmlformats.org/officeDocument/2006/relationships/image" Target="../media/image51.png"/><Relationship Id="rId15" Type="http://schemas.openxmlformats.org/officeDocument/2006/relationships/image" Target="../media/image36.png"/><Relationship Id="rId10" Type="http://schemas.openxmlformats.org/officeDocument/2006/relationships/image" Target="../media/image182.png"/><Relationship Id="rId4" Type="http://schemas.openxmlformats.org/officeDocument/2006/relationships/image" Target="../media/image37.png"/><Relationship Id="rId9" Type="http://schemas.openxmlformats.org/officeDocument/2006/relationships/image" Target="../media/image53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Line Integral of a Scalar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Transformation of Line Integral of a Scalar Field</a:t>
                </a:r>
              </a:p>
              <a:p>
                <a:pPr lvl="1"/>
                <a:r>
                  <a:rPr lang="en-US" altLang="ko-KR" dirty="0"/>
                  <a:t>Let’s consider line integration on arbitrary line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,0,0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Now we will see how a transformation affects integral by consider infinitesimal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and </a:t>
                </a:r>
                <a:r>
                  <a:rPr lang="en-US" altLang="ko-KR" dirty="0"/>
                  <a:t>its image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 </a:t>
                </a:r>
                <a:endParaRPr lang="en-US" altLang="ko-KR" sz="1400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sz="1000" dirty="0"/>
                  <a:t> </a:t>
                </a:r>
                <a:r>
                  <a:rPr lang="en-US" altLang="ko-KR" dirty="0"/>
                  <a:t>is infinitesimal,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also infinitesimal.</a:t>
                </a:r>
              </a:p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Pre-image points of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Then </a:t>
                </a: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6AA6F31-99F1-4252-8443-248F0F48AD84}"/>
              </a:ext>
            </a:extLst>
          </p:cNvPr>
          <p:cNvGrpSpPr/>
          <p:nvPr/>
        </p:nvGrpSpPr>
        <p:grpSpPr>
          <a:xfrm>
            <a:off x="2927282" y="2671382"/>
            <a:ext cx="3079885" cy="1352029"/>
            <a:chOff x="3159281" y="2486825"/>
            <a:chExt cx="3079885" cy="1352029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051C9BFA-FF63-4F1E-99B5-DFFA1B3E4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9404" y="2942439"/>
              <a:ext cx="288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01C7DC20-42B9-4C48-B823-553DCA45A206}"/>
                </a:ext>
              </a:extLst>
            </p:cNvPr>
            <p:cNvGrpSpPr/>
            <p:nvPr/>
          </p:nvGrpSpPr>
          <p:grpSpPr>
            <a:xfrm rot="16200000">
              <a:off x="4404889" y="2518420"/>
              <a:ext cx="240443" cy="694533"/>
              <a:chOff x="6958616" y="2553543"/>
              <a:chExt cx="240443" cy="694533"/>
            </a:xfrm>
          </p:grpSpPr>
          <p:cxnSp>
            <p:nvCxnSpPr>
              <p:cNvPr id="28" name="직선 화살표 연결선 27"/>
              <p:cNvCxnSpPr>
                <a:cxnSpLocks/>
              </p:cNvCxnSpPr>
              <p:nvPr/>
            </p:nvCxnSpPr>
            <p:spPr>
              <a:xfrm rot="5400000">
                <a:off x="6748652" y="2884447"/>
                <a:ext cx="41992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rot="5400000">
                    <a:off x="6742660" y="2791677"/>
                    <a:ext cx="694533" cy="2182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1" smtClean="0">
                              <a:latin typeface="Cambria Math" panose="02040503050406030204" pitchFamily="18" charset="0"/>
                            </a:rPr>
                            <m:t>𝕿</m:t>
                          </m:r>
                          <m:r>
                            <a:rPr lang="en-US" altLang="ko-KR" sz="8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ko-KR" sz="8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  <m:r>
                            <a:rPr lang="en-US" altLang="ko-KR" sz="800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oMath>
                      </m:oMathPara>
                    </a14:m>
                    <a:r>
                      <a:rPr lang="en-US" altLang="ko-KR" sz="800" b="1" dirty="0"/>
                      <a:t/>
                    </a:r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742660" y="2791677"/>
                    <a:ext cx="694533" cy="2182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B824ED60-BEB9-4218-9B3E-C54979BCF0F7}"/>
                </a:ext>
              </a:extLst>
            </p:cNvPr>
            <p:cNvGrpSpPr/>
            <p:nvPr/>
          </p:nvGrpSpPr>
          <p:grpSpPr>
            <a:xfrm>
              <a:off x="3159281" y="2736635"/>
              <a:ext cx="800574" cy="765800"/>
              <a:chOff x="5470407" y="2764090"/>
              <a:chExt cx="800574" cy="765800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 flipV="1">
                <a:off x="5470407" y="3274748"/>
                <a:ext cx="72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751711" y="2764090"/>
                    <a:ext cx="340158" cy="2192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1711" y="2764090"/>
                    <a:ext cx="340158" cy="21922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53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558846" y="2981873"/>
                    <a:ext cx="614784" cy="2312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</m:s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,0,0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8846" y="2981873"/>
                    <a:ext cx="614784" cy="23128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타원 11"/>
              <p:cNvSpPr/>
              <p:nvPr/>
            </p:nvSpPr>
            <p:spPr>
              <a:xfrm>
                <a:off x="5762530" y="295035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004974" y="3314446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4974" y="3314446"/>
                    <a:ext cx="266007" cy="21544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9E2445A0-A6ED-4EFB-BD0D-40F9C8C177C3}"/>
                </a:ext>
              </a:extLst>
            </p:cNvPr>
            <p:cNvGrpSpPr/>
            <p:nvPr/>
          </p:nvGrpSpPr>
          <p:grpSpPr>
            <a:xfrm>
              <a:off x="5382967" y="2637772"/>
              <a:ext cx="355842" cy="322695"/>
              <a:chOff x="7988381" y="2642400"/>
              <a:chExt cx="355842" cy="322695"/>
            </a:xfrm>
          </p:grpSpPr>
          <p:cxnSp>
            <p:nvCxnSpPr>
              <p:cNvPr id="59" name="직선 연결선 58"/>
              <p:cNvCxnSpPr>
                <a:cxnSpLocks/>
                <a:endCxn id="72" idx="3"/>
              </p:cNvCxnSpPr>
              <p:nvPr/>
            </p:nvCxnSpPr>
            <p:spPr>
              <a:xfrm flipV="1">
                <a:off x="8081018" y="2750122"/>
                <a:ext cx="263205" cy="2068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타원 26"/>
              <p:cNvSpPr/>
              <p:nvPr/>
            </p:nvSpPr>
            <p:spPr>
              <a:xfrm>
                <a:off x="8055375" y="2929095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988381" y="2642400"/>
                    <a:ext cx="35584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ko-KR" sz="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8381" y="2642400"/>
                    <a:ext cx="355842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67C44901-320B-4A69-822A-EF92503ED669}"/>
                    </a:ext>
                  </a:extLst>
                </p:cNvPr>
                <p:cNvSpPr txBox="1"/>
                <p:nvPr/>
              </p:nvSpPr>
              <p:spPr>
                <a:xfrm>
                  <a:off x="4223488" y="2947332"/>
                  <a:ext cx="631520" cy="215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ko-KR" sz="800" b="1" dirty="0"/>
                    <a:t/>
                  </a:r>
                  <a:br>
                    <a:rPr lang="en-US" altLang="ko-KR" sz="800" b="1" dirty="0"/>
                  </a:br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7C44901-320B-4A69-822A-EF92503ED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488" y="2947332"/>
                  <a:ext cx="631520" cy="215508"/>
                </a:xfrm>
                <a:prstGeom prst="rect">
                  <a:avLst/>
                </a:prstGeom>
                <a:blipFill>
                  <a:blip r:embed="rId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xmlns="" id="{0EB87A59-B215-406B-BCED-C2CF8FA2D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5450" y="2785867"/>
              <a:ext cx="279007" cy="218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xmlns="" id="{3672C0FC-B674-4339-9A1C-D846C23D344C}"/>
                    </a:ext>
                  </a:extLst>
                </p:cNvPr>
                <p:cNvSpPr txBox="1"/>
                <p:nvPr/>
              </p:nvSpPr>
              <p:spPr>
                <a:xfrm>
                  <a:off x="5505450" y="2846696"/>
                  <a:ext cx="35584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672C0FC-B674-4339-9A1C-D846C23D3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450" y="2846696"/>
                  <a:ext cx="355842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9FCF613F-6D78-41F3-BCDC-AE37AF01D6D5}"/>
                </a:ext>
              </a:extLst>
            </p:cNvPr>
            <p:cNvGrpSpPr/>
            <p:nvPr/>
          </p:nvGrpSpPr>
          <p:grpSpPr>
            <a:xfrm>
              <a:off x="4846287" y="2486825"/>
              <a:ext cx="1392879" cy="1352029"/>
              <a:chOff x="2032852" y="2531929"/>
              <a:chExt cx="1392879" cy="1352029"/>
            </a:xfrm>
          </p:grpSpPr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xmlns="" id="{08D8EC26-99B7-489D-BA85-FB53560062E7}"/>
                  </a:ext>
                </a:extLst>
              </p:cNvPr>
              <p:cNvCxnSpPr/>
              <p:nvPr/>
            </p:nvCxnSpPr>
            <p:spPr>
              <a:xfrm flipV="1">
                <a:off x="2497908" y="3321864"/>
                <a:ext cx="72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xmlns="" id="{3F2EB542-EF39-4606-B2B7-462672CD3319}"/>
                  </a:ext>
                </a:extLst>
              </p:cNvPr>
              <p:cNvCxnSpPr/>
              <p:nvPr/>
            </p:nvCxnSpPr>
            <p:spPr>
              <a:xfrm flipV="1">
                <a:off x="2506297" y="2608313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xmlns="" id="{7387441A-96B7-4694-ADA8-88F191DB1653}"/>
                      </a:ext>
                    </a:extLst>
                  </p:cNvPr>
                  <p:cNvSpPr txBox="1"/>
                  <p:nvPr/>
                </p:nvSpPr>
                <p:spPr>
                  <a:xfrm>
                    <a:off x="2032852" y="3668514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6BCB56C6-9DEB-445A-99E4-E2947D2441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852" y="3668514"/>
                    <a:ext cx="266007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xmlns="" id="{0E205CBE-F101-407F-92E2-89EC74DE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724" y="3196095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0E6CA728-BDCB-4A03-A6EB-DB05E520A3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24" y="3196095"/>
                    <a:ext cx="266007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xmlns="" id="{E88F3746-7092-497F-9DA9-1341ECCB6A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0841" y="3322468"/>
                <a:ext cx="356510" cy="352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xmlns="" id="{9986F548-FC8A-4D68-870E-FE22D8008124}"/>
                      </a:ext>
                    </a:extLst>
                  </p:cNvPr>
                  <p:cNvSpPr txBox="1"/>
                  <p:nvPr/>
                </p:nvSpPr>
                <p:spPr>
                  <a:xfrm>
                    <a:off x="2488923" y="2531929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D10F70-67A0-496B-B747-C7C7B7C3F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8923" y="2531929"/>
                    <a:ext cx="266007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6728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10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Surface Integral of a Vector Field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Transformation of Surface Integral of a Vector Field </a:t>
                </a:r>
              </a:p>
              <a:p>
                <a:pPr lvl="1"/>
                <a:r>
                  <a:rPr lang="en-US" altLang="ko-KR" dirty="0"/>
                  <a:t>Let’s consider surface integration of a vector field on arbitrary surface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Now we will see how a transformation affects surface integral by consider infinitesimal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and </a:t>
                </a:r>
                <a:r>
                  <a:rPr lang="en-US" altLang="ko-KR" dirty="0"/>
                  <a:t>its image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 </a:t>
                </a:r>
                <a:endParaRPr lang="en-US" altLang="ko-KR" sz="1400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sz="1000" dirty="0"/>
                  <a:t> </a:t>
                </a:r>
                <a:r>
                  <a:rPr lang="en-US" altLang="ko-KR" dirty="0"/>
                  <a:t>is infinitesimal,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also infinitesimal.</a:t>
                </a:r>
              </a:p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and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b="1" i="0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b="1" i="0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7F1A8250-61D6-49B8-89B0-8C91D100EB5A}"/>
              </a:ext>
            </a:extLst>
          </p:cNvPr>
          <p:cNvGrpSpPr/>
          <p:nvPr/>
        </p:nvGrpSpPr>
        <p:grpSpPr>
          <a:xfrm>
            <a:off x="4451216" y="3324150"/>
            <a:ext cx="611449" cy="416725"/>
            <a:chOff x="4252951" y="2949003"/>
            <a:chExt cx="611449" cy="416725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xmlns="" id="{6CF30900-37A0-4785-B5E6-9F51C8D1000C}"/>
                </a:ext>
              </a:extLst>
            </p:cNvPr>
            <p:cNvGrpSpPr/>
            <p:nvPr/>
          </p:nvGrpSpPr>
          <p:grpSpPr>
            <a:xfrm rot="16200000">
              <a:off x="4450922" y="2826433"/>
              <a:ext cx="215508" cy="460648"/>
              <a:chOff x="6947790" y="2674483"/>
              <a:chExt cx="215508" cy="460648"/>
            </a:xfrm>
          </p:grpSpPr>
          <p:cxnSp>
            <p:nvCxnSpPr>
              <p:cNvPr id="99" name="직선 화살표 연결선 98">
                <a:extLst>
                  <a:ext uri="{FF2B5EF4-FFF2-40B4-BE49-F238E27FC236}">
                    <a16:creationId xmlns:a16="http://schemas.microsoft.com/office/drawing/2014/main" xmlns="" id="{8B72D9BD-812C-448F-9B2E-730F85551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8616" y="2674483"/>
                <a:ext cx="0" cy="460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xmlns="" id="{05CA7BEB-C617-4B6D-8D84-D6C8A7F8238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897776" y="2754196"/>
                    <a:ext cx="315536" cy="215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r>
                      <a:rPr lang="en-US" altLang="ko-KR" sz="800" b="1" dirty="0"/>
                      <a:t/>
                    </a:r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97776" y="2754196"/>
                    <a:ext cx="315536" cy="21550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xmlns="" id="{69FF8F1B-8D58-40DD-ACFF-CF7EBB7585EC}"/>
                    </a:ext>
                  </a:extLst>
                </p:cNvPr>
                <p:cNvSpPr txBox="1"/>
                <p:nvPr/>
              </p:nvSpPr>
              <p:spPr>
                <a:xfrm>
                  <a:off x="4252951" y="3150220"/>
                  <a:ext cx="611449" cy="215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ko-KR" sz="800" b="1" dirty="0"/>
                    <a:t/>
                  </a:r>
                  <a:br>
                    <a:rPr lang="en-US" altLang="ko-KR" sz="800" b="1" dirty="0"/>
                  </a:br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7C44901-320B-4A69-822A-EF92503ED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951" y="3150220"/>
                  <a:ext cx="611449" cy="2155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xmlns="" id="{F63A90AC-C74C-4693-8580-6342DF74C212}"/>
              </a:ext>
            </a:extLst>
          </p:cNvPr>
          <p:cNvGrpSpPr/>
          <p:nvPr/>
        </p:nvGrpSpPr>
        <p:grpSpPr>
          <a:xfrm>
            <a:off x="2409058" y="2801182"/>
            <a:ext cx="1811106" cy="1356303"/>
            <a:chOff x="1887195" y="2651052"/>
            <a:chExt cx="1811106" cy="1356303"/>
          </a:xfrm>
        </p:grpSpPr>
        <p:sp>
          <p:nvSpPr>
            <p:cNvPr id="102" name="평행 사변형 101">
              <a:extLst>
                <a:ext uri="{FF2B5EF4-FFF2-40B4-BE49-F238E27FC236}">
                  <a16:creationId xmlns:a16="http://schemas.microsoft.com/office/drawing/2014/main" xmlns="" id="{A1374BE0-83CB-4C72-B49D-B35A23133651}"/>
                </a:ext>
              </a:extLst>
            </p:cNvPr>
            <p:cNvSpPr/>
            <p:nvPr/>
          </p:nvSpPr>
          <p:spPr>
            <a:xfrm>
              <a:off x="2557001" y="3443034"/>
              <a:ext cx="653001" cy="215440"/>
            </a:xfrm>
            <a:prstGeom prst="parallelogram">
              <a:avLst>
                <a:gd name="adj" fmla="val 10537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xmlns="" id="{46CCB973-7153-4F32-ACF0-F037B88B75D5}"/>
                </a:ext>
              </a:extLst>
            </p:cNvPr>
            <p:cNvCxnSpPr/>
            <p:nvPr/>
          </p:nvCxnSpPr>
          <p:spPr>
            <a:xfrm flipV="1">
              <a:off x="2770478" y="3440987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xmlns="" id="{6646ACB9-E588-4855-9E9D-F968897EC015}"/>
                </a:ext>
              </a:extLst>
            </p:cNvPr>
            <p:cNvCxnSpPr/>
            <p:nvPr/>
          </p:nvCxnSpPr>
          <p:spPr>
            <a:xfrm flipV="1">
              <a:off x="2778867" y="2727436"/>
              <a:ext cx="0" cy="7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xmlns="" id="{AE7B8610-0799-406E-86FB-B9271840D155}"/>
                    </a:ext>
                  </a:extLst>
                </p:cNvPr>
                <p:cNvSpPr txBox="1"/>
                <p:nvPr/>
              </p:nvSpPr>
              <p:spPr>
                <a:xfrm>
                  <a:off x="2638175" y="3626329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E7B8610-0799-406E-86FB-B9271840D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175" y="3626329"/>
                  <a:ext cx="266007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xmlns="" id="{74AD5898-86FD-4844-989D-97028B3DAF46}"/>
                    </a:ext>
                  </a:extLst>
                </p:cNvPr>
                <p:cNvSpPr txBox="1"/>
                <p:nvPr/>
              </p:nvSpPr>
              <p:spPr>
                <a:xfrm>
                  <a:off x="3031570" y="3459035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4AD5898-86FD-4844-989D-97028B3DA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1570" y="3459035"/>
                  <a:ext cx="266007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xmlns="" id="{0E7C7DD8-AB9C-4172-8707-52794381CFA8}"/>
                </a:ext>
              </a:extLst>
            </p:cNvPr>
            <p:cNvSpPr/>
            <p:nvPr/>
          </p:nvSpPr>
          <p:spPr>
            <a:xfrm>
              <a:off x="2772274" y="3421446"/>
              <a:ext cx="36000" cy="36000"/>
            </a:xfrm>
            <a:prstGeom prst="ellipse">
              <a:avLst/>
            </a:prstGeom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xmlns="" id="{EE257EF3-21F4-46BE-AA94-6DD90A439E22}"/>
                    </a:ext>
                  </a:extLst>
                </p:cNvPr>
                <p:cNvSpPr txBox="1"/>
                <p:nvPr/>
              </p:nvSpPr>
              <p:spPr>
                <a:xfrm>
                  <a:off x="2155952" y="3791911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E257EF3-21F4-46BE-AA94-6DD90A4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952" y="3791911"/>
                  <a:ext cx="266007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xmlns="" id="{BC21422E-04D9-44E4-A6C7-3E38FC749A41}"/>
                    </a:ext>
                  </a:extLst>
                </p:cNvPr>
                <p:cNvSpPr txBox="1"/>
                <p:nvPr/>
              </p:nvSpPr>
              <p:spPr>
                <a:xfrm>
                  <a:off x="3432294" y="3315218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C21422E-04D9-44E4-A6C7-3E38FC749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294" y="3315218"/>
                  <a:ext cx="266007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xmlns="" id="{8054F5E1-5B69-41A9-85D3-319ED66A7441}"/>
                    </a:ext>
                  </a:extLst>
                </p:cNvPr>
                <p:cNvSpPr txBox="1"/>
                <p:nvPr/>
              </p:nvSpPr>
              <p:spPr>
                <a:xfrm>
                  <a:off x="2719091" y="3434852"/>
                  <a:ext cx="340158" cy="2192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054F5E1-5B69-41A9-85D3-319ED66A7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091" y="3434852"/>
                  <a:ext cx="340158" cy="219227"/>
                </a:xfrm>
                <a:prstGeom prst="rect">
                  <a:avLst/>
                </a:prstGeom>
                <a:blipFill>
                  <a:blip r:embed="rId9"/>
                  <a:stretch>
                    <a:fillRect r="-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xmlns="" id="{EC6BD4CF-B13B-4155-A526-656CB5CC3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7551" y="3434939"/>
              <a:ext cx="425542" cy="414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xmlns="" id="{671B528A-6D12-497E-95B6-AF9F56FFC199}"/>
                    </a:ext>
                  </a:extLst>
                </p:cNvPr>
                <p:cNvSpPr txBox="1"/>
                <p:nvPr/>
              </p:nvSpPr>
              <p:spPr>
                <a:xfrm>
                  <a:off x="1887195" y="3299426"/>
                  <a:ext cx="741870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2,0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,0 </m:t>
                            </m:r>
                          </m:e>
                        </m:d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671B528A-6D12-497E-95B6-AF9F56FFC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195" y="3299426"/>
                  <a:ext cx="741870" cy="23128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xmlns="" id="{3017B4F1-D95A-47B9-9453-4FD9A7A96900}"/>
                    </a:ext>
                  </a:extLst>
                </p:cNvPr>
                <p:cNvSpPr txBox="1"/>
                <p:nvPr/>
              </p:nvSpPr>
              <p:spPr>
                <a:xfrm>
                  <a:off x="2761493" y="2651052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017B4F1-D95A-47B9-9453-4FD9A7A96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1493" y="2651052"/>
                  <a:ext cx="266007" cy="215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xmlns="" id="{DB2A34CE-86AD-431E-AD51-0BA030EC4598}"/>
                </a:ext>
              </a:extLst>
            </p:cNvPr>
            <p:cNvCxnSpPr>
              <a:stCxn id="107" idx="1"/>
            </p:cNvCxnSpPr>
            <p:nvPr/>
          </p:nvCxnSpPr>
          <p:spPr>
            <a:xfrm flipV="1">
              <a:off x="2777546" y="3088698"/>
              <a:ext cx="1321" cy="338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xmlns="" id="{D0BFBE58-57C8-46B9-B04A-6900F6540789}"/>
                    </a:ext>
                  </a:extLst>
                </p:cNvPr>
                <p:cNvSpPr txBox="1"/>
                <p:nvPr/>
              </p:nvSpPr>
              <p:spPr>
                <a:xfrm>
                  <a:off x="2790274" y="2990082"/>
                  <a:ext cx="70179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8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=(0,0,1)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0BFBE58-57C8-46B9-B04A-6900F6540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0274" y="2990082"/>
                  <a:ext cx="701795" cy="215444"/>
                </a:xfrm>
                <a:prstGeom prst="rect">
                  <a:avLst/>
                </a:prstGeom>
                <a:blipFill>
                  <a:blip r:embed="rId1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CB7B1CC4-2B73-40D3-827B-0BD8EFAB8CE4}"/>
              </a:ext>
            </a:extLst>
          </p:cNvPr>
          <p:cNvGrpSpPr/>
          <p:nvPr/>
        </p:nvGrpSpPr>
        <p:grpSpPr>
          <a:xfrm>
            <a:off x="5100720" y="2821755"/>
            <a:ext cx="1392879" cy="1352029"/>
            <a:chOff x="5583240" y="2097424"/>
            <a:chExt cx="1392879" cy="1352029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436CEA54-6705-4013-8277-395A00D796C0}"/>
                </a:ext>
              </a:extLst>
            </p:cNvPr>
            <p:cNvGrpSpPr/>
            <p:nvPr/>
          </p:nvGrpSpPr>
          <p:grpSpPr>
            <a:xfrm>
              <a:off x="6172314" y="2363844"/>
              <a:ext cx="694182" cy="935582"/>
              <a:chOff x="5042366" y="4629677"/>
              <a:chExt cx="694182" cy="935582"/>
            </a:xfrm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xmlns="" id="{53872960-E762-4F50-BA2A-6BC559E47A03}"/>
                  </a:ext>
                </a:extLst>
              </p:cNvPr>
              <p:cNvCxnSpPr/>
              <p:nvPr/>
            </p:nvCxnSpPr>
            <p:spPr>
              <a:xfrm>
                <a:off x="5498683" y="4653229"/>
                <a:ext cx="57166" cy="335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원호 131">
                <a:extLst>
                  <a:ext uri="{FF2B5EF4-FFF2-40B4-BE49-F238E27FC236}">
                    <a16:creationId xmlns:a16="http://schemas.microsoft.com/office/drawing/2014/main" xmlns="" id="{AC122EE2-4CDC-412E-8964-DC45E0B1E5CF}"/>
                  </a:ext>
                </a:extLst>
              </p:cNvPr>
              <p:cNvSpPr/>
              <p:nvPr/>
            </p:nvSpPr>
            <p:spPr>
              <a:xfrm rot="18352020">
                <a:off x="5114596" y="4943308"/>
                <a:ext cx="615073" cy="628830"/>
              </a:xfrm>
              <a:prstGeom prst="arc">
                <a:avLst>
                  <a:gd name="adj1" fmla="val 16200000"/>
                  <a:gd name="adj2" fmla="val 2109935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원호 132">
                <a:extLst>
                  <a:ext uri="{FF2B5EF4-FFF2-40B4-BE49-F238E27FC236}">
                    <a16:creationId xmlns:a16="http://schemas.microsoft.com/office/drawing/2014/main" xmlns="" id="{AE4C45EC-7099-41AB-AF31-05292618E6EA}"/>
                  </a:ext>
                </a:extLst>
              </p:cNvPr>
              <p:cNvSpPr/>
              <p:nvPr/>
            </p:nvSpPr>
            <p:spPr>
              <a:xfrm rot="18352020">
                <a:off x="5049244" y="4622799"/>
                <a:ext cx="615073" cy="628830"/>
              </a:xfrm>
              <a:prstGeom prst="arc">
                <a:avLst>
                  <a:gd name="adj1" fmla="val 16214977"/>
                  <a:gd name="adj2" fmla="val 2109935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xmlns="" id="{355DE64C-F032-4F37-BDC0-A3CB6FFC8D74}"/>
                  </a:ext>
                </a:extLst>
              </p:cNvPr>
              <p:cNvCxnSpPr/>
              <p:nvPr/>
            </p:nvCxnSpPr>
            <p:spPr>
              <a:xfrm>
                <a:off x="5107426" y="4738782"/>
                <a:ext cx="57166" cy="33523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xmlns="" id="{2E9C7607-BAB3-4B76-B8C5-E93E946FAEF5}"/>
                </a:ext>
              </a:extLst>
            </p:cNvPr>
            <p:cNvGrpSpPr/>
            <p:nvPr/>
          </p:nvGrpSpPr>
          <p:grpSpPr>
            <a:xfrm>
              <a:off x="5583240" y="2097424"/>
              <a:ext cx="1392879" cy="1352029"/>
              <a:chOff x="2032852" y="2531929"/>
              <a:chExt cx="1392879" cy="1352029"/>
            </a:xfrm>
          </p:grpSpPr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xmlns="" id="{E85975B7-20FC-4046-BBA9-031811EF9619}"/>
                  </a:ext>
                </a:extLst>
              </p:cNvPr>
              <p:cNvCxnSpPr/>
              <p:nvPr/>
            </p:nvCxnSpPr>
            <p:spPr>
              <a:xfrm flipV="1">
                <a:off x="2497908" y="3321864"/>
                <a:ext cx="72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xmlns="" id="{E2C48681-2909-4B3D-9914-8BE6B144D5F2}"/>
                  </a:ext>
                </a:extLst>
              </p:cNvPr>
              <p:cNvCxnSpPr/>
              <p:nvPr/>
            </p:nvCxnSpPr>
            <p:spPr>
              <a:xfrm flipV="1">
                <a:off x="2506297" y="2608313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xmlns="" id="{DEE32A7D-8C87-441A-ABFD-01F089826D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32852" y="3668514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6BCB56C6-9DEB-445A-99E4-E2947D2441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852" y="3668514"/>
                    <a:ext cx="266007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xmlns="" id="{9B622655-44D4-4BA6-BEC5-F8F8908DE383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724" y="3196095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0E6CA728-BDCB-4A03-A6EB-DB05E520A3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24" y="3196095"/>
                    <a:ext cx="266007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xmlns="" id="{0552C142-66F1-4846-9ADF-E03E76C1DF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0841" y="3322468"/>
                <a:ext cx="356510" cy="352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xmlns="" id="{8993CD78-7858-4351-8C7C-77A36A893392}"/>
                      </a:ext>
                    </a:extLst>
                  </p:cNvPr>
                  <p:cNvSpPr txBox="1"/>
                  <p:nvPr/>
                </p:nvSpPr>
                <p:spPr>
                  <a:xfrm>
                    <a:off x="2488923" y="2531929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D10F70-67A0-496B-B747-C7C7B7C3F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8923" y="2531929"/>
                    <a:ext cx="266007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xmlns="" id="{EAED0D8E-0EEB-4E2A-8C9E-11059B76759E}"/>
                    </a:ext>
                  </a:extLst>
                </p:cNvPr>
                <p:cNvSpPr txBox="1"/>
                <p:nvPr/>
              </p:nvSpPr>
              <p:spPr>
                <a:xfrm>
                  <a:off x="6016427" y="2566850"/>
                  <a:ext cx="31177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EAED0D8E-0EEB-4E2A-8C9E-11059B767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6427" y="2566850"/>
                  <a:ext cx="311774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xmlns="" id="{052E3718-6F2E-4138-8A1A-05D2525C0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2402" y="2729335"/>
              <a:ext cx="391523" cy="72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xmlns="" id="{D8E2D1FA-5B78-45EE-B205-515AED981F6E}"/>
                    </a:ext>
                  </a:extLst>
                </p:cNvPr>
                <p:cNvSpPr txBox="1"/>
                <p:nvPr/>
              </p:nvSpPr>
              <p:spPr>
                <a:xfrm>
                  <a:off x="6383283" y="2729335"/>
                  <a:ext cx="2664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D8E2D1FA-5B78-45EE-B205-515AED98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283" y="2729335"/>
                  <a:ext cx="26641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xmlns="" id="{B04F9AC5-1794-489A-8C8B-EF8A6F389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1187" y="2483923"/>
              <a:ext cx="62939" cy="2714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xmlns="" id="{BAA0BB89-22BF-4874-8FD3-2952ADBF918F}"/>
                </a:ext>
              </a:extLst>
            </p:cNvPr>
            <p:cNvCxnSpPr>
              <a:cxnSpLocks/>
              <a:stCxn id="132" idx="0"/>
            </p:cNvCxnSpPr>
            <p:nvPr/>
          </p:nvCxnSpPr>
          <p:spPr>
            <a:xfrm flipH="1">
              <a:off x="6087725" y="2807673"/>
              <a:ext cx="209560" cy="1918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xmlns="" id="{E2610393-C95E-45C6-9E1F-A2158E77547D}"/>
                    </a:ext>
                  </a:extLst>
                </p:cNvPr>
                <p:cNvSpPr txBox="1"/>
                <p:nvPr/>
              </p:nvSpPr>
              <p:spPr>
                <a:xfrm>
                  <a:off x="6034316" y="2964184"/>
                  <a:ext cx="27443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E2610393-C95E-45C6-9E1F-A2158E775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316" y="2964184"/>
                  <a:ext cx="274434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xmlns="" id="{469005C3-08B6-4865-A28A-F6D7C346E7FC}"/>
                  </a:ext>
                </a:extLst>
              </p:cNvPr>
              <p:cNvSpPr txBox="1"/>
              <p:nvPr/>
            </p:nvSpPr>
            <p:spPr>
              <a:xfrm>
                <a:off x="5800962" y="3176689"/>
                <a:ext cx="34015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 sz="80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69005C3-08B6-4865-A28A-F6D7C346E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962" y="3176689"/>
                <a:ext cx="340157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39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F893BB7E-2700-459A-A9C1-6C318E699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11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7828153F-FEE4-44E3-9BFB-A939F1E1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Surface Integral of a Vector Field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xmlns="" id="{48EC39E2-9925-48FE-9793-131F6C1B3B0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Pre-image points of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Then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8EC39E2-9925-48FE-9793-131F6C1B3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69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027C981E-CAB9-4201-83D4-25AACDBDB1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45D593EF-78F5-4E3D-BB19-E24CEAD1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Surface Integral of a Vector Field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xmlns="" id="{C3130CF7-096D-47C6-BE25-6CBA99C430A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𝐛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den>
                      </m:f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Cof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Cof</m:t>
                                  </m:r>
                                  <m:d>
                                    <m:d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</m:d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We 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Cof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</m:d>
                  </m:oMath>
                </a14:m>
                <a:r>
                  <a:rPr lang="en-US" altLang="ko-KR" dirty="0"/>
                  <a:t> as transformation normal matrix.</a:t>
                </a:r>
              </a:p>
              <a:p>
                <a:pPr lvl="1"/>
                <a:r>
                  <a:rPr lang="en-US" altLang="ko-KR" dirty="0"/>
                  <a:t>Here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Cof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∆</m:t>
                      </m:r>
                      <m:acc>
                        <m:accPr>
                          <m:chr m:val="̃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Using Reimann integral notion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𝐅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Cof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Cof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̃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lvl="1" indent="0">
                  <a:buNone/>
                </a:pPr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lvl="1" indent="0" algn="ctr">
                  <a:buNone/>
                </a:pPr>
                <a:r>
                  <a:rPr lang="en-US" altLang="ko-KR" dirty="0"/>
                  <a:t>Where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ko-KR" altLang="en-US" b="1" dirty="0">
                  <a:solidFill>
                    <a:srgbClr val="1700C0"/>
                  </a:solidFill>
                </a:endParaRPr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C3130CF7-096D-47C6-BE25-6CBA99C43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38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+mn-lt"/>
                  </a:rPr>
                  <a:t>Transformation of Normal Vector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We consider surface normal vector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in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which</a:t>
                </a:r>
                <a:r>
                  <a:rPr lang="en-US" altLang="ko-KR" b="1" dirty="0">
                    <a:latin typeface="+mn-lt"/>
                  </a:rPr>
                  <a:t> </a:t>
                </a:r>
                <a:r>
                  <a:rPr lang="en-US" altLang="ko-KR" dirty="0">
                    <a:latin typeface="+mn-lt"/>
                  </a:rPr>
                  <a:t>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dirty="0">
                    <a:latin typeface="+mn-lt"/>
                  </a:rPr>
                  <a:t>.</a:t>
                </a:r>
              </a:p>
              <a:p>
                <a:pPr lvl="1"/>
                <a:r>
                  <a:rPr lang="en-US" altLang="ko-KR" dirty="0"/>
                  <a:t>Then we assume there is a invertible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𝔗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which mapping from reference element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to physical element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lang="en-US" altLang="ko-KR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b="1" dirty="0">
                  <a:latin typeface="+mn-lt"/>
                </a:endParaRPr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sz="70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Then we want to know relationship between reference surface normal vector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>
                    <a:latin typeface="+mn-lt"/>
                  </a:rPr>
                  <a:t> which 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b="1" dirty="0">
                    <a:latin typeface="+mn-lt"/>
                  </a:rPr>
                  <a:t>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Unfortunately, it can’t be obtained by simple transformation</a:t>
                </a:r>
              </a:p>
              <a:p>
                <a:pPr lvl="1"/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𝔗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At first, we use the fact that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ko-KR" altLang="en-US" b="1" dirty="0"/>
                  <a:t> </a:t>
                </a:r>
                <a:r>
                  <a:rPr lang="en-US" altLang="ko-KR" dirty="0"/>
                  <a:t>is tangent to the surface at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we define infinitesimally small vector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dirty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1" dirty="0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0" dirty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/>
          <p:cNvGrpSpPr/>
          <p:nvPr/>
        </p:nvGrpSpPr>
        <p:grpSpPr>
          <a:xfrm>
            <a:off x="1936785" y="2202216"/>
            <a:ext cx="5060879" cy="1871661"/>
            <a:chOff x="1920424" y="1811517"/>
            <a:chExt cx="5060879" cy="1871661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2235850" y="3359239"/>
              <a:ext cx="14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 flipV="1">
              <a:off x="2235850" y="1919239"/>
              <a:ext cx="0" cy="14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491922" y="3397524"/>
                  <a:ext cx="26342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22" y="3397524"/>
                  <a:ext cx="263428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920424" y="1811517"/>
                  <a:ext cx="30185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424" y="1811517"/>
                  <a:ext cx="301851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/>
            <p:nvPr/>
          </p:nvCxnSpPr>
          <p:spPr>
            <a:xfrm flipV="1">
              <a:off x="5288744" y="3411831"/>
              <a:ext cx="144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5299828" y="1998411"/>
              <a:ext cx="0" cy="14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563245" y="3467734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3245" y="3467734"/>
                  <a:ext cx="266007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66858" y="1907315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858" y="1907315"/>
                  <a:ext cx="266007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/>
            <p:cNvCxnSpPr/>
            <p:nvPr/>
          </p:nvCxnSpPr>
          <p:spPr>
            <a:xfrm>
              <a:off x="4189621" y="2715456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421726" y="2476535"/>
                  <a:ext cx="266007" cy="215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𝔗</m:t>
                            </m:r>
                          </m:e>
                          <m:sub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r>
                    <a:rPr lang="en-US" altLang="ko-KR" sz="800" b="1" dirty="0"/>
                    <a:t/>
                  </a:r>
                  <a:br>
                    <a:rPr lang="en-US" altLang="ko-KR" sz="800" b="1" dirty="0"/>
                  </a:br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726" y="2476535"/>
                  <a:ext cx="266007" cy="2155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자유형 14"/>
            <p:cNvSpPr/>
            <p:nvPr/>
          </p:nvSpPr>
          <p:spPr>
            <a:xfrm>
              <a:off x="2281614" y="2147073"/>
              <a:ext cx="1572233" cy="892995"/>
            </a:xfrm>
            <a:custGeom>
              <a:avLst/>
              <a:gdLst>
                <a:gd name="connsiteX0" fmla="*/ 224444 w 532099"/>
                <a:gd name="connsiteY0" fmla="*/ 33545 h 507371"/>
                <a:gd name="connsiteX1" fmla="*/ 199506 w 532099"/>
                <a:gd name="connsiteY1" fmla="*/ 108360 h 507371"/>
                <a:gd name="connsiteX2" fmla="*/ 174568 w 532099"/>
                <a:gd name="connsiteY2" fmla="*/ 116672 h 507371"/>
                <a:gd name="connsiteX3" fmla="*/ 149629 w 532099"/>
                <a:gd name="connsiteY3" fmla="*/ 133298 h 507371"/>
                <a:gd name="connsiteX4" fmla="*/ 124691 w 532099"/>
                <a:gd name="connsiteY4" fmla="*/ 141611 h 507371"/>
                <a:gd name="connsiteX5" fmla="*/ 41564 w 532099"/>
                <a:gd name="connsiteY5" fmla="*/ 166549 h 507371"/>
                <a:gd name="connsiteX6" fmla="*/ 24938 w 532099"/>
                <a:gd name="connsiteY6" fmla="*/ 183174 h 507371"/>
                <a:gd name="connsiteX7" fmla="*/ 16626 w 532099"/>
                <a:gd name="connsiteY7" fmla="*/ 208112 h 507371"/>
                <a:gd name="connsiteX8" fmla="*/ 0 w 532099"/>
                <a:gd name="connsiteY8" fmla="*/ 233051 h 507371"/>
                <a:gd name="connsiteX9" fmla="*/ 24938 w 532099"/>
                <a:gd name="connsiteY9" fmla="*/ 316178 h 507371"/>
                <a:gd name="connsiteX10" fmla="*/ 33251 w 532099"/>
                <a:gd name="connsiteY10" fmla="*/ 341116 h 507371"/>
                <a:gd name="connsiteX11" fmla="*/ 99753 w 532099"/>
                <a:gd name="connsiteY11" fmla="*/ 366054 h 507371"/>
                <a:gd name="connsiteX12" fmla="*/ 174568 w 532099"/>
                <a:gd name="connsiteY12" fmla="*/ 349429 h 507371"/>
                <a:gd name="connsiteX13" fmla="*/ 249382 w 532099"/>
                <a:gd name="connsiteY13" fmla="*/ 382680 h 507371"/>
                <a:gd name="connsiteX14" fmla="*/ 274320 w 532099"/>
                <a:gd name="connsiteY14" fmla="*/ 390992 h 507371"/>
                <a:gd name="connsiteX15" fmla="*/ 299258 w 532099"/>
                <a:gd name="connsiteY15" fmla="*/ 440869 h 507371"/>
                <a:gd name="connsiteX16" fmla="*/ 324197 w 532099"/>
                <a:gd name="connsiteY16" fmla="*/ 490745 h 507371"/>
                <a:gd name="connsiteX17" fmla="*/ 349135 w 532099"/>
                <a:gd name="connsiteY17" fmla="*/ 507371 h 507371"/>
                <a:gd name="connsiteX18" fmla="*/ 407324 w 532099"/>
                <a:gd name="connsiteY18" fmla="*/ 482432 h 507371"/>
                <a:gd name="connsiteX19" fmla="*/ 448888 w 532099"/>
                <a:gd name="connsiteY19" fmla="*/ 474120 h 507371"/>
                <a:gd name="connsiteX20" fmla="*/ 473826 w 532099"/>
                <a:gd name="connsiteY20" fmla="*/ 457494 h 507371"/>
                <a:gd name="connsiteX21" fmla="*/ 498764 w 532099"/>
                <a:gd name="connsiteY21" fmla="*/ 449182 h 507371"/>
                <a:gd name="connsiteX22" fmla="*/ 523702 w 532099"/>
                <a:gd name="connsiteY22" fmla="*/ 432556 h 507371"/>
                <a:gd name="connsiteX23" fmla="*/ 532015 w 532099"/>
                <a:gd name="connsiteY23" fmla="*/ 399305 h 507371"/>
                <a:gd name="connsiteX24" fmla="*/ 498764 w 532099"/>
                <a:gd name="connsiteY24" fmla="*/ 249676 h 507371"/>
                <a:gd name="connsiteX25" fmla="*/ 473826 w 532099"/>
                <a:gd name="connsiteY25" fmla="*/ 208112 h 507371"/>
                <a:gd name="connsiteX26" fmla="*/ 465513 w 532099"/>
                <a:gd name="connsiteY26" fmla="*/ 183174 h 507371"/>
                <a:gd name="connsiteX27" fmla="*/ 448888 w 532099"/>
                <a:gd name="connsiteY27" fmla="*/ 158236 h 507371"/>
                <a:gd name="connsiteX28" fmla="*/ 440575 w 532099"/>
                <a:gd name="connsiteY28" fmla="*/ 75109 h 507371"/>
                <a:gd name="connsiteX29" fmla="*/ 274320 w 532099"/>
                <a:gd name="connsiteY29" fmla="*/ 50171 h 507371"/>
                <a:gd name="connsiteX30" fmla="*/ 266008 w 532099"/>
                <a:gd name="connsiteY30" fmla="*/ 25232 h 507371"/>
                <a:gd name="connsiteX31" fmla="*/ 216131 w 532099"/>
                <a:gd name="connsiteY31" fmla="*/ 294 h 507371"/>
                <a:gd name="connsiteX32" fmla="*/ 224444 w 532099"/>
                <a:gd name="connsiteY32" fmla="*/ 33545 h 50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32099" h="507371">
                  <a:moveTo>
                    <a:pt x="224444" y="33545"/>
                  </a:moveTo>
                  <a:cubicBezTo>
                    <a:pt x="221673" y="51556"/>
                    <a:pt x="221984" y="90378"/>
                    <a:pt x="199506" y="108360"/>
                  </a:cubicBezTo>
                  <a:cubicBezTo>
                    <a:pt x="192664" y="113834"/>
                    <a:pt x="182881" y="113901"/>
                    <a:pt x="174568" y="116672"/>
                  </a:cubicBezTo>
                  <a:cubicBezTo>
                    <a:pt x="166255" y="122214"/>
                    <a:pt x="158565" y="128830"/>
                    <a:pt x="149629" y="133298"/>
                  </a:cubicBezTo>
                  <a:cubicBezTo>
                    <a:pt x="141792" y="137217"/>
                    <a:pt x="133084" y="139093"/>
                    <a:pt x="124691" y="141611"/>
                  </a:cubicBezTo>
                  <a:cubicBezTo>
                    <a:pt x="29528" y="170160"/>
                    <a:pt x="98040" y="147723"/>
                    <a:pt x="41564" y="166549"/>
                  </a:cubicBezTo>
                  <a:cubicBezTo>
                    <a:pt x="36022" y="172091"/>
                    <a:pt x="28970" y="176454"/>
                    <a:pt x="24938" y="183174"/>
                  </a:cubicBezTo>
                  <a:cubicBezTo>
                    <a:pt x="20430" y="190688"/>
                    <a:pt x="20545" y="200275"/>
                    <a:pt x="16626" y="208112"/>
                  </a:cubicBezTo>
                  <a:cubicBezTo>
                    <a:pt x="12158" y="217048"/>
                    <a:pt x="5542" y="224738"/>
                    <a:pt x="0" y="233051"/>
                  </a:cubicBezTo>
                  <a:cubicBezTo>
                    <a:pt x="8313" y="260760"/>
                    <a:pt x="16430" y="288528"/>
                    <a:pt x="24938" y="316178"/>
                  </a:cubicBezTo>
                  <a:cubicBezTo>
                    <a:pt x="27515" y="324553"/>
                    <a:pt x="26520" y="335506"/>
                    <a:pt x="33251" y="341116"/>
                  </a:cubicBezTo>
                  <a:cubicBezTo>
                    <a:pt x="39881" y="346641"/>
                    <a:pt x="85949" y="361453"/>
                    <a:pt x="99753" y="366054"/>
                  </a:cubicBezTo>
                  <a:cubicBezTo>
                    <a:pt x="124691" y="360512"/>
                    <a:pt x="149021" y="349429"/>
                    <a:pt x="174568" y="349429"/>
                  </a:cubicBezTo>
                  <a:cubicBezTo>
                    <a:pt x="262006" y="349429"/>
                    <a:pt x="210057" y="359085"/>
                    <a:pt x="249382" y="382680"/>
                  </a:cubicBezTo>
                  <a:cubicBezTo>
                    <a:pt x="256896" y="387188"/>
                    <a:pt x="266007" y="388221"/>
                    <a:pt x="274320" y="390992"/>
                  </a:cubicBezTo>
                  <a:cubicBezTo>
                    <a:pt x="295214" y="453675"/>
                    <a:pt x="267030" y="376414"/>
                    <a:pt x="299258" y="440869"/>
                  </a:cubicBezTo>
                  <a:cubicBezTo>
                    <a:pt x="312780" y="467913"/>
                    <a:pt x="300373" y="466921"/>
                    <a:pt x="324197" y="490745"/>
                  </a:cubicBezTo>
                  <a:cubicBezTo>
                    <a:pt x="331261" y="497809"/>
                    <a:pt x="340822" y="501829"/>
                    <a:pt x="349135" y="507371"/>
                  </a:cubicBezTo>
                  <a:cubicBezTo>
                    <a:pt x="368531" y="499058"/>
                    <a:pt x="387304" y="489105"/>
                    <a:pt x="407324" y="482432"/>
                  </a:cubicBezTo>
                  <a:cubicBezTo>
                    <a:pt x="420728" y="477964"/>
                    <a:pt x="435659" y="479081"/>
                    <a:pt x="448888" y="474120"/>
                  </a:cubicBezTo>
                  <a:cubicBezTo>
                    <a:pt x="458243" y="470612"/>
                    <a:pt x="464890" y="461962"/>
                    <a:pt x="473826" y="457494"/>
                  </a:cubicBezTo>
                  <a:cubicBezTo>
                    <a:pt x="481663" y="453575"/>
                    <a:pt x="490451" y="451953"/>
                    <a:pt x="498764" y="449182"/>
                  </a:cubicBezTo>
                  <a:cubicBezTo>
                    <a:pt x="507077" y="443640"/>
                    <a:pt x="518160" y="440869"/>
                    <a:pt x="523702" y="432556"/>
                  </a:cubicBezTo>
                  <a:cubicBezTo>
                    <a:pt x="530039" y="423050"/>
                    <a:pt x="532615" y="410714"/>
                    <a:pt x="532015" y="399305"/>
                  </a:cubicBezTo>
                  <a:cubicBezTo>
                    <a:pt x="521285" y="195451"/>
                    <a:pt x="536929" y="326005"/>
                    <a:pt x="498764" y="249676"/>
                  </a:cubicBezTo>
                  <a:cubicBezTo>
                    <a:pt x="477182" y="206511"/>
                    <a:pt x="506298" y="240586"/>
                    <a:pt x="473826" y="208112"/>
                  </a:cubicBezTo>
                  <a:cubicBezTo>
                    <a:pt x="471055" y="199799"/>
                    <a:pt x="469432" y="191011"/>
                    <a:pt x="465513" y="183174"/>
                  </a:cubicBezTo>
                  <a:cubicBezTo>
                    <a:pt x="461045" y="174238"/>
                    <a:pt x="451134" y="167971"/>
                    <a:pt x="448888" y="158236"/>
                  </a:cubicBezTo>
                  <a:cubicBezTo>
                    <a:pt x="442626" y="131102"/>
                    <a:pt x="458402" y="96502"/>
                    <a:pt x="440575" y="75109"/>
                  </a:cubicBezTo>
                  <a:cubicBezTo>
                    <a:pt x="428178" y="60233"/>
                    <a:pt x="280629" y="50745"/>
                    <a:pt x="274320" y="50171"/>
                  </a:cubicBezTo>
                  <a:cubicBezTo>
                    <a:pt x="271549" y="41858"/>
                    <a:pt x="271482" y="32074"/>
                    <a:pt x="266008" y="25232"/>
                  </a:cubicBezTo>
                  <a:cubicBezTo>
                    <a:pt x="262176" y="20442"/>
                    <a:pt x="225641" y="-2876"/>
                    <a:pt x="216131" y="294"/>
                  </a:cubicBezTo>
                  <a:cubicBezTo>
                    <a:pt x="210873" y="2047"/>
                    <a:pt x="227215" y="15534"/>
                    <a:pt x="224444" y="33545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5768173" y="2064748"/>
              <a:ext cx="928076" cy="1075736"/>
            </a:xfrm>
            <a:custGeom>
              <a:avLst/>
              <a:gdLst>
                <a:gd name="connsiteX0" fmla="*/ 426 w 640506"/>
                <a:gd name="connsiteY0" fmla="*/ 257694 h 457200"/>
                <a:gd name="connsiteX1" fmla="*/ 17052 w 640506"/>
                <a:gd name="connsiteY1" fmla="*/ 332509 h 457200"/>
                <a:gd name="connsiteX2" fmla="*/ 58615 w 640506"/>
                <a:gd name="connsiteY2" fmla="*/ 374073 h 457200"/>
                <a:gd name="connsiteX3" fmla="*/ 83553 w 640506"/>
                <a:gd name="connsiteY3" fmla="*/ 382385 h 457200"/>
                <a:gd name="connsiteX4" fmla="*/ 141742 w 640506"/>
                <a:gd name="connsiteY4" fmla="*/ 407324 h 457200"/>
                <a:gd name="connsiteX5" fmla="*/ 158368 w 640506"/>
                <a:gd name="connsiteY5" fmla="*/ 423949 h 457200"/>
                <a:gd name="connsiteX6" fmla="*/ 166681 w 640506"/>
                <a:gd name="connsiteY6" fmla="*/ 448887 h 457200"/>
                <a:gd name="connsiteX7" fmla="*/ 208244 w 640506"/>
                <a:gd name="connsiteY7" fmla="*/ 457200 h 457200"/>
                <a:gd name="connsiteX8" fmla="*/ 316310 w 640506"/>
                <a:gd name="connsiteY8" fmla="*/ 440574 h 457200"/>
                <a:gd name="connsiteX9" fmla="*/ 357873 w 640506"/>
                <a:gd name="connsiteY9" fmla="*/ 399011 h 457200"/>
                <a:gd name="connsiteX10" fmla="*/ 366186 w 640506"/>
                <a:gd name="connsiteY10" fmla="*/ 374073 h 457200"/>
                <a:gd name="connsiteX11" fmla="*/ 391124 w 640506"/>
                <a:gd name="connsiteY11" fmla="*/ 365760 h 457200"/>
                <a:gd name="connsiteX12" fmla="*/ 607255 w 640506"/>
                <a:gd name="connsiteY12" fmla="*/ 365760 h 457200"/>
                <a:gd name="connsiteX13" fmla="*/ 615568 w 640506"/>
                <a:gd name="connsiteY13" fmla="*/ 340822 h 457200"/>
                <a:gd name="connsiteX14" fmla="*/ 640506 w 640506"/>
                <a:gd name="connsiteY14" fmla="*/ 274320 h 457200"/>
                <a:gd name="connsiteX15" fmla="*/ 623881 w 640506"/>
                <a:gd name="connsiteY15" fmla="*/ 241069 h 457200"/>
                <a:gd name="connsiteX16" fmla="*/ 557379 w 640506"/>
                <a:gd name="connsiteY16" fmla="*/ 224444 h 457200"/>
                <a:gd name="connsiteX17" fmla="*/ 549066 w 640506"/>
                <a:gd name="connsiteY17" fmla="*/ 116378 h 457200"/>
                <a:gd name="connsiteX18" fmla="*/ 532441 w 640506"/>
                <a:gd name="connsiteY18" fmla="*/ 91440 h 457200"/>
                <a:gd name="connsiteX19" fmla="*/ 524128 w 640506"/>
                <a:gd name="connsiteY19" fmla="*/ 66502 h 457200"/>
                <a:gd name="connsiteX20" fmla="*/ 482564 w 640506"/>
                <a:gd name="connsiteY20" fmla="*/ 41564 h 457200"/>
                <a:gd name="connsiteX21" fmla="*/ 374499 w 640506"/>
                <a:gd name="connsiteY21" fmla="*/ 58189 h 457200"/>
                <a:gd name="connsiteX22" fmla="*/ 349561 w 640506"/>
                <a:gd name="connsiteY22" fmla="*/ 74814 h 457200"/>
                <a:gd name="connsiteX23" fmla="*/ 174993 w 640506"/>
                <a:gd name="connsiteY23" fmla="*/ 41564 h 457200"/>
                <a:gd name="connsiteX24" fmla="*/ 158368 w 640506"/>
                <a:gd name="connsiteY24" fmla="*/ 24938 h 457200"/>
                <a:gd name="connsiteX25" fmla="*/ 133430 w 640506"/>
                <a:gd name="connsiteY25" fmla="*/ 16625 h 457200"/>
                <a:gd name="connsiteX26" fmla="*/ 108492 w 640506"/>
                <a:gd name="connsiteY26" fmla="*/ 0 h 457200"/>
                <a:gd name="connsiteX27" fmla="*/ 100179 w 640506"/>
                <a:gd name="connsiteY27" fmla="*/ 33251 h 457200"/>
                <a:gd name="connsiteX28" fmla="*/ 83553 w 640506"/>
                <a:gd name="connsiteY28" fmla="*/ 74814 h 457200"/>
                <a:gd name="connsiteX29" fmla="*/ 58615 w 640506"/>
                <a:gd name="connsiteY29" fmla="*/ 149629 h 457200"/>
                <a:gd name="connsiteX30" fmla="*/ 50302 w 640506"/>
                <a:gd name="connsiteY30" fmla="*/ 182880 h 457200"/>
                <a:gd name="connsiteX31" fmla="*/ 33677 w 640506"/>
                <a:gd name="connsiteY31" fmla="*/ 224444 h 457200"/>
                <a:gd name="connsiteX32" fmla="*/ 426 w 640506"/>
                <a:gd name="connsiteY32" fmla="*/ 257694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0506" h="457200">
                  <a:moveTo>
                    <a:pt x="426" y="257694"/>
                  </a:moveTo>
                  <a:cubicBezTo>
                    <a:pt x="-2345" y="275705"/>
                    <a:pt x="8973" y="308273"/>
                    <a:pt x="17052" y="332509"/>
                  </a:cubicBezTo>
                  <a:cubicBezTo>
                    <a:pt x="23702" y="352459"/>
                    <a:pt x="40882" y="365206"/>
                    <a:pt x="58615" y="374073"/>
                  </a:cubicBezTo>
                  <a:cubicBezTo>
                    <a:pt x="66452" y="377992"/>
                    <a:pt x="75499" y="378933"/>
                    <a:pt x="83553" y="382385"/>
                  </a:cubicBezTo>
                  <a:cubicBezTo>
                    <a:pt x="155470" y="413206"/>
                    <a:pt x="83249" y="387826"/>
                    <a:pt x="141742" y="407324"/>
                  </a:cubicBezTo>
                  <a:cubicBezTo>
                    <a:pt x="147284" y="412866"/>
                    <a:pt x="154336" y="417229"/>
                    <a:pt x="158368" y="423949"/>
                  </a:cubicBezTo>
                  <a:cubicBezTo>
                    <a:pt x="162876" y="431463"/>
                    <a:pt x="159390" y="444026"/>
                    <a:pt x="166681" y="448887"/>
                  </a:cubicBezTo>
                  <a:cubicBezTo>
                    <a:pt x="178437" y="456724"/>
                    <a:pt x="194390" y="454429"/>
                    <a:pt x="208244" y="457200"/>
                  </a:cubicBezTo>
                  <a:cubicBezTo>
                    <a:pt x="244266" y="451658"/>
                    <a:pt x="280952" y="449413"/>
                    <a:pt x="316310" y="440574"/>
                  </a:cubicBezTo>
                  <a:cubicBezTo>
                    <a:pt x="335311" y="435824"/>
                    <a:pt x="349956" y="414845"/>
                    <a:pt x="357873" y="399011"/>
                  </a:cubicBezTo>
                  <a:cubicBezTo>
                    <a:pt x="361792" y="391174"/>
                    <a:pt x="359990" y="380269"/>
                    <a:pt x="366186" y="374073"/>
                  </a:cubicBezTo>
                  <a:cubicBezTo>
                    <a:pt x="372382" y="367877"/>
                    <a:pt x="382811" y="368531"/>
                    <a:pt x="391124" y="365760"/>
                  </a:cubicBezTo>
                  <a:cubicBezTo>
                    <a:pt x="476781" y="400022"/>
                    <a:pt x="457706" y="399748"/>
                    <a:pt x="607255" y="365760"/>
                  </a:cubicBezTo>
                  <a:cubicBezTo>
                    <a:pt x="615799" y="363818"/>
                    <a:pt x="612491" y="349026"/>
                    <a:pt x="615568" y="340822"/>
                  </a:cubicBezTo>
                  <a:cubicBezTo>
                    <a:pt x="645387" y="261303"/>
                    <a:pt x="621637" y="330924"/>
                    <a:pt x="640506" y="274320"/>
                  </a:cubicBezTo>
                  <a:cubicBezTo>
                    <a:pt x="634964" y="263236"/>
                    <a:pt x="634507" y="247445"/>
                    <a:pt x="623881" y="241069"/>
                  </a:cubicBezTo>
                  <a:cubicBezTo>
                    <a:pt x="604288" y="229313"/>
                    <a:pt x="569135" y="244037"/>
                    <a:pt x="557379" y="224444"/>
                  </a:cubicBezTo>
                  <a:cubicBezTo>
                    <a:pt x="538791" y="193464"/>
                    <a:pt x="555724" y="151888"/>
                    <a:pt x="549066" y="116378"/>
                  </a:cubicBezTo>
                  <a:cubicBezTo>
                    <a:pt x="547225" y="106559"/>
                    <a:pt x="536909" y="100376"/>
                    <a:pt x="532441" y="91440"/>
                  </a:cubicBezTo>
                  <a:cubicBezTo>
                    <a:pt x="528522" y="83603"/>
                    <a:pt x="528636" y="74016"/>
                    <a:pt x="524128" y="66502"/>
                  </a:cubicBezTo>
                  <a:cubicBezTo>
                    <a:pt x="512717" y="47483"/>
                    <a:pt x="502181" y="48102"/>
                    <a:pt x="482564" y="41564"/>
                  </a:cubicBezTo>
                  <a:cubicBezTo>
                    <a:pt x="446542" y="47106"/>
                    <a:pt x="409856" y="49350"/>
                    <a:pt x="374499" y="58189"/>
                  </a:cubicBezTo>
                  <a:cubicBezTo>
                    <a:pt x="364807" y="60612"/>
                    <a:pt x="359540" y="75289"/>
                    <a:pt x="349561" y="74814"/>
                  </a:cubicBezTo>
                  <a:cubicBezTo>
                    <a:pt x="257244" y="70418"/>
                    <a:pt x="236472" y="62055"/>
                    <a:pt x="174993" y="41564"/>
                  </a:cubicBezTo>
                  <a:cubicBezTo>
                    <a:pt x="169451" y="36022"/>
                    <a:pt x="165088" y="28970"/>
                    <a:pt x="158368" y="24938"/>
                  </a:cubicBezTo>
                  <a:cubicBezTo>
                    <a:pt x="150854" y="20430"/>
                    <a:pt x="141267" y="20544"/>
                    <a:pt x="133430" y="16625"/>
                  </a:cubicBezTo>
                  <a:cubicBezTo>
                    <a:pt x="124494" y="12157"/>
                    <a:pt x="116805" y="5542"/>
                    <a:pt x="108492" y="0"/>
                  </a:cubicBezTo>
                  <a:cubicBezTo>
                    <a:pt x="105721" y="11084"/>
                    <a:pt x="103792" y="22413"/>
                    <a:pt x="100179" y="33251"/>
                  </a:cubicBezTo>
                  <a:cubicBezTo>
                    <a:pt x="95460" y="47407"/>
                    <a:pt x="87479" y="60418"/>
                    <a:pt x="83553" y="74814"/>
                  </a:cubicBezTo>
                  <a:cubicBezTo>
                    <a:pt x="62876" y="150628"/>
                    <a:pt x="90946" y="101134"/>
                    <a:pt x="58615" y="149629"/>
                  </a:cubicBezTo>
                  <a:cubicBezTo>
                    <a:pt x="55844" y="160713"/>
                    <a:pt x="53915" y="172041"/>
                    <a:pt x="50302" y="182880"/>
                  </a:cubicBezTo>
                  <a:cubicBezTo>
                    <a:pt x="45583" y="197036"/>
                    <a:pt x="38916" y="210472"/>
                    <a:pt x="33677" y="224444"/>
                  </a:cubicBezTo>
                  <a:cubicBezTo>
                    <a:pt x="24488" y="248949"/>
                    <a:pt x="3197" y="239683"/>
                    <a:pt x="426" y="257694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 flipV="1">
              <a:off x="3129014" y="2064002"/>
              <a:ext cx="9356" cy="1800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2235850" y="2235376"/>
              <a:ext cx="903943" cy="112386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135674" y="2242011"/>
              <a:ext cx="144000" cy="360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2249426" y="2248646"/>
              <a:ext cx="997334" cy="110755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24185" y="2439746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185" y="2439746"/>
                  <a:ext cx="263428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81989" y="2531517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989" y="2531517"/>
                  <a:ext cx="263428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936016" y="1905575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e>
                        </m:acc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016" y="1905575"/>
                  <a:ext cx="263428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138370" y="2011622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000" b="1">
                            <a:latin typeface="Cambria Math" panose="02040503050406030204" pitchFamily="18" charset="0"/>
                          </a:rPr>
                          <m:t>𝐫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370" y="2011622"/>
                  <a:ext cx="263428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화살표 연결선 24"/>
            <p:cNvCxnSpPr/>
            <p:nvPr/>
          </p:nvCxnSpPr>
          <p:spPr>
            <a:xfrm flipV="1">
              <a:off x="5288744" y="2439746"/>
              <a:ext cx="1294936" cy="97208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6567016" y="2439746"/>
              <a:ext cx="208010" cy="831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5299828" y="2535687"/>
              <a:ext cx="1275972" cy="87614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50014" y="2633309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0014" y="2633309"/>
                  <a:ext cx="263428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104950" y="2472190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950" y="2472190"/>
                  <a:ext cx="263428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717875" y="2241152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875" y="2241152"/>
                  <a:ext cx="263428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18404" y="2629490"/>
                  <a:ext cx="263428" cy="253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ko-KR" sz="1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404" y="2629490"/>
                  <a:ext cx="263428" cy="25308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894904" y="2210390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ko-KR" sz="1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904" y="2210390"/>
                  <a:ext cx="263428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/>
            <p:cNvCxnSpPr>
              <a:stCxn id="16" idx="17"/>
            </p:cNvCxnSpPr>
            <p:nvPr/>
          </p:nvCxnSpPr>
          <p:spPr>
            <a:xfrm>
              <a:off x="6563755" y="2338571"/>
              <a:ext cx="7282" cy="24474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19299" y="2412348"/>
                  <a:ext cx="26342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1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0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ko-KR" altLang="en-US" sz="10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299" y="2412348"/>
                  <a:ext cx="263428" cy="246221"/>
                </a:xfrm>
                <a:prstGeom prst="rect">
                  <a:avLst/>
                </a:prstGeom>
                <a:blipFill>
                  <a:blip r:embed="rId17"/>
                  <a:stretch>
                    <a:fillRect r="-4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081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14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 smtClean="0"/>
                  <a:t>Since we assume infinitesimally small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en-US" altLang="ko-KR" dirty="0"/>
                  <a:t>we can safely say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and</a:t>
                </a:r>
              </a:p>
              <a:p>
                <a:pPr lvl="1"/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𝔗</m:t>
                      </m:r>
                      <m:d>
                        <m:dPr>
                          <m:ctrlP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US" altLang="ko-KR" b="1">
                          <a:latin typeface="Cambria Math" panose="02040503050406030204" pitchFamily="18" charset="0"/>
                        </a:rPr>
                        <m:t>)≅</m:t>
                      </m:r>
                      <m:sSub>
                        <m:sSubPr>
                          <m:ctrlP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)∆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𝐫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From the fact that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ko-KR" dirty="0"/>
                  <a:t> must be orthogonal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  <m:d>
                            <m:d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𝐉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b="1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+mn-lt"/>
                  </a:rPr>
                  <a:t> is invertible matrix,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8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E622CAA1-CDA8-41B5-8D14-9B732AFE9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2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2985DE9-CF36-4233-B416-1043DA4F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Line Integral of a Scalar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xmlns="" id="{4B1C00B3-0519-4EFB-9CFF-B0E8E1C562E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We call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> as a transformation </a:t>
                </a:r>
                <a:r>
                  <a:rPr lang="en-US" altLang="ko-KR"/>
                  <a:t>scale function.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Using Reimann integral notion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sub>
                        <m:sup/>
                        <m:e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ko-KR" b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̃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lvl="1" indent="0" algn="ctr">
                  <a:buNone/>
                </a:pPr>
                <a:endParaRPr lang="en-US" altLang="ko-KR" dirty="0"/>
              </a:p>
              <a:p>
                <a:pPr marL="0" lvl="1" indent="0" algn="ctr">
                  <a:buNone/>
                </a:pP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ko-KR" altLang="en-US" dirty="0"/>
              </a:p>
              <a:p>
                <a:pPr marL="0" lvl="1" indent="0" algn="ctr">
                  <a:buNone/>
                </a:pPr>
                <a:endParaRPr lang="ko-KR" altLang="en-US" b="1" dirty="0">
                  <a:solidFill>
                    <a:srgbClr val="1700C0"/>
                  </a:solidFill>
                </a:endParaRPr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4B1C00B3-0519-4EFB-9CFF-B0E8E1C56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28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3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Surface Integral of a Scalar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Transformation of Surface Integral of a Scalar Field</a:t>
                </a:r>
              </a:p>
              <a:p>
                <a:pPr lvl="1"/>
                <a:r>
                  <a:rPr lang="en-US" altLang="ko-KR" dirty="0"/>
                  <a:t>Let’s consider surface integration of a scalar field on arbitrary surface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Now we will see how a transformation affects integral by considering infinitesimal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which 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and its image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 </a:t>
                </a:r>
                <a:endParaRPr lang="en-US" altLang="ko-KR" sz="140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sz="1000" dirty="0"/>
                  <a:t> </a:t>
                </a:r>
                <a:r>
                  <a:rPr lang="en-US" altLang="ko-KR" dirty="0"/>
                  <a:t>is infinitesimal,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also infinitesimal.</a:t>
                </a:r>
              </a:p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dirty="0"/>
                  <a:t>Pre-image points of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Then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i="1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6B5031C7-75BD-4A93-ABC0-048E45B1C284}"/>
              </a:ext>
            </a:extLst>
          </p:cNvPr>
          <p:cNvGrpSpPr/>
          <p:nvPr/>
        </p:nvGrpSpPr>
        <p:grpSpPr>
          <a:xfrm>
            <a:off x="2933409" y="2643956"/>
            <a:ext cx="3382493" cy="1352029"/>
            <a:chOff x="2950187" y="2593622"/>
            <a:chExt cx="3382493" cy="135202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D503CA69-A39D-45DD-89F4-057805C0DD71}"/>
                </a:ext>
              </a:extLst>
            </p:cNvPr>
            <p:cNvGrpSpPr/>
            <p:nvPr/>
          </p:nvGrpSpPr>
          <p:grpSpPr>
            <a:xfrm>
              <a:off x="2950187" y="2701609"/>
              <a:ext cx="3243625" cy="1161552"/>
              <a:chOff x="2950187" y="2701609"/>
              <a:chExt cx="3243625" cy="1161552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xmlns="" id="{F6EC33B8-E780-4861-A0DA-AAE62A9A8702}"/>
                  </a:ext>
                </a:extLst>
              </p:cNvPr>
              <p:cNvGrpSpPr/>
              <p:nvPr/>
            </p:nvGrpSpPr>
            <p:grpSpPr>
              <a:xfrm>
                <a:off x="2950187" y="2701609"/>
                <a:ext cx="3243625" cy="1161552"/>
                <a:chOff x="1832981" y="4740134"/>
                <a:chExt cx="3243625" cy="116155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xmlns="" id="{01C7DC20-42B9-4C48-B823-553DCA45A206}"/>
                    </a:ext>
                  </a:extLst>
                </p:cNvPr>
                <p:cNvGrpSpPr/>
                <p:nvPr/>
              </p:nvGrpSpPr>
              <p:grpSpPr>
                <a:xfrm rot="16200000">
                  <a:off x="3308313" y="4683306"/>
                  <a:ext cx="222654" cy="795154"/>
                  <a:chOff x="6958616" y="2485400"/>
                  <a:chExt cx="222654" cy="795154"/>
                </a:xfrm>
              </p:grpSpPr>
              <p:cxnSp>
                <p:nvCxnSpPr>
                  <p:cNvPr id="28" name="직선 화살표 연결선 27"/>
                  <p:cNvCxnSpPr>
                    <a:cxnSpLocks/>
                  </p:cNvCxnSpPr>
                  <p:nvPr/>
                </p:nvCxnSpPr>
                <p:spPr>
                  <a:xfrm>
                    <a:off x="6958616" y="2674483"/>
                    <a:ext cx="0" cy="4606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 rot="5400000">
                        <a:off x="6674561" y="2773844"/>
                        <a:ext cx="795154" cy="2182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ko-KR" sz="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800" b="1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ko-KR" sz="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ko-KR" sz="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800" b="1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ko-KR" sz="8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m:oMathPara>
                        </a14:m>
                        <a:r>
                          <a:rPr lang="en-US" altLang="ko-KR" sz="800" b="1" dirty="0"/>
                          <a:t/>
                        </a:r>
                        <a:br>
                          <a:rPr lang="en-US" altLang="ko-KR" sz="800" b="1" dirty="0"/>
                        </a:br>
                        <a:endParaRPr lang="ko-KR" altLang="en-US" sz="800" b="1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6674561" y="2773844"/>
                        <a:ext cx="795154" cy="218265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xmlns="" id="{B824ED60-BEB9-4218-9B3E-C54979BCF0F7}"/>
                    </a:ext>
                  </a:extLst>
                </p:cNvPr>
                <p:cNvGrpSpPr/>
                <p:nvPr/>
              </p:nvGrpSpPr>
              <p:grpSpPr>
                <a:xfrm>
                  <a:off x="1832981" y="4740134"/>
                  <a:ext cx="1022460" cy="1161552"/>
                  <a:chOff x="5248521" y="2368338"/>
                  <a:chExt cx="1022460" cy="1161552"/>
                </a:xfrm>
              </p:grpSpPr>
              <p:cxnSp>
                <p:nvCxnSpPr>
                  <p:cNvPr id="6" name="직선 화살표 연결선 5"/>
                  <p:cNvCxnSpPr/>
                  <p:nvPr/>
                </p:nvCxnSpPr>
                <p:spPr>
                  <a:xfrm flipV="1">
                    <a:off x="5470407" y="3274748"/>
                    <a:ext cx="7200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직선 화살표 연결선 6"/>
                  <p:cNvCxnSpPr/>
                  <p:nvPr/>
                </p:nvCxnSpPr>
                <p:spPr>
                  <a:xfrm flipV="1">
                    <a:off x="5481491" y="2554748"/>
                    <a:ext cx="0" cy="7200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직사각형 7"/>
                  <p:cNvSpPr/>
                  <p:nvPr/>
                </p:nvSpPr>
                <p:spPr>
                  <a:xfrm>
                    <a:off x="5769665" y="2609729"/>
                    <a:ext cx="360000" cy="36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5527443" y="2673700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9" name="TextBox 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27443" y="2673700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5793450" y="2368338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93450" y="2368338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5441400" y="2948317"/>
                        <a:ext cx="625364" cy="23128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800" b="0" i="1" smtClean="0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1400" y="2948317"/>
                        <a:ext cx="625364" cy="23128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타원 11"/>
                  <p:cNvSpPr/>
                  <p:nvPr/>
                </p:nvSpPr>
                <p:spPr>
                  <a:xfrm>
                    <a:off x="5762530" y="2950352"/>
                    <a:ext cx="36000" cy="3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6004974" y="3314446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04974" y="3314446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5248521" y="2463652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8521" y="2463652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5782783" y="2696820"/>
                        <a:ext cx="340158" cy="2192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ko-KR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8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82783" y="2696820"/>
                        <a:ext cx="340158" cy="21922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r="-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xmlns="" id="{9E2445A0-A6ED-4EFB-BD0D-40F9C8C177C3}"/>
                    </a:ext>
                  </a:extLst>
                </p:cNvPr>
                <p:cNvGrpSpPr/>
                <p:nvPr/>
              </p:nvGrpSpPr>
              <p:grpSpPr>
                <a:xfrm>
                  <a:off x="4252153" y="4881208"/>
                  <a:ext cx="824453" cy="935582"/>
                  <a:chOff x="7961981" y="2486585"/>
                  <a:chExt cx="824453" cy="935582"/>
                </a:xfrm>
              </p:grpSpPr>
              <p:cxnSp>
                <p:nvCxnSpPr>
                  <p:cNvPr id="59" name="직선 연결선 58"/>
                  <p:cNvCxnSpPr/>
                  <p:nvPr/>
                </p:nvCxnSpPr>
                <p:spPr>
                  <a:xfrm>
                    <a:off x="8156519" y="2604613"/>
                    <a:ext cx="57166" cy="33523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 59"/>
                  <p:cNvCxnSpPr/>
                  <p:nvPr/>
                </p:nvCxnSpPr>
                <p:spPr>
                  <a:xfrm>
                    <a:off x="8558093" y="2510137"/>
                    <a:ext cx="57166" cy="335233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원호 60"/>
                  <p:cNvSpPr/>
                  <p:nvPr/>
                </p:nvSpPr>
                <p:spPr>
                  <a:xfrm rot="18352020">
                    <a:off x="8164482" y="2800216"/>
                    <a:ext cx="615073" cy="628830"/>
                  </a:xfrm>
                  <a:prstGeom prst="arc">
                    <a:avLst>
                      <a:gd name="adj1" fmla="val 16200000"/>
                      <a:gd name="adj2" fmla="val 21099358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2" name="원호 61"/>
                  <p:cNvSpPr/>
                  <p:nvPr/>
                </p:nvSpPr>
                <p:spPr>
                  <a:xfrm rot="18352020">
                    <a:off x="8099130" y="2479707"/>
                    <a:ext cx="615073" cy="628830"/>
                  </a:xfrm>
                  <a:prstGeom prst="arc">
                    <a:avLst>
                      <a:gd name="adj1" fmla="val 16168927"/>
                      <a:gd name="adj2" fmla="val 21099358"/>
                    </a:avLst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8273662" y="2839997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oMath>
                          </m:oMathPara>
                        </a14:m>
                        <a:endParaRPr lang="ko-KR" altLang="en-US" sz="800" b="1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73662" y="2839997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7961981" y="2674778"/>
                        <a:ext cx="266007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oMath>
                          </m:oMathPara>
                        </a14:m>
                        <a:endParaRPr lang="ko-KR" altLang="en-US" sz="800" b="1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1981" y="2674778"/>
                        <a:ext cx="266007" cy="21544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" name="타원 26"/>
                  <p:cNvSpPr/>
                  <p:nvPr/>
                </p:nvSpPr>
                <p:spPr>
                  <a:xfrm>
                    <a:off x="8189599" y="2895539"/>
                    <a:ext cx="36000" cy="360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5" name="직선 화살표 연결선 24"/>
                  <p:cNvCxnSpPr>
                    <a:stCxn id="27" idx="0"/>
                    <a:endCxn id="62" idx="0"/>
                  </p:cNvCxnSpPr>
                  <p:nvPr/>
                </p:nvCxnSpPr>
                <p:spPr>
                  <a:xfrm flipH="1" flipV="1">
                    <a:off x="8150217" y="2612215"/>
                    <a:ext cx="57382" cy="2833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화살표 연결선 23"/>
                  <p:cNvCxnSpPr/>
                  <p:nvPr/>
                </p:nvCxnSpPr>
                <p:spPr>
                  <a:xfrm flipV="1">
                    <a:off x="8217223" y="2833465"/>
                    <a:ext cx="398036" cy="8504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8200734" y="2574932"/>
                        <a:ext cx="355842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m:oMathPara>
                        </a14:m>
                        <a:endParaRPr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72" name="TextBox 7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00734" y="2574932"/>
                        <a:ext cx="355842" cy="21544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xmlns="" id="{67C44901-320B-4A69-822A-EF92503ED66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2951" y="3150220"/>
                    <a:ext cx="611449" cy="215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altLang="ko-KR" sz="800" b="1" dirty="0"/>
                      <a:t/>
                    </a:r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7C44901-320B-4A69-822A-EF92503ED6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2951" y="3150220"/>
                    <a:ext cx="611449" cy="215508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D3123C2E-DCA4-4345-9C35-5D277EC8CBD4}"/>
                </a:ext>
              </a:extLst>
            </p:cNvPr>
            <p:cNvGrpSpPr/>
            <p:nvPr/>
          </p:nvGrpSpPr>
          <p:grpSpPr>
            <a:xfrm>
              <a:off x="4939801" y="2593622"/>
              <a:ext cx="1392879" cy="1352029"/>
              <a:chOff x="2032852" y="2531929"/>
              <a:chExt cx="1392879" cy="1352029"/>
            </a:xfrm>
          </p:grpSpPr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xmlns="" id="{080321AB-C8F8-4390-BB85-1FB61EC6A1F5}"/>
                  </a:ext>
                </a:extLst>
              </p:cNvPr>
              <p:cNvCxnSpPr/>
              <p:nvPr/>
            </p:nvCxnSpPr>
            <p:spPr>
              <a:xfrm flipV="1">
                <a:off x="2497908" y="3321864"/>
                <a:ext cx="72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xmlns="" id="{88886718-3133-4ECB-966D-273F8BBE5363}"/>
                  </a:ext>
                </a:extLst>
              </p:cNvPr>
              <p:cNvCxnSpPr/>
              <p:nvPr/>
            </p:nvCxnSpPr>
            <p:spPr>
              <a:xfrm flipV="1">
                <a:off x="2506297" y="2608313"/>
                <a:ext cx="0" cy="72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xmlns="" id="{6ABDFA58-08DB-42AB-A15C-330AD6D50D19}"/>
                      </a:ext>
                    </a:extLst>
                  </p:cNvPr>
                  <p:cNvSpPr txBox="1"/>
                  <p:nvPr/>
                </p:nvSpPr>
                <p:spPr>
                  <a:xfrm>
                    <a:off x="2032852" y="3668514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6BCB56C6-9DEB-445A-99E4-E2947D2441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2852" y="3668514"/>
                    <a:ext cx="266007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xmlns="" id="{0FF9691C-79A9-4C58-9AE1-69ADAC8DC650}"/>
                      </a:ext>
                    </a:extLst>
                  </p:cNvPr>
                  <p:cNvSpPr txBox="1"/>
                  <p:nvPr/>
                </p:nvSpPr>
                <p:spPr>
                  <a:xfrm>
                    <a:off x="3159724" y="3196095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0E6CA728-BDCB-4A03-A6EB-DB05E520A3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24" y="3196095"/>
                    <a:ext cx="266007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xmlns="" id="{C838E642-D79B-432D-84A2-1BD1E6110D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50841" y="3322468"/>
                <a:ext cx="356510" cy="352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xmlns="" id="{2A0D2D5A-BD38-4BEE-ABC0-CFED4839CA06}"/>
                      </a:ext>
                    </a:extLst>
                  </p:cNvPr>
                  <p:cNvSpPr txBox="1"/>
                  <p:nvPr/>
                </p:nvSpPr>
                <p:spPr>
                  <a:xfrm>
                    <a:off x="2488923" y="2531929"/>
                    <a:ext cx="266007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BD10F70-67A0-496B-B747-C7C7B7C3F9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8923" y="2531929"/>
                    <a:ext cx="266007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8087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629B82B-9D00-49BD-88D6-924B5FA59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4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034E826-8FBD-4772-B125-4B3E074B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Surface Integral of a Scalar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xmlns="" id="{608B136F-65F3-4B9E-B6C7-1C6A48B119E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We call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𝕿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ko-KR" dirty="0"/>
                  <a:t> as a transformation scale function.</a:t>
                </a:r>
              </a:p>
              <a:p>
                <a:pPr lvl="1"/>
                <a:r>
                  <a:rPr lang="en-US" altLang="ko-KR" dirty="0"/>
                  <a:t>Using Reimann integral notion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sub>
                        <m:sup/>
                        <m:e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ko-KR" b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𝐫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b="1" i="1">
                                      <a:solidFill>
                                        <a:srgbClr val="170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sSub>
                                    <m:sSubPr>
                                      <m:ctrlP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altLang="ko-KR" b="1" i="1">
                                          <a:solidFill>
                                            <a:srgbClr val="170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̃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lvl="1" indent="0" algn="ctr">
                  <a:buNone/>
                </a:pPr>
                <a:endParaRPr lang="en-US" altLang="ko-KR" dirty="0"/>
              </a:p>
              <a:p>
                <a:pPr marL="0" lvl="1" indent="0" algn="ctr">
                  <a:buNone/>
                </a:pPr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08B136F-65F3-4B9E-B6C7-1C6A48B11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95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5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Volume Integral of a Scalar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Transformation of Volume Integral of a Scalar Field</a:t>
                </a:r>
              </a:p>
              <a:p>
                <a:pPr lvl="1"/>
                <a:r>
                  <a:rPr lang="en-US" altLang="ko-KR" dirty="0"/>
                  <a:t>Let’s consider 3D integration on arbitrary volume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Now we will see how a transformation affects integral by consider infinitesimal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which is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and its image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 </a:t>
                </a:r>
                <a:endParaRPr lang="en-US" altLang="ko-KR" sz="140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sz="1000" dirty="0"/>
                  <a:t> </a:t>
                </a:r>
                <a:r>
                  <a:rPr lang="en-US" altLang="ko-KR" dirty="0"/>
                  <a:t>is infinitesimal,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also infinitesimal.</a:t>
                </a:r>
              </a:p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Pre-image points of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Then 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>
                  <a:latin typeface="+mn-lt"/>
                </a:endParaRP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13118498-AD40-489B-B645-F023EBD55F0C}"/>
              </a:ext>
            </a:extLst>
          </p:cNvPr>
          <p:cNvGrpSpPr/>
          <p:nvPr/>
        </p:nvGrpSpPr>
        <p:grpSpPr>
          <a:xfrm>
            <a:off x="3973011" y="3111559"/>
            <a:ext cx="611449" cy="416725"/>
            <a:chOff x="4252951" y="2949003"/>
            <a:chExt cx="611449" cy="41672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01C7DC20-42B9-4C48-B823-553DCA45A206}"/>
                </a:ext>
              </a:extLst>
            </p:cNvPr>
            <p:cNvGrpSpPr/>
            <p:nvPr/>
          </p:nvGrpSpPr>
          <p:grpSpPr>
            <a:xfrm rot="16200000">
              <a:off x="4450922" y="2826433"/>
              <a:ext cx="215508" cy="460648"/>
              <a:chOff x="6947790" y="2674483"/>
              <a:chExt cx="215508" cy="460648"/>
            </a:xfrm>
          </p:grpSpPr>
          <p:cxnSp>
            <p:nvCxnSpPr>
              <p:cNvPr id="28" name="직선 화살표 연결선 27"/>
              <p:cNvCxnSpPr>
                <a:cxnSpLocks/>
              </p:cNvCxnSpPr>
              <p:nvPr/>
            </p:nvCxnSpPr>
            <p:spPr>
              <a:xfrm>
                <a:off x="6958616" y="2674483"/>
                <a:ext cx="0" cy="460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rot="5400000">
                    <a:off x="6897776" y="2754196"/>
                    <a:ext cx="315536" cy="215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r>
                      <a:rPr lang="en-US" altLang="ko-KR" sz="800" b="1" dirty="0"/>
                      <a:t/>
                    </a:r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897776" y="2754196"/>
                    <a:ext cx="315536" cy="21550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xmlns="" id="{67C44901-320B-4A69-822A-EF92503ED669}"/>
                    </a:ext>
                  </a:extLst>
                </p:cNvPr>
                <p:cNvSpPr txBox="1"/>
                <p:nvPr/>
              </p:nvSpPr>
              <p:spPr>
                <a:xfrm>
                  <a:off x="4252951" y="3150220"/>
                  <a:ext cx="611449" cy="215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r>
                    <a:rPr lang="en-US" altLang="ko-KR" sz="800" b="1" dirty="0"/>
                    <a:t/>
                  </a:r>
                  <a:br>
                    <a:rPr lang="en-US" altLang="ko-KR" sz="800" b="1" dirty="0"/>
                  </a:br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7C44901-320B-4A69-822A-EF92503ED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951" y="3150220"/>
                  <a:ext cx="611449" cy="2155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397D2476-178B-4454-A414-A8FF9C04DE30}"/>
              </a:ext>
            </a:extLst>
          </p:cNvPr>
          <p:cNvGrpSpPr/>
          <p:nvPr/>
        </p:nvGrpSpPr>
        <p:grpSpPr>
          <a:xfrm>
            <a:off x="1864167" y="2636761"/>
            <a:ext cx="1811106" cy="1352029"/>
            <a:chOff x="1614625" y="2531929"/>
            <a:chExt cx="1811106" cy="1352029"/>
          </a:xfrm>
        </p:grpSpPr>
        <p:cxnSp>
          <p:nvCxnSpPr>
            <p:cNvPr id="6" name="직선 화살표 연결선 5"/>
            <p:cNvCxnSpPr/>
            <p:nvPr/>
          </p:nvCxnSpPr>
          <p:spPr>
            <a:xfrm flipV="1">
              <a:off x="2497908" y="3321864"/>
              <a:ext cx="7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2506297" y="2608313"/>
              <a:ext cx="0" cy="7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373293" y="3416810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293" y="3416810"/>
                  <a:ext cx="266007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706832" y="3320692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832" y="3320692"/>
                  <a:ext cx="266007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타원 11"/>
            <p:cNvSpPr/>
            <p:nvPr/>
          </p:nvSpPr>
          <p:spPr>
            <a:xfrm>
              <a:off x="2499704" y="3302323"/>
              <a:ext cx="36000" cy="36000"/>
            </a:xfrm>
            <a:prstGeom prst="ellipse">
              <a:avLst/>
            </a:prstGeom>
            <a:ln w="63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032852" y="3668514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852" y="3668514"/>
                  <a:ext cx="266007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159724" y="3196095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24" y="3196095"/>
                  <a:ext cx="266007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427689" y="3138446"/>
                  <a:ext cx="340158" cy="2192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689" y="3138446"/>
                  <a:ext cx="340158" cy="219227"/>
                </a:xfrm>
                <a:prstGeom prst="rect">
                  <a:avLst/>
                </a:prstGeom>
                <a:blipFill>
                  <a:blip r:embed="rId9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정육면체 22">
              <a:extLst>
                <a:ext uri="{FF2B5EF4-FFF2-40B4-BE49-F238E27FC236}">
                  <a16:creationId xmlns:a16="http://schemas.microsoft.com/office/drawing/2014/main" xmlns="" id="{8F4CD663-08A7-4655-A5FA-77AC91E9C3C0}"/>
                </a:ext>
              </a:extLst>
            </p:cNvPr>
            <p:cNvSpPr/>
            <p:nvPr/>
          </p:nvSpPr>
          <p:spPr>
            <a:xfrm>
              <a:off x="2435302" y="3027517"/>
              <a:ext cx="408582" cy="39171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xmlns="" id="{682AA371-2F6B-4C37-B6E5-111BA4820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4013" y="3315816"/>
              <a:ext cx="356510" cy="352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614625" y="3180303"/>
                  <a:ext cx="806952" cy="231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2,0</m:t>
                                </m:r>
                              </m:sub>
                            </m:s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3,0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625" y="3180303"/>
                  <a:ext cx="806952" cy="23128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35A5FF7B-3AE7-40B1-896A-812B1BD36485}"/>
                    </a:ext>
                  </a:extLst>
                </p:cNvPr>
                <p:cNvSpPr txBox="1"/>
                <p:nvPr/>
              </p:nvSpPr>
              <p:spPr>
                <a:xfrm>
                  <a:off x="2488923" y="2531929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5A5FF7B-3AE7-40B1-896A-812B1BD36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923" y="2531929"/>
                  <a:ext cx="266007" cy="215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xmlns="" id="{B467024A-0001-4D92-86B1-476E19B4C116}"/>
                    </a:ext>
                  </a:extLst>
                </p:cNvPr>
                <p:cNvSpPr txBox="1"/>
                <p:nvPr/>
              </p:nvSpPr>
              <p:spPr>
                <a:xfrm>
                  <a:off x="2765197" y="3086879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467024A-0001-4D92-86B1-476E19B4C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197" y="3086879"/>
                  <a:ext cx="266007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xmlns="" id="{0564A6FC-01C7-463B-9BCF-7F9240AB6CF7}"/>
              </a:ext>
            </a:extLst>
          </p:cNvPr>
          <p:cNvGrpSpPr/>
          <p:nvPr/>
        </p:nvGrpSpPr>
        <p:grpSpPr>
          <a:xfrm>
            <a:off x="4865294" y="2648674"/>
            <a:ext cx="1410746" cy="1552397"/>
            <a:chOff x="4301414" y="2648674"/>
            <a:chExt cx="1410746" cy="1552397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6871099B-F0CB-4836-A83A-EDA1CF15B4B5}"/>
                </a:ext>
              </a:extLst>
            </p:cNvPr>
            <p:cNvGrpSpPr/>
            <p:nvPr/>
          </p:nvGrpSpPr>
          <p:grpSpPr>
            <a:xfrm>
              <a:off x="4301414" y="2648674"/>
              <a:ext cx="1410746" cy="1552397"/>
              <a:chOff x="1915678" y="2647118"/>
              <a:chExt cx="1410746" cy="1552397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xmlns="" id="{45F9F0E7-A78C-4685-AAAE-5053442DE3F8}"/>
                  </a:ext>
                </a:extLst>
              </p:cNvPr>
              <p:cNvGrpSpPr/>
              <p:nvPr/>
            </p:nvGrpSpPr>
            <p:grpSpPr>
              <a:xfrm>
                <a:off x="1915678" y="2862562"/>
                <a:ext cx="1213882" cy="1336953"/>
                <a:chOff x="2663566" y="3536302"/>
                <a:chExt cx="1213882" cy="1336953"/>
              </a:xfrm>
            </p:grpSpPr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xmlns="" id="{26A01C14-3A46-49EB-AA96-2C36D2419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6283" y="3781661"/>
                  <a:ext cx="80227" cy="6454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xmlns="" id="{23DA024F-8EFB-41F6-946F-3161BEB988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5387" y="3693094"/>
                  <a:ext cx="47916" cy="1055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원호 93">
                  <a:extLst>
                    <a:ext uri="{FF2B5EF4-FFF2-40B4-BE49-F238E27FC236}">
                      <a16:creationId xmlns:a16="http://schemas.microsoft.com/office/drawing/2014/main" xmlns="" id="{5CBCECCC-7FF7-4B96-AE89-C10453418187}"/>
                    </a:ext>
                  </a:extLst>
                </p:cNvPr>
                <p:cNvSpPr/>
                <p:nvPr/>
              </p:nvSpPr>
              <p:spPr>
                <a:xfrm rot="18352020">
                  <a:off x="3255496" y="3752964"/>
                  <a:ext cx="615073" cy="628830"/>
                </a:xfrm>
                <a:prstGeom prst="arc">
                  <a:avLst>
                    <a:gd name="adj1" fmla="val 16716423"/>
                    <a:gd name="adj2" fmla="val 21099358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원호 94">
                  <a:extLst>
                    <a:ext uri="{FF2B5EF4-FFF2-40B4-BE49-F238E27FC236}">
                      <a16:creationId xmlns:a16="http://schemas.microsoft.com/office/drawing/2014/main" xmlns="" id="{9093ED3E-1B14-46C9-AF39-DCD85925376E}"/>
                    </a:ext>
                  </a:extLst>
                </p:cNvPr>
                <p:cNvSpPr/>
                <p:nvPr/>
              </p:nvSpPr>
              <p:spPr>
                <a:xfrm rot="18352020">
                  <a:off x="3208053" y="3656296"/>
                  <a:ext cx="615073" cy="628830"/>
                </a:xfrm>
                <a:prstGeom prst="arc">
                  <a:avLst>
                    <a:gd name="adj1" fmla="val 16168927"/>
                    <a:gd name="adj2" fmla="val 21099358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xmlns="" id="{4D2FD535-AC1C-4601-A845-B3D547CB5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357" y="3851372"/>
                  <a:ext cx="54000" cy="19695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xmlns="" id="{AD1DA54B-4497-41B2-B4F9-BA9B59A25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90666" y="3760882"/>
                  <a:ext cx="53760" cy="2050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xmlns="" id="{EB6F592A-D9DF-4AAD-848F-CFEB0647E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6757" y="3779280"/>
                  <a:ext cx="58836" cy="24167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xmlns="" id="{16A5416F-7A69-43DC-91EF-7AE9F4314125}"/>
                    </a:ext>
                  </a:extLst>
                </p:cNvPr>
                <p:cNvSpPr/>
                <p:nvPr/>
              </p:nvSpPr>
              <p:spPr>
                <a:xfrm rot="7176186">
                  <a:off x="3237776" y="3516911"/>
                  <a:ext cx="537740" cy="576522"/>
                </a:xfrm>
                <a:prstGeom prst="arc">
                  <a:avLst>
                    <a:gd name="adj1" fmla="val 16392872"/>
                    <a:gd name="adj2" fmla="val 21279320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원호 99">
                  <a:extLst>
                    <a:ext uri="{FF2B5EF4-FFF2-40B4-BE49-F238E27FC236}">
                      <a16:creationId xmlns:a16="http://schemas.microsoft.com/office/drawing/2014/main" xmlns="" id="{0218D000-B2FD-4A57-A054-AF25300E20BC}"/>
                    </a:ext>
                  </a:extLst>
                </p:cNvPr>
                <p:cNvSpPr/>
                <p:nvPr/>
              </p:nvSpPr>
              <p:spPr>
                <a:xfrm rot="1485128">
                  <a:off x="2663566" y="3958855"/>
                  <a:ext cx="914400" cy="914400"/>
                </a:xfrm>
                <a:prstGeom prst="arc">
                  <a:avLst>
                    <a:gd name="adj1" fmla="val 16200000"/>
                    <a:gd name="adj2" fmla="val 16993074"/>
                  </a:avLst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xmlns="" id="{51C0AD80-9A01-498B-9EB6-3DA237FCB53A}"/>
                  </a:ext>
                </a:extLst>
              </p:cNvPr>
              <p:cNvGrpSpPr/>
              <p:nvPr/>
            </p:nvGrpSpPr>
            <p:grpSpPr>
              <a:xfrm>
                <a:off x="1933545" y="2647118"/>
                <a:ext cx="1392879" cy="1352029"/>
                <a:chOff x="2032852" y="2531929"/>
                <a:chExt cx="1392879" cy="1352029"/>
              </a:xfrm>
            </p:grpSpPr>
            <p:cxnSp>
              <p:nvCxnSpPr>
                <p:cNvPr id="86" name="직선 화살표 연결선 85">
                  <a:extLst>
                    <a:ext uri="{FF2B5EF4-FFF2-40B4-BE49-F238E27FC236}">
                      <a16:creationId xmlns:a16="http://schemas.microsoft.com/office/drawing/2014/main" xmlns="" id="{A5CBD863-CD08-413A-BF2A-29F621D8C0C9}"/>
                    </a:ext>
                  </a:extLst>
                </p:cNvPr>
                <p:cNvCxnSpPr/>
                <p:nvPr/>
              </p:nvCxnSpPr>
              <p:spPr>
                <a:xfrm flipV="1">
                  <a:off x="2497908" y="3321864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xmlns="" id="{2F18EE33-FC9F-4726-98F7-4BE41609BE7A}"/>
                    </a:ext>
                  </a:extLst>
                </p:cNvPr>
                <p:cNvCxnSpPr/>
                <p:nvPr/>
              </p:nvCxnSpPr>
              <p:spPr>
                <a:xfrm flipV="1">
                  <a:off x="2506297" y="2608313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xmlns="" id="{6BCB56C6-9DEB-445A-99E4-E2947D2441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32852" y="3668514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6BCB56C6-9DEB-445A-99E4-E2947D2441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2852" y="3668514"/>
                      <a:ext cx="266007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xmlns="" id="{0E6CA728-BDCB-4A03-A6EB-DB05E520A3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9724" y="3196095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0E6CA728-BDCB-4A03-A6EB-DB05E520A3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724" y="3196095"/>
                      <a:ext cx="266007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직선 화살표 연결선 89">
                  <a:extLst>
                    <a:ext uri="{FF2B5EF4-FFF2-40B4-BE49-F238E27FC236}">
                      <a16:creationId xmlns:a16="http://schemas.microsoft.com/office/drawing/2014/main" xmlns="" id="{BC980BC7-4330-4B98-99CC-6876BB39E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50841" y="3322468"/>
                  <a:ext cx="356510" cy="3526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xmlns="" id="{0BD10F70-67A0-496B-B747-C7C7B7C3F9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8923" y="2531929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0BD10F70-67A0-496B-B747-C7C7B7C3F9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8923" y="2531929"/>
                      <a:ext cx="266007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17C9B8AF-9383-4885-B148-4563EBA5D0D0}"/>
                </a:ext>
              </a:extLst>
            </p:cNvPr>
            <p:cNvGrpSpPr/>
            <p:nvPr/>
          </p:nvGrpSpPr>
          <p:grpSpPr>
            <a:xfrm>
              <a:off x="4946152" y="3237736"/>
              <a:ext cx="466519" cy="215444"/>
              <a:chOff x="7202939" y="2860772"/>
              <a:chExt cx="398036" cy="2600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281957" y="2860772"/>
                    <a:ext cx="266007" cy="2600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oMath>
                      </m:oMathPara>
                    </a14:m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1957" y="2860772"/>
                    <a:ext cx="266007" cy="26001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직선 화살표 연결선 23"/>
              <p:cNvCxnSpPr/>
              <p:nvPr/>
            </p:nvCxnSpPr>
            <p:spPr>
              <a:xfrm flipV="1">
                <a:off x="7202939" y="2911774"/>
                <a:ext cx="398036" cy="85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566BA467-FC99-48C0-8D8B-01A29281B4F8}"/>
                </a:ext>
              </a:extLst>
            </p:cNvPr>
            <p:cNvGrpSpPr/>
            <p:nvPr/>
          </p:nvGrpSpPr>
          <p:grpSpPr>
            <a:xfrm rot="20791337">
              <a:off x="4809725" y="3278886"/>
              <a:ext cx="266418" cy="215444"/>
              <a:chOff x="4376028" y="2944755"/>
              <a:chExt cx="297246" cy="3959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 rot="808663">
                    <a:off x="4376028" y="2944755"/>
                    <a:ext cx="297246" cy="3959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oMath>
                      </m:oMathPara>
                    </a14:m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08663">
                    <a:off x="4376028" y="2944755"/>
                    <a:ext cx="297246" cy="39592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직선 화살표 연결선 24"/>
              <p:cNvCxnSpPr>
                <a:cxnSpLocks/>
              </p:cNvCxnSpPr>
              <p:nvPr/>
            </p:nvCxnSpPr>
            <p:spPr>
              <a:xfrm rot="808663">
                <a:off x="4528930" y="3096828"/>
                <a:ext cx="139847" cy="116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xmlns="" id="{1DE1B635-8E3F-4F85-A2C9-14BBE52B0C46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 flipH="1" flipV="1">
              <a:off x="4896988" y="3116620"/>
              <a:ext cx="47076" cy="229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xmlns="" id="{D403449C-8188-4708-8F3B-64B138F21714}"/>
                    </a:ext>
                  </a:extLst>
                </p:cNvPr>
                <p:cNvSpPr txBox="1"/>
                <p:nvPr/>
              </p:nvSpPr>
              <p:spPr>
                <a:xfrm>
                  <a:off x="4726485" y="3154166"/>
                  <a:ext cx="26641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403449C-8188-4708-8F3B-64B138F21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485" y="3154166"/>
                  <a:ext cx="26641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xmlns="" id="{B2D9A386-FE7D-46EB-9ADD-3F2189092EFF}"/>
                    </a:ext>
                  </a:extLst>
                </p:cNvPr>
                <p:cNvSpPr txBox="1"/>
                <p:nvPr/>
              </p:nvSpPr>
              <p:spPr>
                <a:xfrm>
                  <a:off x="5023145" y="3121115"/>
                  <a:ext cx="3401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altLang="ko-KR" sz="8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2D9A386-FE7D-46EB-9ADD-3F2189092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145" y="3121115"/>
                  <a:ext cx="34015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410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9629B82B-9D00-49BD-88D6-924B5FA59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6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5034E826-8FBD-4772-B125-4B3E074B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Volume Integral of a Scalar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xmlns="" id="{608B136F-65F3-4B9E-B6C7-1C6A48B119E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b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dirty="0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3,0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At this time, Jacobian matrix of transformation is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lit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08B136F-65F3-4B9E-B6C7-1C6A48B11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11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D1EF8F5B-D91C-41ED-9956-C7826C579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7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E0C18FEC-888C-4D62-8BE3-33E5694B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Volume Integral of a Scalar 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xmlns="" id="{60935267-7B95-4B80-BEC4-98CA8A9A83B1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i="1" dirty="0"/>
              </a:p>
              <a:p>
                <a:pPr marL="0" lvl="1" indent="0">
                  <a:buNone/>
                </a:pPr>
                <a:endParaRPr lang="en-US" altLang="ko-KR" i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𝐜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𝐉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d>
                            <m:d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i="1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Using Reimann integral notion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sub>
                        <m:sup/>
                        <m:e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ko-KR" b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1">
                                                      <a:latin typeface="Cambria Math" panose="02040503050406030204" pitchFamily="18" charset="0"/>
                                                    </a:rPr>
                                                    <m:t>𝐫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1">
                                                      <a:latin typeface="Cambria Math" panose="02040503050406030204" pitchFamily="18" charset="0"/>
                                                    </a:rPr>
                                                    <m:t>𝐫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1">
                                                      <a:latin typeface="Cambria Math" panose="02040503050406030204" pitchFamily="18" charset="0"/>
                                                    </a:rPr>
                                                    <m:t>𝐫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𝐉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e>
                          </m:d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𝐝𝐞𝐭</m:t>
                          </m:r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</m:e>
                          </m:d>
                          <m: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̃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1100" b="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ko-KR" sz="11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Where</a:t>
                </a:r>
                <a:r>
                  <a:rPr lang="en-US" altLang="ko-KR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sz="11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1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1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ko-KR" sz="11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altLang="ko-KR" sz="11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100" b="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1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100" b="0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en-US" altLang="ko-KR" sz="11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1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60935267-7B95-4B80-BEC4-98CA8A9A8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42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8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Line Integral of a Vector Field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Line Integral Across a Curve</a:t>
                </a:r>
              </a:p>
              <a:p>
                <a:pPr lvl="1"/>
                <a:r>
                  <a:rPr lang="en-US" altLang="ko-KR" dirty="0"/>
                  <a:t>Let’s consider line integral across a curve on arbitrary line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∃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𝔗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ko-KR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Here normal vector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can be determined alone when transformation is less then 2D.</a:t>
                </a:r>
              </a:p>
              <a:p>
                <a:pPr lvl="1"/>
                <a:r>
                  <a:rPr lang="en-US" altLang="ko-KR" dirty="0">
                    <a:latin typeface="+mn-lt"/>
                  </a:rPr>
                  <a:t>Now we will see how a transformation affects line integral by consider infinitesimal part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which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>
                    <a:latin typeface="+mn-lt"/>
                  </a:rPr>
                  <a:t> and </a:t>
                </a:r>
                <a:r>
                  <a:rPr lang="en-US" altLang="ko-KR" dirty="0"/>
                  <a:t>its image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. </a:t>
                </a:r>
                <a:endParaRPr lang="en-US" altLang="ko-KR" sz="1400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pPr lvl="1"/>
                <a:endParaRPr lang="en-US" altLang="ko-KR" dirty="0">
                  <a:latin typeface="+mn-lt"/>
                </a:endParaRPr>
              </a:p>
              <a:p>
                <a:endParaRPr lang="en-US" altLang="ko-KR" dirty="0">
                  <a:latin typeface="+mn-lt"/>
                </a:endParaRPr>
              </a:p>
              <a:p>
                <a:pPr lvl="1"/>
                <a:r>
                  <a:rPr lang="en-US" altLang="ko-KR" dirty="0"/>
                  <a:t>since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sz="1000" dirty="0"/>
                  <a:t> </a:t>
                </a:r>
                <a:r>
                  <a:rPr lang="en-US" altLang="ko-KR" dirty="0"/>
                  <a:t>is infinitesimal,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also infinitesimal.</a:t>
                </a:r>
              </a:p>
              <a:p>
                <a:pPr lvl="1"/>
                <a:r>
                  <a:rPr lang="en-US" altLang="ko-KR" dirty="0"/>
                  <a:t>Thus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b="0" dirty="0">
                    <a:latin typeface="+mn-lt"/>
                  </a:rPr>
                  <a:t>and</a:t>
                </a:r>
              </a:p>
              <a:p>
                <a:pPr lvl="1"/>
                <a:endParaRPr lang="en-US" altLang="ko-KR" b="0" dirty="0">
                  <a:latin typeface="+mn-lt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Pre-image points of </a:t>
                </a:r>
                <a14:m>
                  <m:oMath xmlns:m="http://schemas.openxmlformats.org/officeDocument/2006/math">
                    <m:r>
                      <a:rPr lang="en-US" altLang="ko-KR" b="1">
                        <a:latin typeface="Cambria Math" panose="02040503050406030204" pitchFamily="18" charset="0"/>
                      </a:rPr>
                      <m:t>𝐚</m:t>
                    </m:r>
                  </m:oMath>
                </a14:m>
                <a:r>
                  <a:rPr lang="en-US" altLang="ko-KR" dirty="0"/>
                  <a:t> 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∆</m:t>
                    </m:r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altLang="ko-KR" dirty="0"/>
                  <a:t>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+∆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ko-KR" dirty="0"/>
                  <a:t>.</a:t>
                </a:r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B8BE54B-77AA-463C-996C-D0AEDEE5C969}"/>
              </a:ext>
            </a:extLst>
          </p:cNvPr>
          <p:cNvGrpSpPr/>
          <p:nvPr/>
        </p:nvGrpSpPr>
        <p:grpSpPr>
          <a:xfrm>
            <a:off x="2592794" y="2925859"/>
            <a:ext cx="3501160" cy="1078646"/>
            <a:chOff x="2592794" y="2716134"/>
            <a:chExt cx="3501160" cy="107864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xmlns="" id="{02978993-C806-4B18-BCBD-83B07BD3C2BC}"/>
                </a:ext>
              </a:extLst>
            </p:cNvPr>
            <p:cNvGrpSpPr/>
            <p:nvPr/>
          </p:nvGrpSpPr>
          <p:grpSpPr>
            <a:xfrm>
              <a:off x="2592794" y="2716134"/>
              <a:ext cx="3501160" cy="1078646"/>
              <a:chOff x="2391575" y="2350354"/>
              <a:chExt cx="3501160" cy="1078646"/>
            </a:xfrm>
          </p:grpSpPr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xmlns="" id="{4E64064D-CB35-446C-A83E-60F652DC1BF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453901" y="2476792"/>
                <a:ext cx="0" cy="4606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xmlns="" id="{11548175-1725-4BC2-AB5A-03470207BBE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276" y="2502434"/>
                    <a:ext cx="315536" cy="215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𝔗</m:t>
                              </m:r>
                            </m:e>
                            <m:sub>
                              <m:r>
                                <a:rPr lang="en-US" altLang="ko-KR" sz="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r>
                      <a:rPr lang="en-US" altLang="ko-KR" sz="800" b="1" dirty="0"/>
                      <a:t/>
                    </a:r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11548175-1725-4BC2-AB5A-03470207BB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276" y="2502434"/>
                    <a:ext cx="315536" cy="21550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1DD6E5FF-F14A-4FF9-9BB2-AC14F9D63C2B}"/>
                  </a:ext>
                </a:extLst>
              </p:cNvPr>
              <p:cNvGrpSpPr/>
              <p:nvPr/>
            </p:nvGrpSpPr>
            <p:grpSpPr>
              <a:xfrm>
                <a:off x="2845412" y="2350354"/>
                <a:ext cx="1022460" cy="1066238"/>
                <a:chOff x="2845412" y="2350354"/>
                <a:chExt cx="1022460" cy="1066238"/>
              </a:xfrm>
            </p:grpSpPr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xmlns="" id="{93B4E284-0A5D-425E-A5D4-ECE69636F778}"/>
                    </a:ext>
                  </a:extLst>
                </p:cNvPr>
                <p:cNvCxnSpPr/>
                <p:nvPr/>
              </p:nvCxnSpPr>
              <p:spPr>
                <a:xfrm flipV="1">
                  <a:off x="3067298" y="3161450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xmlns="" id="{1C8353C6-25C3-475E-B706-7AE8D47DF69D}"/>
                    </a:ext>
                  </a:extLst>
                </p:cNvPr>
                <p:cNvCxnSpPr/>
                <p:nvPr/>
              </p:nvCxnSpPr>
              <p:spPr>
                <a:xfrm flipV="1">
                  <a:off x="3078382" y="2441450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xmlns="" id="{27CA455B-8D44-4AE9-A733-499C4BA652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1865" y="3201148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27CA455B-8D44-4AE9-A733-499C4BA652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1865" y="3201148"/>
                      <a:ext cx="266007" cy="21544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xmlns="" id="{0A51543E-B1EE-4005-88E1-6C60763442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5412" y="2350354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0A51543E-B1EE-4005-88E1-6C60763442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5412" y="2350354"/>
                      <a:ext cx="266007" cy="21544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xmlns="" id="{936F7474-9120-4A46-AA36-45B8B1E32AA4}"/>
                  </a:ext>
                </a:extLst>
              </p:cNvPr>
              <p:cNvGrpSpPr/>
              <p:nvPr/>
            </p:nvGrpSpPr>
            <p:grpSpPr>
              <a:xfrm>
                <a:off x="4870275" y="2362762"/>
                <a:ext cx="1022460" cy="1066238"/>
                <a:chOff x="4870275" y="2362762"/>
                <a:chExt cx="1022460" cy="1066238"/>
              </a:xfrm>
            </p:grpSpPr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xmlns="" id="{482B0C81-DAF0-4186-94F9-4C1EAD646EF6}"/>
                    </a:ext>
                  </a:extLst>
                </p:cNvPr>
                <p:cNvCxnSpPr/>
                <p:nvPr/>
              </p:nvCxnSpPr>
              <p:spPr>
                <a:xfrm flipV="1">
                  <a:off x="5092161" y="3173858"/>
                  <a:ext cx="72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xmlns="" id="{ABC33FD3-2EE5-4711-AEEB-A2FFF0F8343E}"/>
                    </a:ext>
                  </a:extLst>
                </p:cNvPr>
                <p:cNvCxnSpPr/>
                <p:nvPr/>
              </p:nvCxnSpPr>
              <p:spPr>
                <a:xfrm flipV="1">
                  <a:off x="5103245" y="2453858"/>
                  <a:ext cx="0" cy="72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xmlns="" id="{20FF880F-4B59-4DDC-A508-E0302E3797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728" y="3213556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20FF880F-4B59-4DDC-A508-E0302E3797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6728" y="3213556"/>
                      <a:ext cx="266007" cy="21544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xmlns="" id="{71717E46-7327-45D4-BBDE-BAA0E558BF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70275" y="2362762"/>
                      <a:ext cx="26600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71717E46-7327-45D4-BBDE-BAA0E558BF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0275" y="2362762"/>
                      <a:ext cx="266007" cy="21544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xmlns="" id="{F8857ADD-8AE3-4261-AEBA-401FECED7C2A}"/>
                      </a:ext>
                    </a:extLst>
                  </p:cNvPr>
                  <p:cNvSpPr txBox="1"/>
                  <p:nvPr/>
                </p:nvSpPr>
                <p:spPr>
                  <a:xfrm>
                    <a:off x="4148176" y="2703651"/>
                    <a:ext cx="611449" cy="2155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r>
                      <a:rPr lang="en-US" altLang="ko-KR" sz="800" b="1" dirty="0"/>
                      <a:t/>
                    </a:r>
                    <a:br>
                      <a:rPr lang="en-US" altLang="ko-KR" sz="800" b="1" dirty="0"/>
                    </a:br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8857ADD-8AE3-4261-AEBA-401FECED7C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8176" y="2703651"/>
                    <a:ext cx="611449" cy="21550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xmlns="" id="{DCC0D6D1-B436-43B2-A3B2-418AC4CA9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7444" y="2859425"/>
                <a:ext cx="0" cy="2613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xmlns="" id="{8A610429-3980-4F09-A8DF-A3A380315A47}"/>
                  </a:ext>
                </a:extLst>
              </p:cNvPr>
              <p:cNvGrpSpPr/>
              <p:nvPr/>
            </p:nvGrpSpPr>
            <p:grpSpPr>
              <a:xfrm>
                <a:off x="2453626" y="2961062"/>
                <a:ext cx="947356" cy="331916"/>
                <a:chOff x="1229247" y="3319716"/>
                <a:chExt cx="947356" cy="331916"/>
              </a:xfrm>
            </p:grpSpPr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xmlns="" id="{962BB909-6237-4255-B179-9C9414F392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65477" y="3512782"/>
                  <a:ext cx="288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xmlns="" id="{5D505B8C-C603-4ECD-955A-A0F5563454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6445" y="3319716"/>
                      <a:ext cx="340158" cy="21922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acc>
                              <m:accPr>
                                <m:chr m:val="̃"/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8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5D505B8C-C603-4ECD-955A-A0F5563454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6445" y="3319716"/>
                      <a:ext cx="340158" cy="21922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53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xmlns="" id="{CACB75AB-4F97-41F3-979F-25E50A0417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9247" y="3420350"/>
                      <a:ext cx="537840" cy="23128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800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  <m:r>
                                  <a:rPr lang="en-US" altLang="ko-KR" sz="800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CACB75AB-4F97-41F3-979F-25E50A0417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9247" y="3420350"/>
                      <a:ext cx="537840" cy="23128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xmlns="" id="{80E8C115-595C-42B2-9C72-E9E90A7498F0}"/>
                    </a:ext>
                  </a:extLst>
                </p:cNvPr>
                <p:cNvSpPr/>
                <p:nvPr/>
              </p:nvSpPr>
              <p:spPr>
                <a:xfrm>
                  <a:off x="1847477" y="3493240"/>
                  <a:ext cx="36000" cy="36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xmlns="" id="{EB8CBFFE-9D83-4CD7-8456-4CBA6880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391575" y="2791516"/>
                    <a:ext cx="62792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altLang="ko-KR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8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</m:acc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=(0,1)</m:t>
                          </m:r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B8CBFFE-9D83-4CD7-8456-4CBA68806D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1575" y="2791516"/>
                    <a:ext cx="627928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xmlns="" id="{A850D6FF-9327-4B06-A0E2-C0D0076B6B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2363" y="2703651"/>
                <a:ext cx="341251" cy="19507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xmlns="" id="{60A4CD51-A52C-40F5-9284-29EF4F2116E3}"/>
                  </a:ext>
                </a:extLst>
              </p:cNvPr>
              <p:cNvSpPr/>
              <p:nvPr/>
            </p:nvSpPr>
            <p:spPr>
              <a:xfrm>
                <a:off x="5366720" y="2870868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xmlns="" id="{14CA0B16-9645-473A-8A90-E59F80D33C9C}"/>
                      </a:ext>
                    </a:extLst>
                  </p:cNvPr>
                  <p:cNvSpPr txBox="1"/>
                  <p:nvPr/>
                </p:nvSpPr>
                <p:spPr>
                  <a:xfrm>
                    <a:off x="5337140" y="2587785"/>
                    <a:ext cx="35584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altLang="ko-KR" sz="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4CA0B16-9645-473A-8A90-E59F80D33C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7140" y="2587785"/>
                    <a:ext cx="355842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xmlns="" id="{D662F859-762B-4AE5-8C4E-AD77B8CE83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3642" y="2784045"/>
                <a:ext cx="405776" cy="2305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xmlns="" id="{7FFE36F6-8C3D-49E0-AC60-4550742B4321}"/>
                      </a:ext>
                    </a:extLst>
                  </p:cNvPr>
                  <p:cNvSpPr txBox="1"/>
                  <p:nvPr/>
                </p:nvSpPr>
                <p:spPr>
                  <a:xfrm>
                    <a:off x="5488273" y="2878790"/>
                    <a:ext cx="35584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oMath>
                      </m:oMathPara>
                    </a14:m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FFE36F6-8C3D-49E0-AC60-4550742B43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8273" y="2878790"/>
                    <a:ext cx="355842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xmlns="" id="{613E2943-A07A-45C2-906B-D3DFC0801E5F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5281166" y="2717942"/>
                <a:ext cx="103554" cy="152926"/>
              </a:xfrm>
              <a:prstGeom prst="straightConnector1">
                <a:avLst/>
              </a:prstGeom>
              <a:ln w="6350"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xmlns="" id="{8EF58369-ECDC-443C-91AE-D0F23A73CC8C}"/>
                      </a:ext>
                    </a:extLst>
                  </p:cNvPr>
                  <p:cNvSpPr txBox="1"/>
                  <p:nvPr/>
                </p:nvSpPr>
                <p:spPr>
                  <a:xfrm>
                    <a:off x="5084209" y="2745618"/>
                    <a:ext cx="276037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oMath>
                      </m:oMathPara>
                    </a14:m>
                    <a:endParaRPr lang="ko-KR" altLang="en-US" sz="800" b="1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EF58369-ECDC-443C-91AE-D0F23A73CC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4209" y="2745618"/>
                    <a:ext cx="276037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xmlns="" id="{E13704FD-0A4E-41BD-AD17-FF832C89CEE9}"/>
                    </a:ext>
                  </a:extLst>
                </p:cNvPr>
                <p:cNvSpPr txBox="1"/>
                <p:nvPr/>
              </p:nvSpPr>
              <p:spPr>
                <a:xfrm>
                  <a:off x="3309797" y="3478018"/>
                  <a:ext cx="26600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13704FD-0A4E-41BD-AD17-FF832C89C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797" y="3478018"/>
                  <a:ext cx="266007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581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23EFE36B-F73E-48DC-9257-8501A42C80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4AA9AA5B-C917-4465-B44E-C9D96AE2C631}" type="slidenum">
              <a:rPr lang="ko-KR" altLang="en-US" smtClean="0">
                <a:solidFill>
                  <a:srgbClr val="1F497D">
                    <a:lumMod val="75000"/>
                  </a:srgbClr>
                </a:solidFill>
              </a:rPr>
              <a:pPr algn="ctr">
                <a:defRPr/>
              </a:pPr>
              <a:t>9</a:t>
            </a:fld>
            <a:endParaRPr lang="ko-KR" altLang="en-US" dirty="0">
              <a:solidFill>
                <a:srgbClr val="1F497D">
                  <a:lumMod val="75000"/>
                </a:srgb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63EDDFBB-81F6-46D6-8E71-496C0C7C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 of Line Integral of a Vector Field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xmlns="" id="{7C9A7079-B69C-4174-95C8-D5A5F403DC91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altLang="ko-KR" dirty="0"/>
                  <a:t>Then 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1,0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,0,0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𝕿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Thus one of choice of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ko-KR" dirty="0"/>
                  <a:t> is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p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p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  <m:sup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Using Reimann integral notion</a:t>
                </a:r>
              </a:p>
              <a:p>
                <a:pPr lvl="1"/>
                <a:endParaRPr lang="en-US" altLang="ko-KR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)⋅</m:t>
                          </m:r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nary>
                      <m:r>
                        <a:rPr lang="en-US" altLang="ko-KR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1">
                                              <a:latin typeface="Cambria Math" panose="020405030504060302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  <m:sup>
                                  <m:r>
                                    <a:rPr lang="en-US" altLang="ko-KR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𝐧</m:t>
                                      </m:r>
                                    </m:e>
                                    <m:sup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𝕿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acc>
                            <m:accPr>
                              <m:chr m:val="̃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</m:e>
                          </m:acc>
                        </m:sub>
                        <m:sup/>
                        <m:e>
                          <m:d>
                            <m:dPr>
                              <m:ctrlP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ko-KR" b="1" i="1">
                                  <a:solidFill>
                                    <a:srgbClr val="1700C0"/>
                                  </a:solidFill>
                                  <a:latin typeface="Cambria Math" panose="02040503050406030204" pitchFamily="18" charset="0"/>
                                </a:rPr>
                                <m:t>𝕿</m:t>
                              </m:r>
                            </m:e>
                          </m:d>
                          <m:r>
                            <a:rPr lang="en-US" altLang="ko-KR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1" i="0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b="1" i="1" smtClean="0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r>
                        <a:rPr lang="en-US" altLang="ko-KR" b="1" i="1">
                          <a:solidFill>
                            <a:srgbClr val="170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̃"/>
                          <m:ctrlPr>
                            <a:rPr lang="en-US" altLang="ko-KR" b="1" i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>
                              <a:solidFill>
                                <a:srgbClr val="1700C0"/>
                              </a:solidFill>
                              <a:latin typeface="Cambria Math" panose="02040503050406030204" pitchFamily="18" charset="0"/>
                            </a:rPr>
                            <m:t>𝛀</m:t>
                          </m:r>
                        </m:e>
                      </m:acc>
                    </m:oMath>
                  </m:oMathPara>
                </a14:m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lvl="1" indent="0">
                  <a:buNone/>
                </a:pPr>
                <a:endParaRPr lang="en-US" altLang="ko-KR" b="1" dirty="0">
                  <a:solidFill>
                    <a:srgbClr val="1700C0"/>
                  </a:solidFill>
                </a:endParaRPr>
              </a:p>
              <a:p>
                <a:pPr marL="0" lvl="1" indent="0" algn="ctr">
                  <a:buNone/>
                </a:pPr>
                <a:r>
                  <a:rPr lang="en-US" altLang="ko-KR" dirty="0"/>
                  <a:t>Where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ko-KR" altLang="en-US" b="1" dirty="0">
                  <a:solidFill>
                    <a:srgbClr val="1700C0"/>
                  </a:solidFill>
                </a:endParaRPr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marL="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7C9A7079-B69C-4174-95C8-D5A5F403D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43081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37444</TotalTime>
  <Words>342</Words>
  <Application>Microsoft Office PowerPoint</Application>
  <PresentationFormat>화면 슬라이드 쇼(4:3)</PresentationFormat>
  <Paragraphs>364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Myriad Pro</vt:lpstr>
      <vt:lpstr>굴림</vt:lpstr>
      <vt:lpstr>맑은 고딕</vt:lpstr>
      <vt:lpstr>Arial</vt:lpstr>
      <vt:lpstr>Cambria Math</vt:lpstr>
      <vt:lpstr>Segoe UI</vt:lpstr>
      <vt:lpstr>Times New Roman</vt:lpstr>
      <vt:lpstr>Wingdings</vt:lpstr>
      <vt:lpstr>Wingdings 2</vt:lpstr>
      <vt:lpstr>3_Office 테마</vt:lpstr>
      <vt:lpstr>Transformation of Line Integral of a Scalar Field</vt:lpstr>
      <vt:lpstr>Transformation of Line Integral of a Scalar Field</vt:lpstr>
      <vt:lpstr>Transformation of Surface Integral of a Scalar Field</vt:lpstr>
      <vt:lpstr>Transformation of Surface Integral of a Scalar Field</vt:lpstr>
      <vt:lpstr>Transformation of Volume Integral of a Scalar Field</vt:lpstr>
      <vt:lpstr>Transformation of Volume Integral of a Scalar Field</vt:lpstr>
      <vt:lpstr>Transformation of Volume Integral of a Scalar Field</vt:lpstr>
      <vt:lpstr>Transformation of Line Integral of a Vector Field</vt:lpstr>
      <vt:lpstr>Transformation of Line Integral of a Vector Field</vt:lpstr>
      <vt:lpstr>Transformation of Surface Integral of a Vector Field</vt:lpstr>
      <vt:lpstr>Transformation of Surface Integral of a Vector Field</vt:lpstr>
      <vt:lpstr>Transformation of Surface Integral of a Vector Field</vt:lpstr>
      <vt:lpstr>Appendix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 Template</dc:title>
  <dc:creator>KimMinSeok</dc:creator>
  <cp:lastModifiedBy>김 민석</cp:lastModifiedBy>
  <cp:revision>684</cp:revision>
  <cp:lastPrinted>2014-06-13T04:20:56Z</cp:lastPrinted>
  <dcterms:created xsi:type="dcterms:W3CDTF">2013-07-24T10:28:45Z</dcterms:created>
  <dcterms:modified xsi:type="dcterms:W3CDTF">2022-09-07T09:06:00Z</dcterms:modified>
</cp:coreProperties>
</file>