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1" r:id="rId2"/>
    <p:sldId id="282" r:id="rId3"/>
    <p:sldId id="280" r:id="rId4"/>
    <p:sldId id="277" r:id="rId5"/>
    <p:sldId id="278" r:id="rId6"/>
    <p:sldId id="283" r:id="rId7"/>
    <p:sldId id="279" r:id="rId8"/>
    <p:sldId id="269" r:id="rId9"/>
    <p:sldId id="273" r:id="rId10"/>
    <p:sldId id="274" r:id="rId11"/>
    <p:sldId id="275" r:id="rId12"/>
    <p:sldId id="276" r:id="rId13"/>
    <p:sldId id="272" r:id="rId14"/>
    <p:sldId id="268" r:id="rId15"/>
    <p:sldId id="267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3E1C69-B290-42F8-BB49-447662330097}">
          <p14:sldIdLst>
            <p14:sldId id="281"/>
            <p14:sldId id="282"/>
            <p14:sldId id="280"/>
            <p14:sldId id="277"/>
            <p14:sldId id="278"/>
            <p14:sldId id="283"/>
            <p14:sldId id="279"/>
            <p14:sldId id="269"/>
            <p14:sldId id="273"/>
            <p14:sldId id="274"/>
            <p14:sldId id="275"/>
            <p14:sldId id="276"/>
            <p14:sldId id="272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6D"/>
    <a:srgbClr val="0000CC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6370" autoAdjust="0"/>
  </p:normalViewPr>
  <p:slideViewPr>
    <p:cSldViewPr snapToGrid="0" showGuides="1">
      <p:cViewPr varScale="1">
        <p:scale>
          <a:sx n="114" d="100"/>
          <a:sy n="114" d="100"/>
        </p:scale>
        <p:origin x="1530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138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2021-05-06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25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Galerkin dimensional reduction &amp; L2 (orthogonal) projection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65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38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87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60000" indent="-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8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118270-264C-4CF6-9AE4-0C94D4CA3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8A66C7-57D5-412A-880A-D64812B5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36D"/>
                </a:solidFill>
              </a:rPr>
              <a:t>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911085F-DDB7-4CD9-9098-54140489C6A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Introduction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consider a hyperbolic conservation law</a:t>
                </a: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It is subject to the well-posed initial condition and boundary condition on the appropriate physical domain</a:t>
                </a: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physical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well approximated by K non-overlapping polygonal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⋃"/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want to know exact solution of Eq. (1) but it is too difficult.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So we assume that the solution is squared Lebesgue integrable.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By doing this we can express the solution as infinite sum of orthonormal eigen function and we use orthonormal polynomial bases.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approximate exact solution solution </a:t>
                </a:r>
                <a14:m>
                  <m:oMath xmlns:m="http://schemas.openxmlformats.org/officeDocument/2006/math">
                    <m:r>
                      <a:rPr lang="en-US" altLang="ko-KR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as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by projection on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order polynomial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 lvl="2" indent="-266700"/>
                <a:endParaRPr lang="en-US" altLang="ko-KR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90000">
                  <a:buNone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27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911085F-DDB7-4CD9-9098-54140489C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6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Find Initial Coefficients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altLang="ko-KR" dirty="0"/>
                  <a:t>We approximate solution with physical orthonormal basis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ko-KR" altLang="en-US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What integration order should we choose? , is it make any difference ?</a:t>
                </a:r>
              </a:p>
              <a:p>
                <a:pPr lvl="1"/>
                <a:r>
                  <a:rPr lang="en-US" altLang="ko-KR" dirty="0"/>
                  <a:t>In Team code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×2×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𝑜𝑟𝑑𝑒𝑟</m:t>
                    </m:r>
                  </m:oMath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𝔗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68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Find Initial Coefficients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approximate solution with reference orthonormal basis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What integration order should we choose? , is it make any difference ?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68" b="-1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9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Find Initial Coefficients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approximate solution with physical basis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ko-KR" altLang="en-US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altLang="ko-KR" dirty="0"/>
                  <a:t>, if 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as known reference basis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96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ko-KR" dirty="0"/>
                  <a:t>So the problem is changed that find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 which satisfy above condition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∀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However, it is still too hard to satisfy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condition.</a:t>
                </a:r>
              </a:p>
              <a:p>
                <a:pPr lvl="1"/>
                <a:r>
                  <a:rPr lang="en-US" altLang="ko-KR" dirty="0"/>
                  <a:t>To relieve this condition, we do </a:t>
                </a:r>
                <a:r>
                  <a:rPr lang="en-US" altLang="ko-KR" b="1" dirty="0"/>
                  <a:t>Galerkin dimensional reduction</a:t>
                </a:r>
                <a:r>
                  <a:rPr lang="en-US" altLang="ko-KR" dirty="0"/>
                  <a:t> process and </a:t>
                </a:r>
                <a:r>
                  <a:rPr lang="en-US" altLang="ko-KR" b="1" dirty="0"/>
                  <a:t>it make bigger approximate error than original one. </a:t>
                </a:r>
              </a:p>
              <a:p>
                <a:pPr lvl="1"/>
                <a:r>
                  <a:rPr lang="en-US" altLang="ko-KR" dirty="0"/>
                  <a:t>Result of Galerkin dimensional reduction is</a:t>
                </a: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∀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 says that we want to find approximated solution which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at least our solution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In other word,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orthogonal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be a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Then every weight function can be expressed by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24977" y="3217027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057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So if we prove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are satisfied Eq. (3), we can say Eq. (3) is always satisfied for every weight function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7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67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36D"/>
                </a:solidFill>
              </a:rPr>
              <a:t>Discontinuous Galerkin Method</a:t>
            </a:r>
            <a:endParaRPr lang="ko-KR" altLang="en-US" dirty="0">
              <a:solidFill>
                <a:srgbClr val="3A53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Substitute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Eq. (1), we can get local residual(error)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go to 0, we can say that our approximate solution is an exact solution of Eq. (1).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 generally, there are no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 that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Therefore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polynomial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approximate error is intrinsically occurred</a:t>
                </a:r>
                <a:r>
                  <a:rPr lang="en-US" altLang="ko-KR" dirty="0"/>
                  <a:t> here.</a:t>
                </a:r>
              </a:p>
              <a:p>
                <a:pPr lvl="1"/>
                <a:r>
                  <a:rPr lang="en-US" altLang="ko-KR" dirty="0"/>
                  <a:t>To </a:t>
                </a:r>
                <a:r>
                  <a:rPr lang="en-US" altLang="ko-KR" b="1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we need to find </a:t>
                </a:r>
                <a:r>
                  <a:rPr lang="en-US" altLang="ko-KR" b="1" dirty="0"/>
                  <a:t>best polynomial</a:t>
                </a:r>
                <a:r>
                  <a:rPr lang="en-US" altLang="ko-KR" dirty="0"/>
                  <a:t> in some sense.</a:t>
                </a:r>
              </a:p>
              <a:p>
                <a:pPr lvl="1"/>
                <a:r>
                  <a:rPr lang="en-US" altLang="ko-KR" dirty="0"/>
                  <a:t>For this purpose, we introduce </a:t>
                </a:r>
                <a:r>
                  <a:rPr lang="en-US" altLang="ko-KR" b="1" dirty="0"/>
                  <a:t>weighted residual method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It is the algorithm to find the solution that </a:t>
                </a:r>
                <a:r>
                  <a:rPr lang="en-US" altLang="ko-KR" b="1" dirty="0"/>
                  <a:t>guarantees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1" dirty="0"/>
                  <a:t> in our solution space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For this, multiply weight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take integration over the our local domain</a:t>
                </a:r>
              </a:p>
              <a:p>
                <a:pPr lvl="1"/>
                <a:endParaRPr lang="en-US" altLang="ko-KR" dirty="0"/>
              </a:p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sz="700" dirty="0"/>
              </a:p>
              <a:p>
                <a:pPr lvl="1"/>
                <a:r>
                  <a:rPr lang="en-US" altLang="ko-KR" dirty="0"/>
                  <a:t>If  LHS of Eq. (2) is going to 0 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in some space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, we can say that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on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∀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68371" y="3924797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85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36D"/>
                </a:solidFill>
              </a:rPr>
              <a:t>Discontinuous Galerkin Method</a:t>
            </a:r>
            <a:endParaRPr lang="ko-KR" altLang="en-US" dirty="0">
              <a:solidFill>
                <a:srgbClr val="3A53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2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Substitute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Eq. (1), we can get local residual(error)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go to 0, we can say that our approximate solution is an exact solution of Eq. (1).</a:t>
                </a: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In generally, there are no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 that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Therefore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polynomial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approximate error is intrinsically occurred</a:t>
                </a:r>
                <a:r>
                  <a:rPr lang="en-US" altLang="ko-KR" dirty="0"/>
                  <a:t> here.</a:t>
                </a:r>
              </a:p>
              <a:p>
                <a:pPr lvl="2"/>
                <a:r>
                  <a:rPr lang="en-US" altLang="ko-KR" dirty="0"/>
                  <a:t>To </a:t>
                </a:r>
                <a:r>
                  <a:rPr lang="en-US" altLang="ko-KR" b="1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we need to decide </a:t>
                </a:r>
                <a:r>
                  <a:rPr lang="en-US" altLang="ko-KR" b="1" dirty="0"/>
                  <a:t>best polynomial</a:t>
                </a:r>
                <a:r>
                  <a:rPr lang="en-US" altLang="ko-KR" dirty="0"/>
                  <a:t> in some sense.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Orthogonal Residual to Solution Space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 a projection operator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space.</a:t>
                </a:r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Then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orthogonal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space.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It means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, In other word we can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To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Approximate solution satisfy system of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dirty="0"/>
                  <a:t> equations</a:t>
                </a:r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180000" lvl="1" indent="0">
                  <a:buNone/>
                </a:pPr>
                <a:endParaRPr lang="en-US" altLang="ko-KR" dirty="0"/>
              </a:p>
              <a:p>
                <a:pPr lvl="1">
                  <a:buNone/>
                </a:pPr>
                <a:endParaRPr lang="en-US" altLang="ko-KR" dirty="0"/>
              </a:p>
              <a:p>
                <a:pPr marL="1800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92C65B-3F90-4A5A-AE07-C1B96BB2C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3AFD30-FBBD-417D-A489-5DB13567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C81BF3E-E005-470A-8B29-185BEC4771B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DG weak formulation</a:t>
                </a:r>
              </a:p>
              <a:p>
                <a:pPr lvl="2"/>
                <a:r>
                  <a:rPr lang="en-US" altLang="ko-KR" dirty="0"/>
                  <a:t>Above equation can be rewrite as</a:t>
                </a:r>
              </a:p>
              <a:p>
                <a:pPr lvl="2"/>
                <a:endParaRPr lang="en-US" altLang="ko-KR" dirty="0"/>
              </a:p>
              <a:p>
                <a:pPr marL="0" lvl="2" indent="-27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Using divergence theorem</a:t>
                </a:r>
              </a:p>
              <a:p>
                <a:pPr lvl="2"/>
                <a:endParaRPr lang="en-US" altLang="ko-KR" dirty="0"/>
              </a:p>
              <a:p>
                <a:pPr marL="0" lvl="2" indent="-27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We call it </a:t>
                </a:r>
                <a:r>
                  <a:rPr lang="en-US" altLang="ko-KR" b="1" dirty="0"/>
                  <a:t>DG weak formulation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C81BF3E-E005-470A-8B29-185BEC477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80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D8ECCA-4A7F-412F-BDEA-523250C9A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EEA06E-A4DF-43AF-98A7-42201A52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292969-B1D0-41B0-8D60-FB5C675BD12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DG Weak Formulation Calculation</a:t>
                </a:r>
              </a:p>
              <a:p>
                <a:pPr lvl="2"/>
                <a:r>
                  <a:rPr lang="en-US" altLang="ko-KR" dirty="0"/>
                  <a:t>DG weak formulation is as follow</a:t>
                </a:r>
              </a:p>
              <a:p>
                <a:pPr lvl="2"/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LHS</a:t>
                </a: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81450" lvl="2" indent="-171450"/>
                <a:r>
                  <a:rPr lang="en-US" altLang="ko-KR" dirty="0"/>
                  <a:t>This system of LHS can be represented</a:t>
                </a:r>
              </a:p>
              <a:p>
                <a:pPr marL="81450" lvl="2" indent="-171450"/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dt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dt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292969-B1D0-41B0-8D60-FB5C675BD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9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657C50-DF65-4FB0-BBCC-E307F6AFE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227082-EF6B-4A01-B0A9-A241F12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A66FA55-66FB-4612-948F-6F62B84B9D9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109397"/>
                <a:ext cx="9000000" cy="5400000"/>
              </a:xfrm>
            </p:spPr>
            <p:txBody>
              <a:bodyPr/>
              <a:lstStyle/>
              <a:p>
                <a:pPr lvl="1"/>
                <a:r>
                  <a:rPr lang="en-US" altLang="ko-KR" dirty="0"/>
                  <a:t>Volume integral term of RHS</a:t>
                </a: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Where</a:t>
                </a: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800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QP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QP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sz="800" dirty="0"/>
              </a:p>
              <a:p>
                <a:pPr marL="0" lvl="2" indent="-90000">
                  <a:buNone/>
                </a:pPr>
                <a:endParaRPr lang="en-US" altLang="ko-KR" sz="800" dirty="0"/>
              </a:p>
              <a:p>
                <a:pPr lvl="2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flux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is flux quadrature tensor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dirty="0"/>
                  <a:t>is quadrature gradient basis.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A66FA55-66FB-4612-948F-6F62B84B9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109397"/>
                <a:ext cx="9000000" cy="540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28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D7F0BB-2D33-4B62-8AE9-695E23CEE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C05A8C-6FC9-4137-86FF-DD4921E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6FC5B93-4D18-4CE6-8494-F2B6DEA0F3C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Surface integral term of RHS</a:t>
                </a: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𝑗𝑞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Where</a:t>
                </a:r>
              </a:p>
              <a:p>
                <a:pPr lvl="2"/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>
                                                <a:latin typeface="Cambria Math" panose="02040503050406030204" pitchFamily="18" charset="0"/>
                                              </a:rPr>
                                              <m:t>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>
                                                <a:latin typeface="Cambria Math" panose="02040503050406030204" pitchFamily="18" charset="0"/>
                                              </a:rPr>
                                              <m:t>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sz="900" dirty="0"/>
              </a:p>
              <a:p>
                <a:pPr lvl="2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 is numerical flux vector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face,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</m:sSub>
                  </m:oMath>
                </a14:m>
                <a:r>
                  <a:rPr lang="en-US" altLang="ko-KR" dirty="0"/>
                  <a:t>is numerical flux quadrature matrix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dirty="0"/>
                  <a:t> is quadrature basis.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6FC5B93-4D18-4CE6-8494-F2B6DEA0F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8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D96BE9-7BF9-4A5E-81C5-A9A25306A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AB9DB2-46DB-4EB4-8BF1-14050C46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1A9ECC-1205-4DE4-BC12-3B73CD03FF7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altLang="ko-KR" dirty="0"/>
                  <a:t>We can get </a:t>
                </a:r>
                <a:r>
                  <a:rPr lang="en-US" altLang="ko-KR" b="1" dirty="0"/>
                  <a:t>DG weak formulation</a:t>
                </a:r>
                <a:r>
                  <a:rPr lang="en-US" altLang="ko-KR" dirty="0"/>
                  <a:t> using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divergence theorem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LHS can be expressed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lvl="1"/>
                <a:r>
                  <a:rPr lang="en-US" altLang="ko-KR" dirty="0"/>
                  <a:t>First term of RHS can be expressed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Where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dirty="0"/>
              </a:p>
              <a:p>
                <a:pPr marL="0" lvl="1" indent="0">
                  <a:buNone/>
                </a:pPr>
                <a:endParaRPr lang="en-US" altLang="ko-KR" sz="1000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lang="en-US" altLang="ko-KR" dirty="0"/>
                  <a:t> is numerical flux vector,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is numerical flux quadrature matrix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basis quadrature weight.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1A9ECC-1205-4DE4-BC12-3B73CD03F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95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ko-KR" dirty="0"/>
                  <a:t>To calculate integration, a conventional way is to apply pre-determined numerical quadrature rules on the reference domain.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invertible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tranformation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reference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physical</m:t>
                      </m:r>
                    </m:oMath>
                  </m:oMathPara>
                </a14:m>
                <a:endParaRPr lang="en-US" altLang="ko-KR" sz="7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7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sz="7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reference</m:t>
                      </m:r>
                      <m: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en-US" altLang="ko-KR" sz="700" b="0" i="1" dirty="0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7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7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7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physical</m:t>
                      </m:r>
                      <m: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element</m:t>
                      </m:r>
                    </m:oMath>
                  </m:oMathPara>
                </a14:m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r>
                  <a:rPr lang="en-US" altLang="ko-KR" dirty="0"/>
                  <a:t>Therefore, volume integral part become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and surface integral part become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  <m:sup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ko-KR" sz="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sz="7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cofactor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jacobian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r>
                  <a:rPr lang="en-US" altLang="ko-KR" dirty="0"/>
                  <a:t>If there are exist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 polynomial that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exactly,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polynomial.</a:t>
                </a:r>
              </a:p>
              <a:p>
                <a:pPr lvl="1"/>
                <a:r>
                  <a:rPr lang="en-US" altLang="ko-KR" dirty="0"/>
                  <a:t>When we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into Eq. (1), we can easily find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should be a polynomial order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to satisfy PDE.</a:t>
                </a:r>
              </a:p>
              <a:p>
                <a:pPr lvl="1"/>
                <a:r>
                  <a:rPr lang="en-US" altLang="ko-KR" dirty="0"/>
                  <a:t>Thus,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order polynomial 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to satisfy formal order of accuracy.</a:t>
                </a:r>
              </a:p>
              <a:p>
                <a:pPr lvl="1"/>
                <a:r>
                  <a:rPr lang="en-US" altLang="ko-KR" dirty="0"/>
                  <a:t>Since there are no polynomial that satisfy above condition in general,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not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 any more.</a:t>
                </a:r>
              </a:p>
              <a:p>
                <a:pPr lvl="1"/>
                <a:r>
                  <a:rPr lang="en-US" altLang="ko-KR" dirty="0"/>
                  <a:t>Even it maybe not a polynomial function. It means intrinsically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quadrature error is occurred</a:t>
                </a:r>
                <a:r>
                  <a:rPr lang="en-US" altLang="ko-KR" dirty="0"/>
                  <a:t> here.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2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When we approximate physical flux function 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 polynomial.</a:t>
                </a:r>
              </a:p>
              <a:p>
                <a:pPr lvl="1"/>
                <a:endParaRPr lang="en-US" altLang="ko-KR" sz="7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ko-KR" altLang="en-US" dirty="0"/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h𝑖𝑔h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means the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order polynomial approximation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After quadrature we have additional error term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altLang="ko-KR" dirty="0"/>
                  <a:t> compared with original equation.</a:t>
                </a: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6199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34311</TotalTime>
  <Words>1540</Words>
  <Application>Microsoft Office PowerPoint</Application>
  <PresentationFormat>화면 슬라이드 쇼(4:3)</PresentationFormat>
  <Paragraphs>268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Discontinuous Galerkin Method</vt:lpstr>
      <vt:lpstr>Discontinuous Galerkin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Modal Discontinuous Galerkin Method</vt:lpstr>
      <vt:lpstr>Modal Discontinuous Galerkin Method</vt:lpstr>
      <vt:lpstr>Appendix 1 Find Initial Coefficients</vt:lpstr>
      <vt:lpstr>Appendix 1 Find Initial Coefficients</vt:lpstr>
      <vt:lpstr>Appendix 1 Find Initial Coefficients</vt:lpstr>
      <vt:lpstr>Modal Discontinuous Galerkin Method</vt:lpstr>
      <vt:lpstr>Modal Discontinuous Galerkin Method</vt:lpstr>
      <vt:lpstr>Discontinuous Galerkin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KimMinSeok</dc:creator>
  <cp:lastModifiedBy>KimMinSeok</cp:lastModifiedBy>
  <cp:revision>578</cp:revision>
  <cp:lastPrinted>2014-06-13T04:20:56Z</cp:lastPrinted>
  <dcterms:created xsi:type="dcterms:W3CDTF">2013-07-24T10:28:45Z</dcterms:created>
  <dcterms:modified xsi:type="dcterms:W3CDTF">2021-05-06T13:46:05Z</dcterms:modified>
</cp:coreProperties>
</file>