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7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41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D3D4F-DB8F-4213-A674-264EB8A6BAE1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D307A-EC17-4D6B-A300-3A15FFCBB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0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D307A-EC17-4D6B-A300-3A15FFCBB2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3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4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4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1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6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C4D2-E74D-4822-AC86-20C641EAB8A7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31E-8F4C-450B-B71D-870FA01A0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4.wmf"/><Relationship Id="rId3" Type="http://schemas.openxmlformats.org/officeDocument/2006/relationships/image" Target="../media/image45.png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7.wmf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59.png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8.wmf"/><Relationship Id="rId3" Type="http://schemas.openxmlformats.org/officeDocument/2006/relationships/image" Target="../media/image79.png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86.wmf"/><Relationship Id="rId3" Type="http://schemas.openxmlformats.org/officeDocument/2006/relationships/image" Target="../media/image80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80.png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7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96.wmf"/><Relationship Id="rId3" Type="http://schemas.openxmlformats.org/officeDocument/2006/relationships/image" Target="../media/image97.png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9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102.png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0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4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9.wmf"/><Relationship Id="rId3" Type="http://schemas.openxmlformats.org/officeDocument/2006/relationships/image" Target="../media/image31.pn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48680"/>
            <a:ext cx="6768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Chapter 7. </a:t>
            </a:r>
            <a:r>
              <a:rPr lang="en-US" altLang="ko-KR" sz="4000" b="1" dirty="0" err="1" smtClean="0"/>
              <a:t>Isoparametric</a:t>
            </a:r>
            <a:r>
              <a:rPr lang="en-US" altLang="ko-KR" sz="4000" b="1" dirty="0" smtClean="0"/>
              <a:t> Triangles and </a:t>
            </a:r>
            <a:r>
              <a:rPr lang="en-US" altLang="ko-KR" sz="4000" b="1" dirty="0" err="1" smtClean="0"/>
              <a:t>Tetrahedra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784887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Overview: 7</a:t>
            </a:r>
            <a:r>
              <a:rPr lang="ko-KR" altLang="en-US" sz="2000" dirty="0" smtClean="0"/>
              <a:t>장에서는 삼각형 및 사면체 요소의 </a:t>
            </a:r>
            <a:r>
              <a:rPr lang="ko-KR" altLang="en-US" sz="2000" dirty="0" err="1" smtClean="0"/>
              <a:t>등매개변수</a:t>
            </a:r>
            <a:r>
              <a:rPr lang="ko-KR" altLang="en-US" sz="2000" dirty="0" smtClean="0"/>
              <a:t> 수식화에 대하여 다룬다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삼각형 및 사면체 요소의 경우 수치 적분 뿐만 아니라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해석적으로 적분이 가능한 특징이 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68" y="4005064"/>
            <a:ext cx="501664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4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8"/>
          <a:stretch/>
        </p:blipFill>
        <p:spPr bwMode="auto">
          <a:xfrm>
            <a:off x="3792400" y="3875822"/>
            <a:ext cx="3083856" cy="26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8.1 Transformation: introduction and</a:t>
            </a:r>
          </a:p>
          <a:p>
            <a:r>
              <a:rPr lang="en-US" altLang="ko-KR" sz="3000" b="1" dirty="0" smtClean="0"/>
              <a:t>     vector forms</a:t>
            </a:r>
            <a:endParaRPr lang="en-US" altLang="ko-KR" sz="3000" b="1" dirty="0"/>
          </a:p>
        </p:txBody>
      </p:sp>
      <p:sp>
        <p:nvSpPr>
          <p:cNvPr id="7" name="직사각형 6"/>
          <p:cNvSpPr/>
          <p:nvPr/>
        </p:nvSpPr>
        <p:spPr>
          <a:xfrm>
            <a:off x="539552" y="1283405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2D and 3D vectors: </a:t>
            </a:r>
            <a:r>
              <a:rPr lang="en-US" altLang="ko-KR" dirty="0" smtClean="0"/>
              <a:t>Vector v</a:t>
            </a:r>
            <a:r>
              <a:rPr lang="ko-KR" altLang="en-US" dirty="0" smtClean="0"/>
              <a:t>의 좌표 변환은 다음과 같이 나타낼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Rotation matrix</a:t>
            </a:r>
            <a:r>
              <a:rPr lang="ko-KR" altLang="en-US" dirty="0" smtClean="0"/>
              <a:t>라 불리며 </a:t>
            </a:r>
            <a:r>
              <a:rPr lang="en-US" altLang="ko-KR" dirty="0" smtClean="0"/>
              <a:t>orthogonal matrix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                </a:t>
            </a:r>
            <a:r>
              <a:rPr lang="ko-KR" altLang="en-US" smtClean="0"/>
              <a:t>성질을 </a:t>
            </a:r>
            <a:r>
              <a:rPr lang="ko-KR" altLang="en-US" dirty="0" smtClean="0"/>
              <a:t>지닌다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997207"/>
              </p:ext>
            </p:extLst>
          </p:nvPr>
        </p:nvGraphicFramePr>
        <p:xfrm>
          <a:off x="1023938" y="1998663"/>
          <a:ext cx="1604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" name="Equation" r:id="rId4" imgW="1612800" imgH="1117440" progId="Equation.DSMT4">
                  <p:embed/>
                </p:oleObj>
              </mc:Choice>
              <mc:Fallback>
                <p:oleObj name="Equation" r:id="rId4" imgW="1612800" imgH="111744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998663"/>
                        <a:ext cx="16049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37507"/>
              </p:ext>
            </p:extLst>
          </p:nvPr>
        </p:nvGraphicFramePr>
        <p:xfrm>
          <a:off x="3904977" y="1998663"/>
          <a:ext cx="20351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Equation" r:id="rId6" imgW="2044440" imgH="1117440" progId="Equation.DSMT4">
                  <p:embed/>
                </p:oleObj>
              </mc:Choice>
              <mc:Fallback>
                <p:oleObj name="Equation" r:id="rId6" imgW="2044440" imgH="111744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977" y="1998663"/>
                        <a:ext cx="20351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987824" y="2316248"/>
            <a:ext cx="100811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Where</a:t>
            </a: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3453"/>
              </p:ext>
            </p:extLst>
          </p:nvPr>
        </p:nvGraphicFramePr>
        <p:xfrm>
          <a:off x="611560" y="3480756"/>
          <a:ext cx="3667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Equation" r:id="rId8" imgW="368280" imgH="291960" progId="Equation.DSMT4">
                  <p:embed/>
                </p:oleObj>
              </mc:Choice>
              <mc:Fallback>
                <p:oleObj name="Equation" r:id="rId8" imgW="368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480756"/>
                        <a:ext cx="36671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013501"/>
              </p:ext>
            </p:extLst>
          </p:nvPr>
        </p:nvGraphicFramePr>
        <p:xfrm>
          <a:off x="6032892" y="3438203"/>
          <a:ext cx="12255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10" imgW="1231560" imgH="342720" progId="Equation.DSMT4">
                  <p:embed/>
                </p:oleObj>
              </mc:Choice>
              <mc:Fallback>
                <p:oleObj name="Equation" r:id="rId10" imgW="1231560" imgH="34272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892" y="3438203"/>
                        <a:ext cx="12255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27974"/>
              </p:ext>
            </p:extLst>
          </p:nvPr>
        </p:nvGraphicFramePr>
        <p:xfrm>
          <a:off x="1023938" y="4066562"/>
          <a:ext cx="30210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12" imgW="3035160" imgH="1117440" progId="Equation.DSMT4">
                  <p:embed/>
                </p:oleObj>
              </mc:Choice>
              <mc:Fallback>
                <p:oleObj name="Equation" r:id="rId12" imgW="30351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4066562"/>
                        <a:ext cx="30210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27" t="29946" b="24614"/>
          <a:stretch/>
        </p:blipFill>
        <p:spPr bwMode="auto">
          <a:xfrm>
            <a:off x="6737987" y="4421988"/>
            <a:ext cx="2370517" cy="152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25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394431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More general expression</a:t>
            </a:r>
            <a:r>
              <a:rPr lang="en-US" altLang="ko-KR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앞서 </a:t>
            </a:r>
            <a:r>
              <a:rPr lang="ko-KR" altLang="en-US" dirty="0" smtClean="0"/>
              <a:t>고려된 </a:t>
            </a:r>
            <a:r>
              <a:rPr lang="en-US" altLang="ko-KR" dirty="0" smtClean="0"/>
              <a:t>vector</a:t>
            </a:r>
            <a:r>
              <a:rPr lang="ko-KR" altLang="en-US" smtClean="0"/>
              <a:t>는 </a:t>
            </a:r>
            <a:r>
              <a:rPr lang="ko-KR" altLang="en-US" smtClean="0"/>
              <a:t>절점 </a:t>
            </a:r>
            <a:r>
              <a:rPr lang="ko-KR" altLang="en-US" dirty="0" smtClean="0"/>
              <a:t>변위나 하중 벡터가 될 수 있으며</a:t>
            </a:r>
            <a:r>
              <a:rPr lang="en-US" altLang="ko-KR" dirty="0"/>
              <a:t> </a:t>
            </a:r>
            <a:r>
              <a:rPr lang="ko-KR" altLang="en-US" dirty="0" smtClean="0"/>
              <a:t>다음과 같이 나타낼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변환 </a:t>
            </a:r>
            <a:r>
              <a:rPr lang="ko-KR" altLang="en-US" dirty="0" smtClean="0"/>
              <a:t>행렬 </a:t>
            </a:r>
            <a:r>
              <a:rPr lang="ko-KR" altLang="en-US" dirty="0" smtClean="0"/>
              <a:t>    는 </a:t>
            </a:r>
            <a:r>
              <a:rPr lang="en-US" altLang="ko-KR" dirty="0" smtClean="0"/>
              <a:t>orthogonal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square</a:t>
            </a:r>
            <a:r>
              <a:rPr lang="ko-KR" altLang="en-US" dirty="0" smtClean="0"/>
              <a:t>가 아닐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이전에 얻은 </a:t>
            </a:r>
            <a:r>
              <a:rPr lang="ko-KR" altLang="en-US" smtClean="0"/>
              <a:t>관계를 </a:t>
            </a:r>
            <a:r>
              <a:rPr lang="ko-KR" altLang="en-US" smtClean="0"/>
              <a:t>그대로 </a:t>
            </a:r>
            <a:r>
              <a:rPr lang="ko-KR" altLang="en-US" dirty="0" smtClean="0"/>
              <a:t>적용할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유도하기 위해 각각의 </a:t>
            </a:r>
            <a:r>
              <a:rPr lang="en-US" altLang="ko-KR" dirty="0" smtClean="0"/>
              <a:t>coordinate</a:t>
            </a:r>
            <a:r>
              <a:rPr lang="ko-KR" altLang="en-US" dirty="0"/>
              <a:t> </a:t>
            </a:r>
            <a:r>
              <a:rPr lang="en-US" altLang="ko-KR" dirty="0" smtClean="0"/>
              <a:t>system</a:t>
            </a:r>
            <a:r>
              <a:rPr lang="ko-KR" altLang="en-US" smtClean="0"/>
              <a:t>에서의 </a:t>
            </a:r>
            <a:r>
              <a:rPr lang="en-US" altLang="ko-KR" dirty="0" smtClean="0"/>
              <a:t>Work </a:t>
            </a:r>
            <a:r>
              <a:rPr lang="en-US" altLang="ko-KR" dirty="0" smtClean="0"/>
              <a:t>done</a:t>
            </a:r>
            <a:r>
              <a:rPr lang="ko-KR" altLang="en-US" dirty="0" smtClean="0"/>
              <a:t>을 고려하면</a:t>
            </a:r>
            <a:r>
              <a:rPr lang="en-US" altLang="ko-KR" dirty="0" smtClean="0"/>
              <a:t>,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2790825" y="1697033"/>
            <a:ext cx="3562350" cy="507831"/>
            <a:chOff x="2398713" y="1412776"/>
            <a:chExt cx="3562350" cy="507831"/>
          </a:xfrm>
        </p:grpSpPr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7264702"/>
                </p:ext>
              </p:extLst>
            </p:nvPr>
          </p:nvGraphicFramePr>
          <p:xfrm>
            <a:off x="2398713" y="1511116"/>
            <a:ext cx="13779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2" name="Equation" r:id="rId4" imgW="1384200" imgH="304560" progId="Equation.DSMT4">
                    <p:embed/>
                  </p:oleObj>
                </mc:Choice>
                <mc:Fallback>
                  <p:oleObj name="Equation" r:id="rId4" imgW="1384200" imgH="304560" progId="Equation.DSMT4">
                    <p:embed/>
                    <p:pic>
                      <p:nvPicPr>
                        <p:cNvPr id="0" name="개체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713" y="1511116"/>
                          <a:ext cx="1377950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808069"/>
                </p:ext>
              </p:extLst>
            </p:nvPr>
          </p:nvGraphicFramePr>
          <p:xfrm>
            <a:off x="4659313" y="1511116"/>
            <a:ext cx="13017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3" name="Equation" r:id="rId6" imgW="1307880" imgH="304560" progId="Equation.DSMT4">
                    <p:embed/>
                  </p:oleObj>
                </mc:Choice>
                <mc:Fallback>
                  <p:oleObj name="Equation" r:id="rId6" imgW="1307880" imgH="30456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313" y="1511116"/>
                          <a:ext cx="1301750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직사각형 8"/>
            <p:cNvSpPr/>
            <p:nvPr/>
          </p:nvSpPr>
          <p:spPr>
            <a:xfrm>
              <a:off x="3929287" y="1412776"/>
              <a:ext cx="577402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and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735411" y="3991378"/>
            <a:ext cx="5673179" cy="1165814"/>
            <a:chOff x="1294035" y="3062652"/>
            <a:chExt cx="5673179" cy="1165814"/>
          </a:xfrm>
        </p:grpSpPr>
        <p:graphicFrame>
          <p:nvGraphicFramePr>
            <p:cNvPr id="17" name="개체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814691"/>
                </p:ext>
              </p:extLst>
            </p:nvPr>
          </p:nvGraphicFramePr>
          <p:xfrm>
            <a:off x="1294035" y="3141148"/>
            <a:ext cx="2224088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4" name="Equation" r:id="rId8" imgW="2234880" imgH="342720" progId="Equation.DSMT4">
                    <p:embed/>
                  </p:oleObj>
                </mc:Choice>
                <mc:Fallback>
                  <p:oleObj name="Equation" r:id="rId8" imgW="223488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035" y="3141148"/>
                          <a:ext cx="2224088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282237"/>
                </p:ext>
              </p:extLst>
            </p:nvPr>
          </p:nvGraphicFramePr>
          <p:xfrm>
            <a:off x="4325614" y="3141148"/>
            <a:ext cx="26416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" name="Equation" r:id="rId10" imgW="2654280" imgH="342720" progId="Equation.DSMT4">
                    <p:embed/>
                  </p:oleObj>
                </mc:Choice>
                <mc:Fallback>
                  <p:oleObj name="Equation" r:id="rId10" imgW="2654280" imgH="342720" progId="Equation.DSMT4">
                    <p:embed/>
                    <p:pic>
                      <p:nvPicPr>
                        <p:cNvPr id="0" name="개체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614" y="3141148"/>
                          <a:ext cx="2641600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3239706"/>
                </p:ext>
              </p:extLst>
            </p:nvPr>
          </p:nvGraphicFramePr>
          <p:xfrm>
            <a:off x="1314127" y="3753094"/>
            <a:ext cx="221138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6" name="Equation" r:id="rId12" imgW="2222280" imgH="431640" progId="Equation.DSMT4">
                    <p:embed/>
                  </p:oleObj>
                </mc:Choice>
                <mc:Fallback>
                  <p:oleObj name="Equation" r:id="rId12" imgW="2222280" imgH="431640" progId="Equation.DSMT4">
                    <p:embed/>
                    <p:pic>
                      <p:nvPicPr>
                        <p:cNvPr id="0" name="개체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127" y="3753094"/>
                          <a:ext cx="221138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개체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2848602"/>
                </p:ext>
              </p:extLst>
            </p:nvPr>
          </p:nvGraphicFramePr>
          <p:xfrm>
            <a:off x="4990777" y="3798338"/>
            <a:ext cx="14033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7" name="Equation" r:id="rId14" imgW="1409400" imgH="342720" progId="Equation.DSMT4">
                    <p:embed/>
                  </p:oleObj>
                </mc:Choice>
                <mc:Fallback>
                  <p:oleObj name="Equation" r:id="rId14" imgW="1409400" imgH="342720" progId="Equation.DSMT4">
                    <p:embed/>
                    <p:pic>
                      <p:nvPicPr>
                        <p:cNvPr id="0" name="개체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0777" y="3798338"/>
                          <a:ext cx="1403350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직사각형 22"/>
            <p:cNvSpPr/>
            <p:nvPr/>
          </p:nvSpPr>
          <p:spPr>
            <a:xfrm>
              <a:off x="3707904" y="3062652"/>
              <a:ext cx="40427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or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689785" y="3720635"/>
              <a:ext cx="113672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therefore</a:t>
              </a:r>
              <a:endParaRPr lang="en-US" altLang="ko-KR" dirty="0" smtClean="0"/>
            </a:p>
          </p:txBody>
        </p:sp>
      </p:grp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951640"/>
              </p:ext>
            </p:extLst>
          </p:nvPr>
        </p:nvGraphicFramePr>
        <p:xfrm>
          <a:off x="1383737" y="2599088"/>
          <a:ext cx="3540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Equation" r:id="rId16" imgW="355320" imgH="291960" progId="Equation.DSMT4">
                  <p:embed/>
                </p:oleObj>
              </mc:Choice>
              <mc:Fallback>
                <p:oleObj name="Equation" r:id="rId16" imgW="355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737" y="2599088"/>
                        <a:ext cx="354013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17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8.2 Strain, Stress and Material property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Transformation</a:t>
            </a:r>
            <a:endParaRPr lang="en-US" altLang="ko-KR" sz="3000" b="1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283405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Strains: </a:t>
            </a:r>
            <a:r>
              <a:rPr lang="ko-KR" altLang="en-US" dirty="0" err="1" smtClean="0"/>
              <a:t>변형률의</a:t>
            </a:r>
            <a:r>
              <a:rPr lang="ko-KR" altLang="en-US" dirty="0" smtClean="0"/>
              <a:t> 변환은 변위 </a:t>
            </a:r>
            <a:r>
              <a:rPr lang="ko-KR" altLang="en-US" dirty="0" err="1" smtClean="0"/>
              <a:t>미분항에</a:t>
            </a:r>
            <a:r>
              <a:rPr lang="ko-KR" altLang="en-US" dirty="0" smtClean="0"/>
              <a:t> 대한 변환이다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좌표계</a:t>
            </a:r>
            <a:r>
              <a:rPr lang="ko-KR" altLang="en-US" dirty="0" smtClean="0"/>
              <a:t>      와        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연관관계는 다음과 같다</a:t>
            </a:r>
            <a:r>
              <a:rPr lang="en-US" altLang="ko-KR" dirty="0" smtClean="0"/>
              <a:t>. </a:t>
            </a:r>
            <a:r>
              <a:rPr lang="ko-KR" altLang="en-US" smtClean="0"/>
              <a:t> </a:t>
            </a:r>
            <a:endParaRPr lang="en-US" altLang="ko-KR" dirty="0" smtClean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341393"/>
              </p:ext>
            </p:extLst>
          </p:nvPr>
        </p:nvGraphicFramePr>
        <p:xfrm>
          <a:off x="7144916" y="1470410"/>
          <a:ext cx="3794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Equation" r:id="rId3" imgW="380880" imgH="241200" progId="Equation.DSMT4">
                  <p:embed/>
                </p:oleObj>
              </mc:Choice>
              <mc:Fallback>
                <p:oleObj name="Equation" r:id="rId3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4916" y="1470410"/>
                        <a:ext cx="379412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19556"/>
              </p:ext>
            </p:extLst>
          </p:nvPr>
        </p:nvGraphicFramePr>
        <p:xfrm>
          <a:off x="7867116" y="1412776"/>
          <a:ext cx="5572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Equation" r:id="rId5" imgW="558720" imgH="304560" progId="Equation.DSMT4">
                  <p:embed/>
                </p:oleObj>
              </mc:Choice>
              <mc:Fallback>
                <p:oleObj name="Equation" r:id="rId5" imgW="558720" imgH="30456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116" y="1412776"/>
                        <a:ext cx="55721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22770"/>
              </p:ext>
            </p:extLst>
          </p:nvPr>
        </p:nvGraphicFramePr>
        <p:xfrm>
          <a:off x="1043608" y="2310289"/>
          <a:ext cx="2768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Equation" r:id="rId7" imgW="2781000" imgH="609480" progId="Equation.DSMT4">
                  <p:embed/>
                </p:oleObj>
              </mc:Choice>
              <mc:Fallback>
                <p:oleObj name="Equation" r:id="rId7" imgW="27810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10289"/>
                        <a:ext cx="27686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67267"/>
              </p:ext>
            </p:extLst>
          </p:nvPr>
        </p:nvGraphicFramePr>
        <p:xfrm>
          <a:off x="4788024" y="2284095"/>
          <a:ext cx="26431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Equation" r:id="rId9" imgW="2654280" imgH="660240" progId="Equation.DSMT4">
                  <p:embed/>
                </p:oleObj>
              </mc:Choice>
              <mc:Fallback>
                <p:oleObj name="Equation" r:id="rId9" imgW="2654280" imgH="66024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284095"/>
                        <a:ext cx="26431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533776"/>
              </p:ext>
            </p:extLst>
          </p:nvPr>
        </p:nvGraphicFramePr>
        <p:xfrm>
          <a:off x="857250" y="3221038"/>
          <a:ext cx="759936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Equation" r:id="rId11" imgW="7632360" imgH="1117440" progId="Equation.DSMT4">
                  <p:embed/>
                </p:oleObj>
              </mc:Choice>
              <mc:Fallback>
                <p:oleObj name="Equation" r:id="rId11" imgW="7632360" imgH="111744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221038"/>
                        <a:ext cx="7599363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46085"/>
              </p:ext>
            </p:extLst>
          </p:nvPr>
        </p:nvGraphicFramePr>
        <p:xfrm>
          <a:off x="1331640" y="4941168"/>
          <a:ext cx="13779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Equation" r:id="rId13" imgW="1384200" imgH="330120" progId="Equation.DSMT4">
                  <p:embed/>
                </p:oleObj>
              </mc:Choice>
              <mc:Fallback>
                <p:oleObj name="Equation" r:id="rId13" imgW="1384200" imgH="33012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941168"/>
                        <a:ext cx="13779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09120"/>
            <a:ext cx="555369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102046"/>
              </p:ext>
            </p:extLst>
          </p:nvPr>
        </p:nvGraphicFramePr>
        <p:xfrm>
          <a:off x="9252520" y="3356992"/>
          <a:ext cx="1459111" cy="81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16" imgW="2044440" imgH="1117440" progId="Equation.DSMT4">
                  <p:embed/>
                </p:oleObj>
              </mc:Choice>
              <mc:Fallback>
                <p:oleObj name="Equation" r:id="rId16" imgW="20444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2520" y="3356992"/>
                        <a:ext cx="1459111" cy="819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84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476672"/>
            <a:ext cx="81870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Stresses: </a:t>
            </a:r>
            <a:r>
              <a:rPr lang="ko-KR" altLang="en-US" dirty="0" smtClean="0"/>
              <a:t>응력의 변환의 경우 </a:t>
            </a:r>
            <a:r>
              <a:rPr lang="en-US" altLang="ko-KR" dirty="0" smtClean="0"/>
              <a:t>internal work </a:t>
            </a:r>
            <a:r>
              <a:rPr lang="ko-KR" altLang="en-US" dirty="0" smtClean="0"/>
              <a:t>관계를 이용하여 얻을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564575"/>
              </p:ext>
            </p:extLst>
          </p:nvPr>
        </p:nvGraphicFramePr>
        <p:xfrm>
          <a:off x="1763688" y="1392496"/>
          <a:ext cx="224948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" name="Equation" r:id="rId3" imgW="2260440" imgH="342720" progId="Equation.DSMT4">
                  <p:embed/>
                </p:oleObj>
              </mc:Choice>
              <mc:Fallback>
                <p:oleObj name="Equation" r:id="rId3" imgW="2260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392496"/>
                        <a:ext cx="2249488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757494"/>
              </p:ext>
            </p:extLst>
          </p:nvPr>
        </p:nvGraphicFramePr>
        <p:xfrm>
          <a:off x="5019675" y="1385888"/>
          <a:ext cx="27559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Equation" r:id="rId5" imgW="2768400" imgH="355320" progId="Equation.DSMT4">
                  <p:embed/>
                </p:oleObj>
              </mc:Choice>
              <mc:Fallback>
                <p:oleObj name="Equation" r:id="rId5" imgW="2768400" imgH="35532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1385888"/>
                        <a:ext cx="27559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4327401" y="1340768"/>
            <a:ext cx="41009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or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009405"/>
              </p:ext>
            </p:extLst>
          </p:nvPr>
        </p:nvGraphicFramePr>
        <p:xfrm>
          <a:off x="2433638" y="1962150"/>
          <a:ext cx="16049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Equation" r:id="rId7" imgW="1612800" imgH="355320" progId="Equation.DSMT4">
                  <p:embed/>
                </p:oleObj>
              </mc:Choice>
              <mc:Fallback>
                <p:oleObj name="Equation" r:id="rId7" imgW="1612800" imgH="35532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962150"/>
                        <a:ext cx="160496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66515"/>
              </p:ext>
            </p:extLst>
          </p:nvPr>
        </p:nvGraphicFramePr>
        <p:xfrm>
          <a:off x="5026025" y="1962150"/>
          <a:ext cx="17065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Equation" r:id="rId9" imgW="1714320" imgH="355320" progId="Equation.DSMT4">
                  <p:embed/>
                </p:oleObj>
              </mc:Choice>
              <mc:Fallback>
                <p:oleObj name="Equation" r:id="rId9" imgW="1714320" imgH="35532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1962150"/>
                        <a:ext cx="17065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4219389" y="1916832"/>
            <a:ext cx="6261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and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528" y="306896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Material properties: </a:t>
            </a:r>
            <a:r>
              <a:rPr lang="ko-KR" altLang="en-US" dirty="0" smtClean="0"/>
              <a:t>각각의 </a:t>
            </a:r>
            <a:r>
              <a:rPr lang="ko-KR" altLang="en-US" dirty="0" err="1" smtClean="0"/>
              <a:t>좌표계에서의</a:t>
            </a:r>
            <a:r>
              <a:rPr lang="ko-KR" altLang="en-US" dirty="0" smtClean="0"/>
              <a:t> 응력과 </a:t>
            </a:r>
            <a:r>
              <a:rPr lang="ko-KR" altLang="en-US" dirty="0" err="1" smtClean="0"/>
              <a:t>변형률</a:t>
            </a:r>
            <a:r>
              <a:rPr lang="ko-KR" altLang="en-US" dirty="0" smtClean="0"/>
              <a:t> 관계가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              일 때</a:t>
            </a:r>
            <a:r>
              <a:rPr lang="en-US" altLang="ko-KR" dirty="0"/>
              <a:t> </a:t>
            </a:r>
            <a:r>
              <a:rPr lang="ko-KR" altLang="en-US" dirty="0" smtClean="0"/>
              <a:t>재료에 대한 변환은 다음과 </a:t>
            </a:r>
            <a:r>
              <a:rPr lang="ko-KR" altLang="en-US" smtClean="0"/>
              <a:t>같다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03640"/>
              </p:ext>
            </p:extLst>
          </p:nvPr>
        </p:nvGraphicFramePr>
        <p:xfrm>
          <a:off x="1916113" y="4265613"/>
          <a:ext cx="5368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Equation" r:id="rId11" imgW="5397480" imgH="431640" progId="Equation.DSMT4">
                  <p:embed/>
                </p:oleObj>
              </mc:Choice>
              <mc:Fallback>
                <p:oleObj name="Equation" r:id="rId11" imgW="5397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4265613"/>
                        <a:ext cx="53689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21722"/>
              </p:ext>
            </p:extLst>
          </p:nvPr>
        </p:nvGraphicFramePr>
        <p:xfrm>
          <a:off x="3583781" y="4903788"/>
          <a:ext cx="20335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" name="Equation" r:id="rId13" imgW="2044440" imgH="431640" progId="Equation.DSMT4">
                  <p:embed/>
                </p:oleObj>
              </mc:Choice>
              <mc:Fallback>
                <p:oleObj name="Equation" r:id="rId13" imgW="2044440" imgH="43164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781" y="4903788"/>
                        <a:ext cx="20335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65236"/>
              </p:ext>
            </p:extLst>
          </p:nvPr>
        </p:nvGraphicFramePr>
        <p:xfrm>
          <a:off x="7145338" y="3151188"/>
          <a:ext cx="13652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" name="Equation" r:id="rId15" imgW="1371600" imgH="380880" progId="Equation.DSMT4">
                  <p:embed/>
                </p:oleObj>
              </mc:Choice>
              <mc:Fallback>
                <p:oleObj name="Equation" r:id="rId15" imgW="1371600" imgH="380880" progId="Equation.DSMT4">
                  <p:embed/>
                  <p:pic>
                    <p:nvPicPr>
                      <p:cNvPr id="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3151188"/>
                        <a:ext cx="13652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7812"/>
              </p:ext>
            </p:extLst>
          </p:nvPr>
        </p:nvGraphicFramePr>
        <p:xfrm>
          <a:off x="365125" y="3544888"/>
          <a:ext cx="15525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Equation" r:id="rId17" imgW="1562040" imgH="380880" progId="Equation.DSMT4">
                  <p:embed/>
                </p:oleObj>
              </mc:Choice>
              <mc:Fallback>
                <p:oleObj name="Equation" r:id="rId17" imgW="1562040" imgH="380880" progId="Equation.DSMT4">
                  <p:embed/>
                  <p:pic>
                    <p:nvPicPr>
                      <p:cNvPr id="0" name="개체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3544888"/>
                        <a:ext cx="15525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21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8689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8.3 Transformation of the characteristic Matrix</a:t>
            </a:r>
            <a:endParaRPr lang="en-US" altLang="ko-KR" sz="3000" b="1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281058"/>
            <a:ext cx="6924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Stiffness matrix     </a:t>
            </a:r>
            <a:r>
              <a:rPr lang="ko-KR" altLang="en-US" dirty="0" smtClean="0"/>
              <a:t>는 다음과 같이 변환 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239718"/>
              </p:ext>
            </p:extLst>
          </p:nvPr>
        </p:nvGraphicFramePr>
        <p:xfrm>
          <a:off x="2331931" y="1355710"/>
          <a:ext cx="3540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3" imgW="355320" imgH="380880" progId="Equation.DSMT4">
                  <p:embed/>
                </p:oleObj>
              </mc:Choice>
              <mc:Fallback>
                <p:oleObj name="Equation" r:id="rId3" imgW="355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931" y="1355710"/>
                        <a:ext cx="35401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31904"/>
              </p:ext>
            </p:extLst>
          </p:nvPr>
        </p:nvGraphicFramePr>
        <p:xfrm>
          <a:off x="1617663" y="2708275"/>
          <a:ext cx="55467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5" imgW="5574960" imgH="342720" progId="Equation.DSMT4">
                  <p:embed/>
                </p:oleObj>
              </mc:Choice>
              <mc:Fallback>
                <p:oleObj name="Equation" r:id="rId5" imgW="5574960" imgH="34272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708275"/>
                        <a:ext cx="55467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48897"/>
              </p:ext>
            </p:extLst>
          </p:nvPr>
        </p:nvGraphicFramePr>
        <p:xfrm>
          <a:off x="2411413" y="2060575"/>
          <a:ext cx="12636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7" imgW="1269720" imgH="304560" progId="Equation.DSMT4">
                  <p:embed/>
                </p:oleObj>
              </mc:Choice>
              <mc:Fallback>
                <p:oleObj name="Equation" r:id="rId7" imgW="1269720" imgH="30456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60575"/>
                        <a:ext cx="12636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43116"/>
              </p:ext>
            </p:extLst>
          </p:nvPr>
        </p:nvGraphicFramePr>
        <p:xfrm>
          <a:off x="5046663" y="2038350"/>
          <a:ext cx="1441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9" imgW="1447560" imgH="304560" progId="Equation.DSMT4">
                  <p:embed/>
                </p:oleObj>
              </mc:Choice>
              <mc:Fallback>
                <p:oleObj name="Equation" r:id="rId9" imgW="1447560" imgH="30456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038350"/>
                        <a:ext cx="14414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1560" y="3417888"/>
            <a:ext cx="78979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위와 같은 변환은 </a:t>
            </a:r>
            <a:r>
              <a:rPr lang="en-US" altLang="ko-KR" dirty="0" smtClean="0"/>
              <a:t>element properties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element orientation</a:t>
            </a:r>
            <a:r>
              <a:rPr lang="ko-KR" altLang="en-US" dirty="0" smtClean="0"/>
              <a:t>을 변환 </a:t>
            </a:r>
            <a:r>
              <a:rPr lang="ko-KR" altLang="en-US" smtClean="0"/>
              <a:t>시키는 </a:t>
            </a:r>
            <a:r>
              <a:rPr lang="ko-KR" altLang="en-US" smtClean="0"/>
              <a:t>것이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변환되는 </a:t>
            </a:r>
            <a:r>
              <a:rPr lang="ko-KR" altLang="en-US" smtClean="0"/>
              <a:t>것은     </a:t>
            </a:r>
            <a:r>
              <a:rPr lang="ko-KR" altLang="en-US" smtClean="0"/>
              <a:t> 에서     </a:t>
            </a:r>
            <a:r>
              <a:rPr lang="ko-KR" altLang="en-US" dirty="0" smtClean="0"/>
              <a:t>에 따른</a:t>
            </a:r>
            <a:r>
              <a:rPr lang="en-US" altLang="ko-KR" dirty="0" smtClean="0"/>
              <a:t>, formal expression of element </a:t>
            </a:r>
            <a:r>
              <a:rPr lang="en-US" altLang="ko-KR" dirty="0" smtClean="0"/>
              <a:t>properties </a:t>
            </a:r>
            <a:r>
              <a:rPr lang="ko-KR" altLang="en-US" smtClean="0"/>
              <a:t>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</a:t>
            </a:r>
            <a:endParaRPr lang="en-US" altLang="ko-KR" dirty="0" smtClean="0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835007"/>
              </p:ext>
            </p:extLst>
          </p:nvPr>
        </p:nvGraphicFramePr>
        <p:xfrm>
          <a:off x="4904121" y="3958694"/>
          <a:ext cx="37941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Equation" r:id="rId11" imgW="380880" imgH="304560" progId="Equation.DSMT4">
                  <p:embed/>
                </p:oleObj>
              </mc:Choice>
              <mc:Fallback>
                <p:oleObj name="Equation" r:id="rId11" imgW="380880" imgH="30456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121" y="3958694"/>
                        <a:ext cx="379413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822397"/>
              </p:ext>
            </p:extLst>
          </p:nvPr>
        </p:nvGraphicFramePr>
        <p:xfrm>
          <a:off x="3790739" y="3935576"/>
          <a:ext cx="4302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13" imgW="431640" imgH="304560" progId="Equation.DSMT4">
                  <p:embed/>
                </p:oleObj>
              </mc:Choice>
              <mc:Fallback>
                <p:oleObj name="Equation" r:id="rId13" imgW="431640" imgH="304560" progId="Equation.DSMT4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739" y="3935576"/>
                        <a:ext cx="4302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13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8.4 Changing the directions of restraints</a:t>
            </a:r>
            <a:endParaRPr lang="en-US" altLang="ko-KR" sz="30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119" y="1844824"/>
            <a:ext cx="3423629" cy="309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537802"/>
              </p:ext>
            </p:extLst>
          </p:nvPr>
        </p:nvGraphicFramePr>
        <p:xfrm>
          <a:off x="717550" y="2144713"/>
          <a:ext cx="352583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4" imgW="3543120" imgH="1358640" progId="Equation.DSMT4">
                  <p:embed/>
                </p:oleObj>
              </mc:Choice>
              <mc:Fallback>
                <p:oleObj name="Equation" r:id="rId4" imgW="3543120" imgH="135864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144713"/>
                        <a:ext cx="3525838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680624"/>
              </p:ext>
            </p:extLst>
          </p:nvPr>
        </p:nvGraphicFramePr>
        <p:xfrm>
          <a:off x="717550" y="3864241"/>
          <a:ext cx="19589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6" imgW="1968480" imgH="965160" progId="Equation.DSMT4">
                  <p:embed/>
                </p:oleObj>
              </mc:Choice>
              <mc:Fallback>
                <p:oleObj name="Equation" r:id="rId6" imgW="1968480" imgH="96516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864241"/>
                        <a:ext cx="19589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00605"/>
              </p:ext>
            </p:extLst>
          </p:nvPr>
        </p:nvGraphicFramePr>
        <p:xfrm>
          <a:off x="2941454" y="3700357"/>
          <a:ext cx="2376487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8" imgW="2387520" imgH="1320480" progId="Equation.DSMT4">
                  <p:embed/>
                </p:oleObj>
              </mc:Choice>
              <mc:Fallback>
                <p:oleObj name="Equation" r:id="rId8" imgW="2387520" imgH="132048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454" y="3700357"/>
                        <a:ext cx="2376487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346498" y="1052736"/>
            <a:ext cx="832995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Boundary condition</a:t>
            </a:r>
            <a:r>
              <a:rPr lang="ko-KR" altLang="en-US" dirty="0" smtClean="0"/>
              <a:t>이 </a:t>
            </a:r>
            <a:r>
              <a:rPr lang="ko-KR" altLang="en-US" smtClean="0"/>
              <a:t>기존의 </a:t>
            </a:r>
            <a:r>
              <a:rPr lang="en-US" altLang="ko-KR" dirty="0" err="1" smtClean="0"/>
              <a:t>d.o.f</a:t>
            </a:r>
            <a:r>
              <a:rPr lang="en-US" altLang="ko-KR" dirty="0" smtClean="0"/>
              <a:t>.</a:t>
            </a:r>
            <a:r>
              <a:rPr lang="ko-KR" altLang="en-US" smtClean="0"/>
              <a:t>와 </a:t>
            </a:r>
            <a:r>
              <a:rPr lang="ko-KR" altLang="en-US" dirty="0" smtClean="0"/>
              <a:t>평행하지 않을 경우 변환 행렬을 </a:t>
            </a:r>
            <a:r>
              <a:rPr lang="ko-KR" altLang="en-US" smtClean="0"/>
              <a:t>통하여 </a:t>
            </a:r>
            <a:r>
              <a:rPr lang="ko-KR" altLang="en-US" smtClean="0"/>
              <a:t>수정 작업을 </a:t>
            </a:r>
            <a:r>
              <a:rPr lang="ko-KR" altLang="en-US" dirty="0" smtClean="0"/>
              <a:t>거쳐야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941557"/>
              </p:ext>
            </p:extLst>
          </p:nvPr>
        </p:nvGraphicFramePr>
        <p:xfrm>
          <a:off x="717550" y="5746750"/>
          <a:ext cx="18192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10" imgW="1828800" imgH="342720" progId="Equation.DSMT4">
                  <p:embed/>
                </p:oleObj>
              </mc:Choice>
              <mc:Fallback>
                <p:oleObj name="Equation" r:id="rId10" imgW="1828800" imgH="34272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746750"/>
                        <a:ext cx="18192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46145"/>
              </p:ext>
            </p:extLst>
          </p:nvPr>
        </p:nvGraphicFramePr>
        <p:xfrm>
          <a:off x="2941454" y="5229225"/>
          <a:ext cx="449738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12" imgW="4520880" imgH="1358640" progId="Equation.DSMT4">
                  <p:embed/>
                </p:oleObj>
              </mc:Choice>
              <mc:Fallback>
                <p:oleObj name="Equation" r:id="rId12" imgW="4520880" imgH="135864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454" y="5229225"/>
                        <a:ext cx="4497388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89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8.5 Connecting dissimilar elements.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Rigid elements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6498" y="1298084"/>
            <a:ext cx="847397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D.o.f</a:t>
            </a:r>
            <a:r>
              <a:rPr lang="en-US" altLang="ko-KR" dirty="0" smtClean="0"/>
              <a:t>. </a:t>
            </a:r>
            <a:r>
              <a:rPr lang="ko-KR" altLang="en-US" smtClean="0"/>
              <a:t>들</a:t>
            </a:r>
            <a:r>
              <a:rPr lang="ko-KR" altLang="en-US"/>
              <a:t>이</a:t>
            </a:r>
            <a:r>
              <a:rPr lang="ko-KR" altLang="en-US" smtClean="0"/>
              <a:t> </a:t>
            </a:r>
            <a:r>
              <a:rPr lang="en-US" altLang="ko-KR" dirty="0" smtClean="0"/>
              <a:t>different type </a:t>
            </a:r>
            <a:r>
              <a:rPr lang="ko-KR" altLang="en-US" smtClean="0"/>
              <a:t>이거나 </a:t>
            </a:r>
            <a:r>
              <a:rPr lang="en-US" altLang="ko-KR" dirty="0" smtClean="0"/>
              <a:t>different location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dissimilar elements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예시로 </a:t>
            </a:r>
            <a:r>
              <a:rPr lang="en-US" altLang="ko-KR" dirty="0" smtClean="0"/>
              <a:t>beam element(having rotational </a:t>
            </a:r>
            <a:r>
              <a:rPr lang="en-US" altLang="ko-KR" dirty="0" err="1" smtClean="0"/>
              <a:t>d.o.f</a:t>
            </a:r>
            <a:r>
              <a:rPr lang="en-US" altLang="ko-KR" dirty="0" smtClean="0"/>
              <a:t>.)</a:t>
            </a:r>
            <a:r>
              <a:rPr lang="ko-KR" altLang="en-US"/>
              <a:t>와</a:t>
            </a:r>
            <a:r>
              <a:rPr lang="ko-KR" altLang="en-US" smtClean="0"/>
              <a:t> </a:t>
            </a:r>
            <a:r>
              <a:rPr lang="en-US" altLang="ko-KR" dirty="0" smtClean="0"/>
              <a:t>plane element(only having translational </a:t>
            </a:r>
            <a:r>
              <a:rPr lang="en-US" altLang="ko-KR" dirty="0" err="1" smtClean="0"/>
              <a:t>d.o.f</a:t>
            </a:r>
            <a:r>
              <a:rPr lang="en-US" altLang="ko-KR" dirty="0" smtClean="0"/>
              <a:t>.)</a:t>
            </a:r>
            <a:r>
              <a:rPr lang="ko-KR" altLang="en-US" smtClean="0"/>
              <a:t>의 자유도 간 </a:t>
            </a:r>
            <a:r>
              <a:rPr lang="ko-KR" altLang="en-US" dirty="0" smtClean="0"/>
              <a:t>결합 </a:t>
            </a:r>
            <a:r>
              <a:rPr lang="ko-KR" altLang="en-US" smtClean="0"/>
              <a:t>또는 중첩이 되지 않는다</a:t>
            </a:r>
            <a:r>
              <a:rPr lang="en-US" altLang="ko-KR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이를 다루기 위해서는 구속조건 관계를 이용하여 </a:t>
            </a:r>
            <a:r>
              <a:rPr lang="en-US" altLang="ko-KR" dirty="0" smtClean="0"/>
              <a:t>type</a:t>
            </a:r>
            <a:r>
              <a:rPr lang="ko-KR" altLang="en-US" smtClean="0"/>
              <a:t>이나 </a:t>
            </a:r>
            <a:r>
              <a:rPr lang="en-US" altLang="ko-KR" dirty="0" smtClean="0"/>
              <a:t>location</a:t>
            </a:r>
            <a:r>
              <a:rPr lang="ko-KR" altLang="en-US" smtClean="0"/>
              <a:t>이 다른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자유도가 관계를 </a:t>
            </a:r>
            <a:r>
              <a:rPr lang="ko-KR" altLang="en-US" dirty="0" smtClean="0"/>
              <a:t>가지도록 한다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9" y="4279910"/>
            <a:ext cx="4375663" cy="195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358511"/>
            <a:ext cx="403244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52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53"/>
          <a:stretch/>
        </p:blipFill>
        <p:spPr bwMode="auto">
          <a:xfrm>
            <a:off x="5220072" y="3284984"/>
            <a:ext cx="3445698" cy="322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6498" y="260648"/>
            <a:ext cx="84739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Simple examples1 </a:t>
            </a:r>
            <a:r>
              <a:rPr lang="en-US" altLang="ko-KR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plane </a:t>
            </a:r>
            <a:r>
              <a:rPr lang="ko-KR" altLang="en-US" dirty="0" smtClean="0"/>
              <a:t>요소와 </a:t>
            </a:r>
            <a:r>
              <a:rPr lang="en-US" altLang="ko-KR" dirty="0" smtClean="0"/>
              <a:t>beam </a:t>
            </a:r>
            <a:r>
              <a:rPr lang="ko-KR" altLang="en-US" dirty="0" smtClean="0"/>
              <a:t>요소가 임의 위치에 </a:t>
            </a:r>
            <a:r>
              <a:rPr lang="ko-KR" altLang="en-US" smtClean="0"/>
              <a:t>연결되었을 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Beam </a:t>
            </a:r>
            <a:r>
              <a:rPr lang="ko-KR" altLang="en-US" dirty="0" smtClean="0"/>
              <a:t>요소의 </a:t>
            </a:r>
            <a:r>
              <a:rPr lang="ko-KR" altLang="en-US" dirty="0" err="1" smtClean="0"/>
              <a:t>자유도는</a:t>
            </a:r>
            <a:r>
              <a:rPr lang="ko-KR" altLang="en-US" dirty="0" smtClean="0"/>
              <a:t> 아래와 같다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  </a:t>
            </a:r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연결된 새로운 </a:t>
            </a:r>
            <a:r>
              <a:rPr lang="en-US" altLang="ko-KR" dirty="0" smtClean="0"/>
              <a:t>beam </a:t>
            </a:r>
            <a:r>
              <a:rPr lang="ko-KR" altLang="en-US" dirty="0" smtClean="0"/>
              <a:t>요소의 </a:t>
            </a:r>
            <a:r>
              <a:rPr lang="ko-KR" altLang="en-US" dirty="0" err="1" smtClean="0"/>
              <a:t>자유도는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이를 연결하는 </a:t>
            </a:r>
            <a:r>
              <a:rPr lang="en-US" altLang="ko-KR" dirty="0" smtClean="0"/>
              <a:t>transformation matrix</a:t>
            </a:r>
            <a:r>
              <a:rPr lang="ko-KR" altLang="en-US" dirty="0" smtClean="0"/>
              <a:t>를 구성해야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0855"/>
              </p:ext>
            </p:extLst>
          </p:nvPr>
        </p:nvGraphicFramePr>
        <p:xfrm>
          <a:off x="2618160" y="1544638"/>
          <a:ext cx="36131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4" imgW="3632040" imgH="431640" progId="Equation.DSMT4">
                  <p:embed/>
                </p:oleObj>
              </mc:Choice>
              <mc:Fallback>
                <p:oleObj name="Equation" r:id="rId4" imgW="3632040" imgH="43164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160" y="1544638"/>
                        <a:ext cx="36131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66025"/>
              </p:ext>
            </p:extLst>
          </p:nvPr>
        </p:nvGraphicFramePr>
        <p:xfrm>
          <a:off x="2618160" y="2408238"/>
          <a:ext cx="39306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6" imgW="3949560" imgH="431640" progId="Equation.DSMT4">
                  <p:embed/>
                </p:oleObj>
              </mc:Choice>
              <mc:Fallback>
                <p:oleObj name="Equation" r:id="rId6" imgW="3949560" imgH="43164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160" y="2408238"/>
                        <a:ext cx="39306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051805"/>
              </p:ext>
            </p:extLst>
          </p:nvPr>
        </p:nvGraphicFramePr>
        <p:xfrm>
          <a:off x="611560" y="3356992"/>
          <a:ext cx="15271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8" imgW="1536480" imgH="736560" progId="Equation.DSMT4">
                  <p:embed/>
                </p:oleObj>
              </mc:Choice>
              <mc:Fallback>
                <p:oleObj name="Equation" r:id="rId8" imgW="15364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56992"/>
                        <a:ext cx="15271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85949"/>
              </p:ext>
            </p:extLst>
          </p:nvPr>
        </p:nvGraphicFramePr>
        <p:xfrm>
          <a:off x="611560" y="4352355"/>
          <a:ext cx="39909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10" imgW="4012920" imgH="1117440" progId="Equation.DSMT4">
                  <p:embed/>
                </p:oleObj>
              </mc:Choice>
              <mc:Fallback>
                <p:oleObj name="Equation" r:id="rId10" imgW="4012920" imgH="111744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52355"/>
                        <a:ext cx="399097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200037"/>
              </p:ext>
            </p:extLst>
          </p:nvPr>
        </p:nvGraphicFramePr>
        <p:xfrm>
          <a:off x="2051720" y="5805264"/>
          <a:ext cx="1414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12" imgW="1422360" imgH="482400" progId="Equation.DSMT4">
                  <p:embed/>
                </p:oleObj>
              </mc:Choice>
              <mc:Fallback>
                <p:oleObj name="Equation" r:id="rId12" imgW="1422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805264"/>
                        <a:ext cx="14144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1015107" y="5871306"/>
            <a:ext cx="720080" cy="36004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8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847397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Simple </a:t>
            </a:r>
            <a:r>
              <a:rPr lang="en-US" altLang="ko-KR" b="1" dirty="0" smtClean="0"/>
              <a:t>examples2 :</a:t>
            </a:r>
            <a:br>
              <a:rPr lang="en-US" altLang="ko-KR" b="1" dirty="0" smtClean="0"/>
            </a:br>
            <a:r>
              <a:rPr lang="en-US" altLang="ko-KR" dirty="0" smtClean="0"/>
              <a:t>plane </a:t>
            </a:r>
            <a:r>
              <a:rPr lang="ko-KR" altLang="en-US" smtClean="0"/>
              <a:t>요소와 </a:t>
            </a:r>
            <a:r>
              <a:rPr lang="en-US" altLang="ko-KR" dirty="0" smtClean="0"/>
              <a:t>bar </a:t>
            </a:r>
            <a:r>
              <a:rPr lang="ko-KR" altLang="en-US" dirty="0" smtClean="0"/>
              <a:t>요소가 임의 위치에 </a:t>
            </a:r>
            <a:r>
              <a:rPr lang="ko-KR" altLang="en-US" smtClean="0"/>
              <a:t>연결되었을 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Bar </a:t>
            </a:r>
            <a:r>
              <a:rPr lang="ko-KR" altLang="en-US" dirty="0" smtClean="0"/>
              <a:t>요소의 </a:t>
            </a:r>
            <a:r>
              <a:rPr lang="ko-KR" altLang="en-US" dirty="0" err="1" smtClean="0"/>
              <a:t>자유도는</a:t>
            </a:r>
            <a:r>
              <a:rPr lang="ko-KR" altLang="en-US" dirty="0" smtClean="0"/>
              <a:t> 아래와 같다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  </a:t>
            </a:r>
          </a:p>
          <a:p>
            <a:pPr>
              <a:lnSpc>
                <a:spcPct val="150000"/>
              </a:lnSpc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연결된 새로운 </a:t>
            </a:r>
            <a:r>
              <a:rPr lang="en-US" altLang="ko-KR" dirty="0" smtClean="0"/>
              <a:t>beam </a:t>
            </a:r>
            <a:r>
              <a:rPr lang="ko-KR" altLang="en-US" dirty="0" smtClean="0"/>
              <a:t>요소의 </a:t>
            </a:r>
            <a:r>
              <a:rPr lang="ko-KR" altLang="en-US" dirty="0" err="1" smtClean="0"/>
              <a:t>자유도는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이를 연결하는 </a:t>
            </a:r>
            <a:r>
              <a:rPr lang="en-US" altLang="ko-KR" dirty="0" smtClean="0"/>
              <a:t>transformation matrix</a:t>
            </a:r>
            <a:r>
              <a:rPr lang="ko-KR" altLang="en-US" dirty="0" smtClean="0"/>
              <a:t>를 구성해야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23270"/>
              </p:ext>
            </p:extLst>
          </p:nvPr>
        </p:nvGraphicFramePr>
        <p:xfrm>
          <a:off x="3302794" y="1544638"/>
          <a:ext cx="25384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3" imgW="2552400" imgH="431640" progId="Equation.DSMT4">
                  <p:embed/>
                </p:oleObj>
              </mc:Choice>
              <mc:Fallback>
                <p:oleObj name="Equation" r:id="rId3" imgW="2552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794" y="1544638"/>
                        <a:ext cx="25384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85127"/>
              </p:ext>
            </p:extLst>
          </p:nvPr>
        </p:nvGraphicFramePr>
        <p:xfrm>
          <a:off x="2442369" y="2399692"/>
          <a:ext cx="42592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5" imgW="4279680" imgH="431640" progId="Equation.DSMT4">
                  <p:embed/>
                </p:oleObj>
              </mc:Choice>
              <mc:Fallback>
                <p:oleObj name="Equation" r:id="rId5" imgW="4279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369" y="2399692"/>
                        <a:ext cx="42592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63987"/>
              </p:ext>
            </p:extLst>
          </p:nvPr>
        </p:nvGraphicFramePr>
        <p:xfrm>
          <a:off x="593725" y="3357563"/>
          <a:ext cx="15636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7" imgW="1574640" imgH="736560" progId="Equation.DSMT4">
                  <p:embed/>
                </p:oleObj>
              </mc:Choice>
              <mc:Fallback>
                <p:oleObj name="Equation" r:id="rId7" imgW="15746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357563"/>
                        <a:ext cx="15636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697112"/>
              </p:ext>
            </p:extLst>
          </p:nvPr>
        </p:nvGraphicFramePr>
        <p:xfrm>
          <a:off x="593725" y="4365104"/>
          <a:ext cx="4902201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9" imgW="4927320" imgH="736560" progId="Equation.DSMT4">
                  <p:embed/>
                </p:oleObj>
              </mc:Choice>
              <mc:Fallback>
                <p:oleObj name="Equation" r:id="rId9" imgW="49273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365104"/>
                        <a:ext cx="4902201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0987"/>
              </p:ext>
            </p:extLst>
          </p:nvPr>
        </p:nvGraphicFramePr>
        <p:xfrm>
          <a:off x="1735137" y="5533892"/>
          <a:ext cx="1414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1" imgW="1422360" imgH="482400" progId="Equation.DSMT4">
                  <p:embed/>
                </p:oleObj>
              </mc:Choice>
              <mc:Fallback>
                <p:oleObj name="Equation" r:id="rId11" imgW="1422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7" y="5533892"/>
                        <a:ext cx="14144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698524" y="5599934"/>
            <a:ext cx="720080" cy="36004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7"/>
          <a:stretch/>
        </p:blipFill>
        <p:spPr bwMode="auto">
          <a:xfrm>
            <a:off x="5652120" y="3501008"/>
            <a:ext cx="3047929" cy="26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31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25" y="3068960"/>
            <a:ext cx="6264696" cy="289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6498" y="260648"/>
            <a:ext cx="8257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 smtClean="0"/>
              <a:t>Simple example 2 </a:t>
            </a:r>
            <a:r>
              <a:rPr lang="en-US" altLang="ko-KR" dirty="0" smtClean="0"/>
              <a:t>: </a:t>
            </a:r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일치할 경우 같은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nodal </a:t>
            </a:r>
            <a:r>
              <a:rPr lang="ko-KR" altLang="en-US" dirty="0" smtClean="0"/>
              <a:t>자유도가 아니더라도 </a:t>
            </a:r>
            <a:r>
              <a:rPr lang="ko-KR" altLang="en-US" smtClean="0"/>
              <a:t>변환이 </a:t>
            </a:r>
            <a:r>
              <a:rPr lang="ko-KR" altLang="en-US" smtClean="0"/>
              <a:t>필요 없다</a:t>
            </a:r>
            <a:r>
              <a:rPr lang="en-US" altLang="ko-KR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A</a:t>
            </a:r>
            <a:r>
              <a:rPr lang="ko-KR" altLang="en-US" dirty="0" smtClean="0"/>
              <a:t>점은 </a:t>
            </a:r>
            <a:r>
              <a:rPr lang="en-US" altLang="ko-KR" dirty="0" smtClean="0"/>
              <a:t>hinge</a:t>
            </a:r>
            <a:r>
              <a:rPr lang="ko-KR" altLang="en-US" dirty="0" smtClean="0"/>
              <a:t>로 구분되는데</a:t>
            </a:r>
            <a:r>
              <a:rPr lang="en-US" altLang="ko-KR" dirty="0" smtClean="0"/>
              <a:t>, plane</a:t>
            </a:r>
            <a:r>
              <a:rPr lang="ko-KR" altLang="en-US" dirty="0" smtClean="0"/>
              <a:t>요소의 경우 회전에 대한 자유도가 없기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이를 해결하기 위해서는 </a:t>
            </a:r>
            <a:r>
              <a:rPr lang="en-US" altLang="ko-KR" dirty="0" smtClean="0"/>
              <a:t>beam </a:t>
            </a:r>
            <a:r>
              <a:rPr lang="ko-KR" altLang="en-US" dirty="0" smtClean="0"/>
              <a:t>요소를 </a:t>
            </a:r>
            <a:r>
              <a:rPr lang="ko-KR" altLang="en-US" smtClean="0"/>
              <a:t>확장시켜 </a:t>
            </a:r>
            <a:r>
              <a:rPr lang="ko-KR" altLang="en-US" smtClean="0"/>
              <a:t>연결</a:t>
            </a:r>
            <a:r>
              <a:rPr lang="ko-KR" altLang="en-US" smtClean="0"/>
              <a:t>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822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0875" y="327340"/>
            <a:ext cx="7864541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 smtClean="0"/>
              <a:t>Chapter6 Review: </a:t>
            </a:r>
            <a:r>
              <a:rPr lang="en-US" altLang="ko-KR" sz="2500" b="1" dirty="0" err="1" smtClean="0"/>
              <a:t>Isoparametric</a:t>
            </a:r>
            <a:r>
              <a:rPr lang="en-US" altLang="ko-KR" sz="2500" b="1" dirty="0" smtClean="0"/>
              <a:t>?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복잡한 기하형상을 가질 경우 </a:t>
            </a:r>
            <a:r>
              <a:rPr lang="en-US" altLang="ko-KR" sz="2000" dirty="0" smtClean="0"/>
              <a:t>mesh</a:t>
            </a:r>
            <a:r>
              <a:rPr lang="ko-KR" altLang="en-US" sz="2000" dirty="0" smtClean="0"/>
              <a:t>가 어렵다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Reference coordinate</a:t>
            </a:r>
            <a:r>
              <a:rPr lang="ko-KR" altLang="en-US" sz="2000" smtClean="0"/>
              <a:t>를 </a:t>
            </a:r>
            <a:r>
              <a:rPr lang="ko-KR" altLang="en-US" sz="2000" dirty="0" smtClean="0"/>
              <a:t>바탕으</a:t>
            </a:r>
            <a:r>
              <a:rPr lang="ko-KR" altLang="en-US" sz="2000" dirty="0"/>
              <a:t>로</a:t>
            </a:r>
            <a:r>
              <a:rPr lang="en-US" altLang="ko-KR" sz="2000" dirty="0" smtClean="0"/>
              <a:t> reference </a:t>
            </a:r>
            <a:r>
              <a:rPr lang="en-US" altLang="ko-KR" sz="2000" dirty="0" smtClean="0"/>
              <a:t>element</a:t>
            </a:r>
            <a:r>
              <a:rPr lang="ko-KR" altLang="en-US" sz="2000" smtClean="0"/>
              <a:t>를 </a:t>
            </a:r>
            <a:r>
              <a:rPr lang="ko-KR" altLang="en-US" sz="2000" dirty="0" smtClean="0"/>
              <a:t>만든 뒤</a:t>
            </a:r>
            <a:r>
              <a:rPr lang="en-US" altLang="ko-KR" sz="2000" dirty="0" smtClean="0"/>
              <a:t>, coordinate </a:t>
            </a:r>
            <a:r>
              <a:rPr lang="en-US" altLang="ko-KR" sz="2000" dirty="0" smtClean="0"/>
              <a:t>transfer</a:t>
            </a:r>
            <a:r>
              <a:rPr lang="ko-KR" altLang="en-US" sz="2000" smtClean="0"/>
              <a:t>을 </a:t>
            </a:r>
            <a:r>
              <a:rPr lang="ko-KR" altLang="en-US" sz="2000" dirty="0" smtClean="0"/>
              <a:t>이용하여 </a:t>
            </a:r>
            <a:r>
              <a:rPr lang="en-US" altLang="ko-KR" sz="2000" dirty="0" smtClean="0"/>
              <a:t>physical </a:t>
            </a:r>
            <a:r>
              <a:rPr lang="en-US" altLang="ko-KR" sz="2000" dirty="0" smtClean="0"/>
              <a:t>element</a:t>
            </a:r>
            <a:r>
              <a:rPr lang="ko-KR" altLang="en-US" sz="2000" smtClean="0"/>
              <a:t>로 </a:t>
            </a:r>
            <a:r>
              <a:rPr lang="en-US" altLang="ko-KR" sz="2000" dirty="0" smtClean="0"/>
              <a:t>mapping </a:t>
            </a:r>
            <a:r>
              <a:rPr lang="ko-KR" altLang="en-US" sz="2000" dirty="0" smtClean="0"/>
              <a:t>하여 문제를 해결한다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Nodal </a:t>
            </a:r>
            <a:r>
              <a:rPr lang="en-US" altLang="ko-KR" sz="2000" dirty="0" err="1" smtClean="0"/>
              <a:t>d.o.f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의 보간 </a:t>
            </a:r>
            <a:r>
              <a:rPr lang="ko-KR" altLang="en-US" sz="2000" smtClean="0"/>
              <a:t>함수를                         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/>
              <a:t>Nodal </a:t>
            </a:r>
            <a:r>
              <a:rPr lang="en-US" altLang="ko-KR" sz="2000" dirty="0" smtClean="0"/>
              <a:t>coordinates</a:t>
            </a:r>
            <a:r>
              <a:rPr lang="ko-KR" altLang="en-US" sz="2000" dirty="0" smtClean="0"/>
              <a:t>의 보간 함수를                         라 할 때</a:t>
            </a:r>
            <a:r>
              <a:rPr lang="en-US" altLang="ko-KR" sz="20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              </a:t>
            </a:r>
            <a:r>
              <a:rPr lang="ko-KR" altLang="en-US" sz="2000" dirty="0" smtClean="0"/>
              <a:t>일 </a:t>
            </a:r>
            <a:r>
              <a:rPr lang="ko-KR" altLang="en-US" sz="2000" smtClean="0"/>
              <a:t>경우 </a:t>
            </a:r>
            <a:r>
              <a:rPr lang="en-US" altLang="ko-KR" sz="2000" dirty="0" err="1" smtClean="0"/>
              <a:t>isoparametric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이라 </a:t>
            </a:r>
            <a:r>
              <a:rPr lang="ko-KR" altLang="en-US" sz="2000" smtClean="0"/>
              <a:t>한다</a:t>
            </a:r>
            <a:r>
              <a:rPr lang="en-US" altLang="ko-KR" sz="2000" dirty="0" smtClean="0"/>
              <a:t>. </a:t>
            </a:r>
          </a:p>
          <a:p>
            <a:endParaRPr lang="ko-KR" alt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48589"/>
              </p:ext>
            </p:extLst>
          </p:nvPr>
        </p:nvGraphicFramePr>
        <p:xfrm>
          <a:off x="4000842" y="2831492"/>
          <a:ext cx="2085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3" imgW="2095200" imgH="380880" progId="Equation.DSMT4">
                  <p:embed/>
                </p:oleObj>
              </mc:Choice>
              <mc:Fallback>
                <p:oleObj name="Equation" r:id="rId3" imgW="209520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842" y="2831492"/>
                        <a:ext cx="208597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24265"/>
              </p:ext>
            </p:extLst>
          </p:nvPr>
        </p:nvGraphicFramePr>
        <p:xfrm>
          <a:off x="4680584" y="3263986"/>
          <a:ext cx="21002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5" imgW="2108160" imgH="431640" progId="Equation.DSMT4">
                  <p:embed/>
                </p:oleObj>
              </mc:Choice>
              <mc:Fallback>
                <p:oleObj name="Equation" r:id="rId5" imgW="2108160" imgH="43164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584" y="3263986"/>
                        <a:ext cx="21002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50" b="10100"/>
          <a:stretch/>
        </p:blipFill>
        <p:spPr bwMode="auto">
          <a:xfrm>
            <a:off x="2551560" y="4221088"/>
            <a:ext cx="1818377" cy="21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531081" y="5020691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Mapping!! </a:t>
            </a:r>
            <a:endParaRPr lang="ko-KR" altLang="en-US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255619"/>
              </p:ext>
            </p:extLst>
          </p:nvPr>
        </p:nvGraphicFramePr>
        <p:xfrm>
          <a:off x="722313" y="3678238"/>
          <a:ext cx="1073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8" imgW="1079280" imgH="431640" progId="Equation.DSMT4">
                  <p:embed/>
                </p:oleObj>
              </mc:Choice>
              <mc:Fallback>
                <p:oleObj name="Equation" r:id="rId8" imgW="1079280" imgH="43164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678238"/>
                        <a:ext cx="10731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3" b="10100"/>
          <a:stretch/>
        </p:blipFill>
        <p:spPr bwMode="auto">
          <a:xfrm>
            <a:off x="5944513" y="4221088"/>
            <a:ext cx="2919320" cy="21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446161" y="5296763"/>
            <a:ext cx="1498352" cy="341248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847397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Eccentric </a:t>
            </a:r>
            <a:r>
              <a:rPr lang="en-US" altLang="ko-KR" b="1" dirty="0" smtClean="0"/>
              <a:t>Stiffeners:</a:t>
            </a:r>
            <a:br>
              <a:rPr lang="en-US" altLang="ko-KR" b="1" dirty="0" smtClean="0"/>
            </a:br>
            <a:r>
              <a:rPr lang="en-US" altLang="ko-KR" dirty="0" smtClean="0"/>
              <a:t>plate </a:t>
            </a:r>
            <a:r>
              <a:rPr lang="ko-KR" altLang="en-US" dirty="0" smtClean="0"/>
              <a:t>요소의 경우 </a:t>
            </a:r>
            <a:r>
              <a:rPr lang="en-US" altLang="ko-KR" dirty="0" smtClean="0"/>
              <a:t>beam </a:t>
            </a:r>
            <a:r>
              <a:rPr lang="ko-KR" altLang="en-US" dirty="0" smtClean="0"/>
              <a:t>요소와 자주 연결되곤 한다</a:t>
            </a:r>
            <a:r>
              <a:rPr lang="en-US" altLang="ko-KR" dirty="0" smtClean="0"/>
              <a:t>. </a:t>
            </a:r>
            <a:r>
              <a:rPr lang="ko-KR" altLang="en-US" smtClean="0"/>
              <a:t>이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plate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beam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일치하지 않는데</a:t>
            </a:r>
            <a:r>
              <a:rPr lang="en-US" altLang="ko-KR" dirty="0" smtClean="0"/>
              <a:t>, rigid link</a:t>
            </a:r>
            <a:r>
              <a:rPr lang="ko-KR" altLang="en-US" dirty="0" smtClean="0"/>
              <a:t>를 이용하여 문제를 해결할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0"/>
          <a:stretch/>
        </p:blipFill>
        <p:spPr bwMode="auto">
          <a:xfrm>
            <a:off x="1187624" y="4437112"/>
            <a:ext cx="690640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798476"/>
              </p:ext>
            </p:extLst>
          </p:nvPr>
        </p:nvGraphicFramePr>
        <p:xfrm>
          <a:off x="1907704" y="1822580"/>
          <a:ext cx="18065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4" imgW="1815840" imgH="1193760" progId="Equation.DSMT4">
                  <p:embed/>
                </p:oleObj>
              </mc:Choice>
              <mc:Fallback>
                <p:oleObj name="Equation" r:id="rId4" imgW="1815840" imgH="119376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822580"/>
                        <a:ext cx="18065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701178"/>
              </p:ext>
            </p:extLst>
          </p:nvPr>
        </p:nvGraphicFramePr>
        <p:xfrm>
          <a:off x="5660628" y="1855539"/>
          <a:ext cx="18700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6" imgW="1879560" imgH="1117440" progId="Equation.DSMT4">
                  <p:embed/>
                </p:oleObj>
              </mc:Choice>
              <mc:Fallback>
                <p:oleObj name="Equation" r:id="rId6" imgW="1879560" imgH="111744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628" y="1855539"/>
                        <a:ext cx="18700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4572000" y="2182620"/>
            <a:ext cx="10081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Where</a:t>
            </a: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34890"/>
              </p:ext>
            </p:extLst>
          </p:nvPr>
        </p:nvGraphicFramePr>
        <p:xfrm>
          <a:off x="1986087" y="3284984"/>
          <a:ext cx="16811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8" imgW="1688760" imgH="342720" progId="Equation.DSMT4">
                  <p:embed/>
                </p:oleObj>
              </mc:Choice>
              <mc:Fallback>
                <p:oleObj name="Equation" r:id="rId8" imgW="1688760" imgH="34272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087" y="3284984"/>
                        <a:ext cx="16811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742645"/>
              </p:ext>
            </p:extLst>
          </p:nvPr>
        </p:nvGraphicFramePr>
        <p:xfrm>
          <a:off x="1986087" y="3804056"/>
          <a:ext cx="1377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10" imgW="1384200" imgH="342720" progId="Equation.DSMT4">
                  <p:embed/>
                </p:oleObj>
              </mc:Choice>
              <mc:Fallback>
                <p:oleObj name="Equation" r:id="rId10" imgW="1384200" imgH="34272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087" y="3804056"/>
                        <a:ext cx="1377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72000" y="3501008"/>
            <a:ext cx="100811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Where</a:t>
            </a: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14212"/>
              </p:ext>
            </p:extLst>
          </p:nvPr>
        </p:nvGraphicFramePr>
        <p:xfrm>
          <a:off x="5660628" y="3398192"/>
          <a:ext cx="147796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12" imgW="1485720" imgH="736560" progId="Equation.DSMT4">
                  <p:embed/>
                </p:oleObj>
              </mc:Choice>
              <mc:Fallback>
                <p:oleObj name="Equation" r:id="rId12" imgW="1485720" imgH="73656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628" y="3398192"/>
                        <a:ext cx="147796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6497" y="6225328"/>
            <a:ext cx="18775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rgbClr val="FF0000"/>
                </a:solidFill>
              </a:rPr>
              <a:t>Slave element:</a:t>
            </a:r>
          </a:p>
          <a:p>
            <a:pPr algn="r"/>
            <a:r>
              <a:rPr lang="en-US" altLang="ko-KR" sz="1100" b="1" dirty="0" smtClean="0">
                <a:solidFill>
                  <a:schemeClr val="accent6"/>
                </a:solidFill>
              </a:rPr>
              <a:t>not explicitly in the global array of </a:t>
            </a:r>
            <a:r>
              <a:rPr lang="en-US" altLang="ko-KR" sz="1100" b="1" dirty="0" err="1" smtClean="0">
                <a:solidFill>
                  <a:schemeClr val="accent6"/>
                </a:solidFill>
              </a:rPr>
              <a:t>d.o.f</a:t>
            </a:r>
            <a:r>
              <a:rPr lang="en-US" altLang="ko-KR" sz="1100" b="1" dirty="0" smtClean="0">
                <a:solidFill>
                  <a:schemeClr val="accent6"/>
                </a:solidFill>
              </a:rPr>
              <a:t>.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7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8473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Rigid elements</a:t>
            </a:r>
            <a:r>
              <a:rPr lang="en-US" altLang="ko-KR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한 </a:t>
            </a:r>
            <a:r>
              <a:rPr lang="ko-KR" altLang="en-US" dirty="0" smtClean="0"/>
              <a:t>요소가 다른 요소보다 충분히 </a:t>
            </a:r>
            <a:r>
              <a:rPr lang="en-US" altLang="ko-KR" dirty="0" smtClean="0"/>
              <a:t>stiff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rigid</a:t>
            </a:r>
            <a:r>
              <a:rPr lang="ko-KR" altLang="en-US" dirty="0" smtClean="0"/>
              <a:t>로 간주될 </a:t>
            </a:r>
            <a:r>
              <a:rPr lang="ko-KR" altLang="en-US" smtClean="0"/>
              <a:t>경우</a:t>
            </a:r>
            <a:r>
              <a:rPr lang="en-US" altLang="ko-KR" dirty="0" smtClean="0"/>
              <a:t>, rigid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로 표현할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를 이용하여 기존의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</a:t>
            </a:r>
            <a:r>
              <a:rPr lang="ko-KR" altLang="en-US" smtClean="0"/>
              <a:t>표현하면</a:t>
            </a:r>
            <a:r>
              <a:rPr lang="en-US" altLang="ko-KR" dirty="0" smtClean="0"/>
              <a:t>,</a:t>
            </a:r>
            <a:r>
              <a:rPr lang="en-US" altLang="ko-KR" b="1" dirty="0" smtClean="0"/>
              <a:t> 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22"/>
          <a:stretch/>
        </p:blipFill>
        <p:spPr bwMode="auto">
          <a:xfrm>
            <a:off x="4710684" y="2982739"/>
            <a:ext cx="410978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79622"/>
              </p:ext>
            </p:extLst>
          </p:nvPr>
        </p:nvGraphicFramePr>
        <p:xfrm>
          <a:off x="661463" y="3841267"/>
          <a:ext cx="3144837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4" imgW="3162240" imgH="2286000" progId="Equation.DSMT4">
                  <p:embed/>
                </p:oleObj>
              </mc:Choice>
              <mc:Fallback>
                <p:oleObj name="Equation" r:id="rId4" imgW="3162240" imgH="228600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63" y="3841267"/>
                        <a:ext cx="3144837" cy="233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810546"/>
              </p:ext>
            </p:extLst>
          </p:nvPr>
        </p:nvGraphicFramePr>
        <p:xfrm>
          <a:off x="462707" y="1580282"/>
          <a:ext cx="796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6" imgW="799920" imgH="330120" progId="Equation.DSMT4">
                  <p:embed/>
                </p:oleObj>
              </mc:Choice>
              <mc:Fallback>
                <p:oleObj name="Equation" r:id="rId6" imgW="799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07" y="1580282"/>
                        <a:ext cx="796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298755"/>
              </p:ext>
            </p:extLst>
          </p:nvPr>
        </p:nvGraphicFramePr>
        <p:xfrm>
          <a:off x="661463" y="2204864"/>
          <a:ext cx="4330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8" imgW="4356000" imgH="761760" progId="Equation.DSMT4">
                  <p:embed/>
                </p:oleObj>
              </mc:Choice>
              <mc:Fallback>
                <p:oleObj name="Equation" r:id="rId8" imgW="435600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63" y="2204864"/>
                        <a:ext cx="43307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64974"/>
              </p:ext>
            </p:extLst>
          </p:nvPr>
        </p:nvGraphicFramePr>
        <p:xfrm>
          <a:off x="661463" y="3356992"/>
          <a:ext cx="14017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10" imgW="1409400" imgH="380880" progId="Equation.DSMT4">
                  <p:embed/>
                </p:oleObj>
              </mc:Choice>
              <mc:Fallback>
                <p:oleObj name="Equation" r:id="rId10" imgW="1409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63" y="3356992"/>
                        <a:ext cx="14017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307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8.6 Higher derivatives as nodal </a:t>
            </a:r>
            <a:r>
              <a:rPr lang="en-US" altLang="ko-KR" sz="3000" b="1" dirty="0" err="1" smtClean="0"/>
              <a:t>d.o.f</a:t>
            </a:r>
            <a:r>
              <a:rPr lang="en-US" altLang="ko-KR" sz="3000" b="1" dirty="0" smtClean="0"/>
              <a:t>.</a:t>
            </a:r>
            <a:endParaRPr lang="en-US" altLang="ko-KR" sz="3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2693" y="980728"/>
            <a:ext cx="83437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변위 기반 요소는 </a:t>
            </a:r>
            <a:r>
              <a:rPr lang="en-US" altLang="ko-KR" dirty="0" smtClean="0"/>
              <a:t>translation</a:t>
            </a:r>
            <a:r>
              <a:rPr lang="ko-KR" altLang="en-US" smtClean="0"/>
              <a:t>과 </a:t>
            </a:r>
            <a:r>
              <a:rPr lang="en-US" altLang="ko-KR" dirty="0" smtClean="0"/>
              <a:t>rotation</a:t>
            </a:r>
            <a:r>
              <a:rPr lang="ko-KR" altLang="en-US" smtClean="0"/>
              <a:t>을 </a:t>
            </a:r>
            <a:r>
              <a:rPr lang="en-US" altLang="ko-KR" dirty="0" smtClean="0"/>
              <a:t>nodal </a:t>
            </a:r>
            <a:r>
              <a:rPr lang="en-US" altLang="ko-KR" dirty="0" err="1" smtClean="0"/>
              <a:t>d.o.f</a:t>
            </a:r>
            <a:r>
              <a:rPr lang="en-US" altLang="ko-KR" dirty="0" smtClean="0"/>
              <a:t>.</a:t>
            </a:r>
            <a:r>
              <a:rPr lang="ko-KR" altLang="en-US" smtClean="0"/>
              <a:t>로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plane</a:t>
            </a:r>
            <a:r>
              <a:rPr lang="ko-KR" altLang="en-US" smtClean="0"/>
              <a:t> 요소는 </a:t>
            </a:r>
            <a:r>
              <a:rPr lang="en-US" altLang="ko-KR" dirty="0" smtClean="0"/>
              <a:t>strain </a:t>
            </a:r>
            <a:r>
              <a:rPr lang="ko-KR" altLang="en-US" smtClean="0"/>
              <a:t>성분으로                      를 포함하며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plate </a:t>
            </a:r>
            <a:r>
              <a:rPr lang="en-US" altLang="ko-KR" dirty="0" smtClean="0"/>
              <a:t>bending </a:t>
            </a:r>
            <a:r>
              <a:rPr lang="ko-KR" altLang="en-US" smtClean="0"/>
              <a:t>요소는 </a:t>
            </a:r>
            <a:r>
              <a:rPr lang="en-US" altLang="ko-KR" dirty="0" smtClean="0"/>
              <a:t>curvature  </a:t>
            </a:r>
            <a:r>
              <a:rPr lang="ko-KR" altLang="en-US" smtClean="0"/>
              <a:t>            를 포함한다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High-order f</a:t>
            </a:r>
            <a:r>
              <a:rPr lang="en-US" altLang="ko-KR" dirty="0" smtClean="0"/>
              <a:t>ield</a:t>
            </a:r>
            <a:r>
              <a:rPr lang="ko-KR" altLang="en-US" smtClean="0"/>
              <a:t>를 고려하면</a:t>
            </a:r>
            <a:r>
              <a:rPr lang="en-US" altLang="ko-KR" dirty="0" smtClean="0"/>
              <a:t>,</a:t>
            </a:r>
            <a:r>
              <a:rPr lang="ko-KR" altLang="en-US" smtClean="0"/>
              <a:t> 하나의 노드에서 갖는 </a:t>
            </a:r>
            <a:r>
              <a:rPr lang="en-US" altLang="ko-KR" dirty="0" err="1" smtClean="0"/>
              <a:t>d.o.f</a:t>
            </a:r>
            <a:r>
              <a:rPr lang="en-US" altLang="ko-KR" dirty="0" smtClean="0"/>
              <a:t>.</a:t>
            </a:r>
            <a:r>
              <a:rPr lang="ko-KR" altLang="en-US" smtClean="0"/>
              <a:t>는 증가하게 되고</a:t>
            </a:r>
            <a:r>
              <a:rPr lang="en-US" altLang="ko-KR" dirty="0" smtClean="0"/>
              <a:t>, </a:t>
            </a:r>
            <a:r>
              <a:rPr lang="ko-KR" altLang="en-US" smtClean="0"/>
              <a:t>적은 요소를 사용하여도 꽤 정확한 결과를 얻을 수 있다</a:t>
            </a:r>
            <a:r>
              <a:rPr lang="en-US" altLang="ko-KR" dirty="0" smtClean="0"/>
              <a:t>. Structural </a:t>
            </a:r>
            <a:r>
              <a:rPr lang="en-US" altLang="ko-KR" dirty="0" err="1" smtClean="0"/>
              <a:t>proble</a:t>
            </a:r>
            <a:r>
              <a:rPr lang="ko-KR" altLang="en-US" smtClean="0"/>
              <a:t>을 예를 들면</a:t>
            </a:r>
            <a:r>
              <a:rPr lang="en-US" altLang="ko-KR" dirty="0" smtClean="0"/>
              <a:t>, </a:t>
            </a:r>
            <a:r>
              <a:rPr lang="ko-KR" altLang="en-US" smtClean="0"/>
              <a:t>변형률 또한 </a:t>
            </a:r>
            <a:r>
              <a:rPr lang="en-US" altLang="ko-KR" dirty="0" err="1" smtClean="0"/>
              <a:t>d.o.f</a:t>
            </a:r>
            <a:r>
              <a:rPr lang="en-US" altLang="ko-KR" dirty="0" smtClean="0"/>
              <a:t>.</a:t>
            </a:r>
            <a:r>
              <a:rPr lang="ko-KR" altLang="en-US" smtClean="0"/>
              <a:t>에 추가하여 기존의 방법인                  변위를 미분하는 것보다 정확한 값을 </a:t>
            </a:r>
            <a:r>
              <a:rPr lang="ko-KR" altLang="en-US" smtClean="0"/>
              <a:t>직접적으로 </a:t>
            </a:r>
            <a:r>
              <a:rPr lang="ko-KR" altLang="en-US" dirty="0" smtClean="0"/>
              <a:t>얻을 수 </a:t>
            </a:r>
            <a:r>
              <a:rPr lang="ko-KR" altLang="en-US" smtClean="0"/>
              <a:t>있으며</a:t>
            </a:r>
            <a:r>
              <a:rPr lang="en-US" altLang="ko-KR" dirty="0" smtClean="0"/>
              <a:t>, </a:t>
            </a:r>
            <a:r>
              <a:rPr lang="ko-KR" altLang="en-US" smtClean="0"/>
              <a:t>응력 또한 </a:t>
            </a:r>
            <a:r>
              <a:rPr lang="ko-KR" altLang="en-US" dirty="0" smtClean="0"/>
              <a:t>더 </a:t>
            </a:r>
            <a:r>
              <a:rPr lang="ko-KR" altLang="en-US" smtClean="0"/>
              <a:t>높은 </a:t>
            </a:r>
            <a:r>
              <a:rPr lang="ko-KR" altLang="en-US" smtClean="0"/>
              <a:t>정확하게 구할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하지만 재료의 두께나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물성치가</a:t>
            </a:r>
            <a:r>
              <a:rPr lang="ko-KR" altLang="en-US" dirty="0" smtClean="0"/>
              <a:t> 변할 경우 적합하지 않을 수 있다</a:t>
            </a:r>
            <a:r>
              <a:rPr lang="en-US" altLang="ko-KR" dirty="0" smtClean="0"/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또한 하중 경계조건 대입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적합하지 </a:t>
            </a:r>
            <a:r>
              <a:rPr lang="ko-KR" altLang="en-US" smtClean="0"/>
              <a:t>않다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02417"/>
              </p:ext>
            </p:extLst>
          </p:nvPr>
        </p:nvGraphicFramePr>
        <p:xfrm>
          <a:off x="4080130" y="2282768"/>
          <a:ext cx="9604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3" imgW="965160" imgH="355320" progId="Equation.DSMT4">
                  <p:embed/>
                </p:oleObj>
              </mc:Choice>
              <mc:Fallback>
                <p:oleObj name="Equation" r:id="rId3" imgW="965160" imgH="35532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130" y="2282768"/>
                        <a:ext cx="9604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8516"/>
              </p:ext>
            </p:extLst>
          </p:nvPr>
        </p:nvGraphicFramePr>
        <p:xfrm>
          <a:off x="6555907" y="3953958"/>
          <a:ext cx="12906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5" imgW="1295280" imgH="304560" progId="Equation.DSMT4">
                  <p:embed/>
                </p:oleObj>
              </mc:Choice>
              <mc:Fallback>
                <p:oleObj name="Equation" r:id="rId5" imgW="1295280" imgH="30456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907" y="3953958"/>
                        <a:ext cx="12906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800677"/>
              </p:ext>
            </p:extLst>
          </p:nvPr>
        </p:nvGraphicFramePr>
        <p:xfrm>
          <a:off x="5364088" y="1732039"/>
          <a:ext cx="16446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7" imgW="1650960" imgH="355320" progId="Equation.DSMT4">
                  <p:embed/>
                </p:oleObj>
              </mc:Choice>
              <mc:Fallback>
                <p:oleObj name="Equation" r:id="rId7" imgW="16509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732039"/>
                        <a:ext cx="16446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9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8.10 Tests of element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693" y="1124744"/>
            <a:ext cx="847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어떠한 요소를 사용할 건지 결정할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요소에 대하여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한 뒤 특정한 기준을 가지고 선택하는 과정을 거친다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2132856"/>
            <a:ext cx="84739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Eigenvalue test: </a:t>
            </a:r>
            <a:r>
              <a:rPr lang="en-US" altLang="ko-KR" dirty="0" smtClean="0"/>
              <a:t>nodal displacement</a:t>
            </a:r>
            <a:r>
              <a:rPr lang="ko-KR" altLang="en-US" dirty="0" smtClean="0"/>
              <a:t>와 비례하는 하중이 작용 한다 가정한 뒤 이를 계산한다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만약 </a:t>
            </a:r>
            <a:r>
              <a:rPr lang="en-US" altLang="ko-KR" dirty="0" smtClean="0"/>
              <a:t>rigid body mode</a:t>
            </a:r>
            <a:r>
              <a:rPr lang="ko-KR" altLang="en-US" dirty="0" smtClean="0"/>
              <a:t>가 있을 경우 고유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얻는다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바탕으로 요소를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해당하는 </a:t>
            </a:r>
            <a:r>
              <a:rPr lang="ko-KR" altLang="en-US" dirty="0" err="1" smtClean="0"/>
              <a:t>고유값이</a:t>
            </a:r>
            <a:r>
              <a:rPr lang="ko-KR" altLang="en-US" dirty="0" smtClean="0"/>
              <a:t> </a:t>
            </a:r>
            <a:r>
              <a:rPr lang="ko-KR" altLang="en-US" smtClean="0"/>
              <a:t>적을 </a:t>
            </a:r>
            <a:r>
              <a:rPr lang="ko-KR" altLang="en-US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 smtClean="0"/>
              <a:t>rigid body</a:t>
            </a:r>
            <a:r>
              <a:rPr lang="ko-KR" altLang="en-US" dirty="0" smtClean="0"/>
              <a:t>를 </a:t>
            </a:r>
            <a:r>
              <a:rPr lang="ko-KR" altLang="en-US" smtClean="0"/>
              <a:t>표현하지 </a:t>
            </a:r>
            <a:r>
              <a:rPr lang="ko-KR" altLang="en-US" smtClean="0"/>
              <a:t>못하며</a:t>
            </a:r>
            <a:r>
              <a:rPr lang="en-US" altLang="ko-KR" dirty="0" smtClean="0"/>
              <a:t>,</a:t>
            </a:r>
            <a:r>
              <a:rPr lang="ko-KR" altLang="en-US" smtClean="0"/>
              <a:t> </a:t>
            </a:r>
            <a:r>
              <a:rPr lang="ko-KR" altLang="en-US" smtClean="0"/>
              <a:t>많을 </a:t>
            </a:r>
            <a:r>
              <a:rPr lang="ko-KR" altLang="en-US" smtClean="0"/>
              <a:t>경우 한 개 이상의</a:t>
            </a:r>
            <a:r>
              <a:rPr lang="en-US" altLang="ko-KR" dirty="0" smtClean="0"/>
              <a:t> </a:t>
            </a:r>
            <a:r>
              <a:rPr lang="en-US" altLang="ko-KR" dirty="0" smtClean="0"/>
              <a:t>spurious mode</a:t>
            </a:r>
            <a:r>
              <a:rPr lang="ko-KR" altLang="en-US" dirty="0" smtClean="0"/>
              <a:t>를 가질 가능성이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고유값이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coordinate</a:t>
            </a:r>
            <a:r>
              <a:rPr lang="ko-KR" altLang="en-US" dirty="0" smtClean="0"/>
              <a:t>에 대하여 의존할 경우 </a:t>
            </a:r>
            <a:r>
              <a:rPr lang="en-US" altLang="ko-KR" dirty="0" smtClean="0"/>
              <a:t>frame-invariant </a:t>
            </a:r>
            <a:r>
              <a:rPr lang="ko-KR" altLang="en-US" dirty="0" smtClean="0"/>
              <a:t>성질을 지니지 못한다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 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123728" y="3140968"/>
            <a:ext cx="4210843" cy="1052600"/>
            <a:chOff x="1691680" y="3190732"/>
            <a:chExt cx="4210843" cy="1052600"/>
          </a:xfrm>
        </p:grpSpPr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987758"/>
                </p:ext>
              </p:extLst>
            </p:nvPr>
          </p:nvGraphicFramePr>
          <p:xfrm>
            <a:off x="1907704" y="3312214"/>
            <a:ext cx="1439862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2" name="Equation" r:id="rId3" imgW="1447560" imgH="304560" progId="Equation.DSMT4">
                    <p:embed/>
                  </p:oleObj>
                </mc:Choice>
                <mc:Fallback>
                  <p:oleObj name="Equation" r:id="rId3" imgW="14475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3312214"/>
                          <a:ext cx="1439862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7420758"/>
                </p:ext>
              </p:extLst>
            </p:nvPr>
          </p:nvGraphicFramePr>
          <p:xfrm>
            <a:off x="3995936" y="3276358"/>
            <a:ext cx="1906587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3" name="Equation" r:id="rId5" imgW="1917360" imgH="380880" progId="Equation.DSMT4">
                    <p:embed/>
                  </p:oleObj>
                </mc:Choice>
                <mc:Fallback>
                  <p:oleObj name="Equation" r:id="rId5" imgW="1917360" imgH="38088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3276358"/>
                          <a:ext cx="1906587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2253928"/>
                </p:ext>
              </p:extLst>
            </p:nvPr>
          </p:nvGraphicFramePr>
          <p:xfrm>
            <a:off x="1691680" y="3861048"/>
            <a:ext cx="16668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4" name="Equation" r:id="rId7" imgW="1676160" imgH="355320" progId="Equation.DSMT4">
                    <p:embed/>
                  </p:oleObj>
                </mc:Choice>
                <mc:Fallback>
                  <p:oleObj name="Equation" r:id="rId7" imgW="1676160" imgH="355320" progId="Equation.DSMT4">
                    <p:embed/>
                    <p:pic>
                      <p:nvPicPr>
                        <p:cNvPr id="0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3861048"/>
                          <a:ext cx="166687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8986497"/>
                </p:ext>
              </p:extLst>
            </p:nvPr>
          </p:nvGraphicFramePr>
          <p:xfrm>
            <a:off x="4304988" y="3906782"/>
            <a:ext cx="846137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5" name="Equation" r:id="rId9" imgW="850680" imgH="330120" progId="Equation.DSMT4">
                    <p:embed/>
                  </p:oleObj>
                </mc:Choice>
                <mc:Fallback>
                  <p:oleObj name="Equation" r:id="rId9" imgW="850680" imgH="330120" progId="Equation.DSMT4">
                    <p:embed/>
                    <p:pic>
                      <p:nvPicPr>
                        <p:cNvPr id="0" name="개체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988" y="3906782"/>
                          <a:ext cx="846137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직사각형 10"/>
            <p:cNvSpPr/>
            <p:nvPr/>
          </p:nvSpPr>
          <p:spPr>
            <a:xfrm>
              <a:off x="3491880" y="3190732"/>
              <a:ext cx="100811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or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91880" y="3789040"/>
              <a:ext cx="1008112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89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93" y="318710"/>
            <a:ext cx="847397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Eigenvalue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isoparameteric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수식화와 </a:t>
            </a:r>
            <a:r>
              <a:rPr lang="en-US" altLang="ko-KR" dirty="0" smtClean="0"/>
              <a:t>hybrid </a:t>
            </a:r>
            <a:r>
              <a:rPr lang="ko-KR" altLang="en-US" dirty="0" smtClean="0"/>
              <a:t>수식화 요소와의 비교에도 응용할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Strain energy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upper bounds</a:t>
            </a:r>
            <a:r>
              <a:rPr lang="ko-KR" altLang="en-US" dirty="0" smtClean="0"/>
              <a:t>를 지니는 속성이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적은 </a:t>
            </a:r>
            <a:r>
              <a:rPr lang="en-US" altLang="ko-KR" dirty="0" smtClean="0"/>
              <a:t>strain energy</a:t>
            </a:r>
            <a:r>
              <a:rPr lang="ko-KR" altLang="en-US" dirty="0" smtClean="0"/>
              <a:t>를 가질 경우 적합한 </a:t>
            </a:r>
            <a:r>
              <a:rPr lang="ko-KR" altLang="en-US" smtClean="0"/>
              <a:t>요소이다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비슷한 </a:t>
            </a:r>
            <a:r>
              <a:rPr lang="en-US" altLang="ko-KR" dirty="0" smtClean="0"/>
              <a:t>modes </a:t>
            </a:r>
            <a:r>
              <a:rPr lang="ko-KR" altLang="en-US" smtClean="0"/>
              <a:t>들은 같은 고유치를 가져야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1600" dirty="0" smtClean="0"/>
              <a:t>Ex) </a:t>
            </a:r>
            <a:r>
              <a:rPr lang="en-US" altLang="ko-KR" sz="1600" dirty="0" smtClean="0"/>
              <a:t>Flexural modes of the square isotropic element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Remarks</a:t>
            </a:r>
            <a:r>
              <a:rPr lang="en-US" altLang="ko-KR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다른 </a:t>
            </a:r>
            <a:r>
              <a:rPr lang="en-US" altLang="ko-KR" dirty="0" smtClean="0"/>
              <a:t>energy based test</a:t>
            </a:r>
            <a:r>
              <a:rPr lang="ko-KR" altLang="en-US" dirty="0" smtClean="0"/>
              <a:t>는 전체 </a:t>
            </a:r>
            <a:r>
              <a:rPr lang="ko-KR" altLang="en-US" dirty="0" err="1" smtClean="0"/>
              <a:t>변위장을</a:t>
            </a:r>
            <a:r>
              <a:rPr lang="ko-KR" altLang="en-US" dirty="0" smtClean="0"/>
              <a:t> 바탕으로 </a:t>
            </a:r>
            <a:r>
              <a:rPr lang="en-US" altLang="ko-KR" dirty="0" smtClean="0"/>
              <a:t>strain energy</a:t>
            </a:r>
            <a:r>
              <a:rPr lang="ko-KR" altLang="en-US" dirty="0" smtClean="0"/>
              <a:t>를 계산 한 뒤</a:t>
            </a:r>
            <a:r>
              <a:rPr lang="en-US" altLang="ko-KR" dirty="0" smtClean="0"/>
              <a:t>, nodal </a:t>
            </a:r>
            <a:r>
              <a:rPr lang="en-US" altLang="ko-KR" dirty="0" err="1" smtClean="0"/>
              <a:t>d.o.f</a:t>
            </a:r>
            <a:r>
              <a:rPr lang="en-US" altLang="ko-KR" dirty="0" smtClean="0"/>
              <a:t>.</a:t>
            </a:r>
            <a:r>
              <a:rPr lang="ko-KR" altLang="en-US" smtClean="0"/>
              <a:t>를 </a:t>
            </a:r>
            <a:r>
              <a:rPr lang="ko-KR" altLang="en-US" dirty="0" smtClean="0"/>
              <a:t>바탕으로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strain</a:t>
            </a:r>
            <a:r>
              <a:rPr lang="ko-KR" altLang="en-US" dirty="0" smtClean="0"/>
              <a:t>을 계산한다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차이가 적을 수록 적합한 요소이다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79" y="2924944"/>
            <a:ext cx="697022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5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7" y="260648"/>
            <a:ext cx="8096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7.1 Reference coordinates. Shape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498" y="836712"/>
            <a:ext cx="8696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Triangles</a:t>
            </a:r>
            <a:r>
              <a:rPr lang="en-US" altLang="ko-KR" sz="2000" dirty="0" smtClean="0"/>
              <a:t>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삼각형 요소를 사용할 경우</a:t>
            </a:r>
            <a:r>
              <a:rPr lang="en-US" altLang="ko-KR" sz="2000" dirty="0" smtClean="0"/>
              <a:t>, complete </a:t>
            </a:r>
            <a:r>
              <a:rPr lang="ko-KR" altLang="en-US" sz="2000" dirty="0" smtClean="0"/>
              <a:t>한 </a:t>
            </a:r>
            <a:r>
              <a:rPr lang="en-US" altLang="ko-KR" sz="2000" dirty="0" smtClean="0"/>
              <a:t>polynomial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구성가능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3</a:t>
            </a:r>
            <a:r>
              <a:rPr lang="ko-KR" altLang="en-US" sz="2000" dirty="0" smtClean="0"/>
              <a:t>절점 및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절점 </a:t>
            </a:r>
            <a:r>
              <a:rPr lang="en-US" altLang="ko-KR" sz="2000" dirty="0" smtClean="0"/>
              <a:t>shape function</a:t>
            </a:r>
            <a:r>
              <a:rPr lang="ko-KR" altLang="en-US" sz="2000" dirty="0" smtClean="0"/>
              <a:t>은 아래와 같이 </a:t>
            </a:r>
            <a:r>
              <a:rPr lang="ko-KR" altLang="en-US" sz="2000" smtClean="0"/>
              <a:t>구성한다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"/>
          <a:stretch/>
        </p:blipFill>
        <p:spPr bwMode="auto">
          <a:xfrm>
            <a:off x="56975" y="4404645"/>
            <a:ext cx="4515025" cy="197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63062"/>
            <a:ext cx="4487123" cy="187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000550"/>
              </p:ext>
            </p:extLst>
          </p:nvPr>
        </p:nvGraphicFramePr>
        <p:xfrm>
          <a:off x="1806771" y="2499202"/>
          <a:ext cx="30845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5" imgW="3098520" imgH="330120" progId="Equation.DSMT4">
                  <p:embed/>
                </p:oleObj>
              </mc:Choice>
              <mc:Fallback>
                <p:oleObj name="Equation" r:id="rId5" imgW="3098520" imgH="33012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771" y="2499202"/>
                        <a:ext cx="308451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0883"/>
              </p:ext>
            </p:extLst>
          </p:nvPr>
        </p:nvGraphicFramePr>
        <p:xfrm>
          <a:off x="1806771" y="3194683"/>
          <a:ext cx="66357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7" imgW="6667200" imgH="761760" progId="Equation.DSMT4">
                  <p:embed/>
                </p:oleObj>
              </mc:Choice>
              <mc:Fallback>
                <p:oleObj name="Equation" r:id="rId7" imgW="6667200" imgH="76176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771" y="3194683"/>
                        <a:ext cx="66357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7584" y="248360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절점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7584" y="339974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smtClean="0"/>
              <a:t>절점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52031" y="6381329"/>
            <a:ext cx="1865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 Reference coordinate ]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827584" y="6288995"/>
            <a:ext cx="307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 Relation between triangular element and number of polynomial coefficients ]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108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4109942"/>
            <a:ext cx="4248472" cy="270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888" y="116632"/>
            <a:ext cx="8696079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Tetrahedra</a:t>
            </a:r>
            <a:r>
              <a:rPr lang="en-US" altLang="ko-KR" sz="2000" b="1" dirty="0" smtClean="0"/>
              <a:t>: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절점 및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절점 </a:t>
            </a:r>
            <a:r>
              <a:rPr lang="ko-KR" altLang="en-US" sz="2000" dirty="0" err="1" smtClean="0"/>
              <a:t>보간함수는</a:t>
            </a:r>
            <a:r>
              <a:rPr lang="ko-KR" altLang="en-US" sz="2000" dirty="0" smtClean="0"/>
              <a:t> 아래와 같이 구성가능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High-order</a:t>
            </a:r>
            <a:r>
              <a:rPr lang="ko-KR" altLang="en-US" sz="2000" dirty="0" smtClean="0"/>
              <a:t>의 경우 내부 절점을 추가하며</a:t>
            </a:r>
            <a:r>
              <a:rPr lang="en-US" altLang="ko-KR" sz="2000" dirty="0" smtClean="0"/>
              <a:t>, p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complete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polynomial 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degree, N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node </a:t>
            </a:r>
            <a:r>
              <a:rPr lang="ko-KR" altLang="en-US" sz="2000" dirty="0" smtClean="0"/>
              <a:t>의 개수라 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다음과 같은 </a:t>
            </a:r>
            <a:r>
              <a:rPr lang="ko-KR" altLang="en-US" sz="2000" smtClean="0"/>
              <a:t>관계식이 성립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/>
              <a:t>이를 이용하여 </a:t>
            </a:r>
            <a:r>
              <a:rPr lang="en-US" altLang="ko-KR" sz="2000" dirty="0" err="1" smtClean="0"/>
              <a:t>Isoparametric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element</a:t>
            </a:r>
            <a:br>
              <a:rPr lang="en-US" altLang="ko-KR" sz="2000" dirty="0" smtClean="0"/>
            </a:br>
            <a:r>
              <a:rPr lang="en-US" altLang="ko-KR" sz="2000" dirty="0" smtClean="0"/>
              <a:t>|</a:t>
            </a:r>
            <a:r>
              <a:rPr lang="ko-KR" altLang="en-US" sz="2000" smtClean="0"/>
              <a:t>구성 </a:t>
            </a:r>
            <a:r>
              <a:rPr lang="ko-KR" altLang="en-US" sz="2000" dirty="0" smtClean="0"/>
              <a:t>가능</a:t>
            </a:r>
            <a:endParaRPr lang="en-US" altLang="ko-KR" sz="2000" dirty="0"/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01079"/>
              </p:ext>
            </p:extLst>
          </p:nvPr>
        </p:nvGraphicFramePr>
        <p:xfrm>
          <a:off x="827584" y="4420975"/>
          <a:ext cx="29448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" name="Equation" r:id="rId4" imgW="2958840" imgH="380880" progId="Equation.DSMT4">
                  <p:embed/>
                </p:oleObj>
              </mc:Choice>
              <mc:Fallback>
                <p:oleObj name="Equation" r:id="rId4" imgW="2958840" imgH="380880" progId="Equation.DSMT4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420975"/>
                        <a:ext cx="29448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86926"/>
              </p:ext>
            </p:extLst>
          </p:nvPr>
        </p:nvGraphicFramePr>
        <p:xfrm>
          <a:off x="1619672" y="1212850"/>
          <a:ext cx="42211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" name="Equation" r:id="rId6" imgW="4241520" imgH="330120" progId="Equation.DSMT4">
                  <p:embed/>
                </p:oleObj>
              </mc:Choice>
              <mc:Fallback>
                <p:oleObj name="Equation" r:id="rId6" imgW="4241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212850"/>
                        <a:ext cx="42211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185344"/>
              </p:ext>
            </p:extLst>
          </p:nvPr>
        </p:nvGraphicFramePr>
        <p:xfrm>
          <a:off x="1619672" y="1700808"/>
          <a:ext cx="7218363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" name="Equation" r:id="rId8" imgW="7251480" imgH="1523880" progId="Equation.DSMT4">
                  <p:embed/>
                </p:oleObj>
              </mc:Choice>
              <mc:Fallback>
                <p:oleObj name="Equation" r:id="rId8" imgW="725148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700808"/>
                        <a:ext cx="7218363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02687" y="119675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smtClean="0"/>
              <a:t>절점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6051" y="229503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smtClean="0"/>
              <a:t>절점</a:t>
            </a:r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158422"/>
              </p:ext>
            </p:extLst>
          </p:nvPr>
        </p:nvGraphicFramePr>
        <p:xfrm>
          <a:off x="2159795" y="5508559"/>
          <a:ext cx="27162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" name="Equation" r:id="rId10" imgW="2730240" imgH="1091880" progId="Equation.DSMT4">
                  <p:embed/>
                </p:oleObj>
              </mc:Choice>
              <mc:Fallback>
                <p:oleObj name="Equation" r:id="rId10" imgW="273024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5" y="5508559"/>
                        <a:ext cx="271621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40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24000" y="921494"/>
            <a:ext cx="8064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K-matrix</a:t>
            </a:r>
            <a:r>
              <a:rPr lang="ko-KR" altLang="en-US" dirty="0" smtClean="0"/>
              <a:t>를 구성하기 위해서</a:t>
            </a:r>
            <a:r>
              <a:rPr lang="en-US" altLang="ko-KR" dirty="0" smtClean="0"/>
              <a:t>,                            </a:t>
            </a:r>
            <a:r>
              <a:rPr lang="ko-KR" altLang="en-US" smtClean="0"/>
              <a:t>를      의 </a:t>
            </a:r>
            <a:r>
              <a:rPr lang="ko-KR" altLang="en-US" dirty="0" smtClean="0"/>
              <a:t>관계식으로 변환해주는 작업이 필요</a:t>
            </a:r>
            <a:r>
              <a:rPr lang="en-US" altLang="ko-KR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7.2 Element characteristic matrices</a:t>
            </a: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69345"/>
              </p:ext>
            </p:extLst>
          </p:nvPr>
        </p:nvGraphicFramePr>
        <p:xfrm>
          <a:off x="3284537" y="5840115"/>
          <a:ext cx="2574926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3" imgW="2590560" imgH="736560" progId="Equation.DSMT4">
                  <p:embed/>
                </p:oleObj>
              </mc:Choice>
              <mc:Fallback>
                <p:oleObj name="Equation" r:id="rId3" imgW="2590560" imgH="73656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7" y="5840115"/>
                        <a:ext cx="2574926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30772"/>
              </p:ext>
            </p:extLst>
          </p:nvPr>
        </p:nvGraphicFramePr>
        <p:xfrm>
          <a:off x="3759180" y="988528"/>
          <a:ext cx="2170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Equation" r:id="rId5" imgW="2184120" imgH="431640" progId="Equation.DSMT4">
                  <p:embed/>
                </p:oleObj>
              </mc:Choice>
              <mc:Fallback>
                <p:oleObj name="Equation" r:id="rId5" imgW="2184120" imgH="431640" progId="Equation.DSMT4">
                  <p:embed/>
                  <p:pic>
                    <p:nvPicPr>
                      <p:cNvPr id="0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180" y="988528"/>
                        <a:ext cx="21701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223628" y="2017713"/>
            <a:ext cx="6747210" cy="2203375"/>
            <a:chOff x="1331640" y="2017713"/>
            <a:chExt cx="6747210" cy="2203375"/>
          </a:xfrm>
        </p:grpSpPr>
        <p:graphicFrame>
          <p:nvGraphicFramePr>
            <p:cNvPr id="9" name="개체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929448"/>
                </p:ext>
              </p:extLst>
            </p:nvPr>
          </p:nvGraphicFramePr>
          <p:xfrm>
            <a:off x="1331640" y="2030611"/>
            <a:ext cx="1641475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" name="Equation" r:id="rId7" imgW="1650960" imgH="787320" progId="Equation.DSMT4">
                    <p:embed/>
                  </p:oleObj>
                </mc:Choice>
                <mc:Fallback>
                  <p:oleObj name="Equation" r:id="rId7" imgW="1650960" imgH="787320" progId="Equation.DSMT4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2030611"/>
                          <a:ext cx="1641475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개체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4392784"/>
                </p:ext>
              </p:extLst>
            </p:nvPr>
          </p:nvGraphicFramePr>
          <p:xfrm>
            <a:off x="3962462" y="2017713"/>
            <a:ext cx="4116388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" name="Equation" r:id="rId9" imgW="4140000" imgH="812520" progId="Equation.DSMT4">
                    <p:embed/>
                  </p:oleObj>
                </mc:Choice>
                <mc:Fallback>
                  <p:oleObj name="Equation" r:id="rId9" imgW="4140000" imgH="812520" progId="Equation.DSMT4">
                    <p:embed/>
                    <p:pic>
                      <p:nvPicPr>
                        <p:cNvPr id="0" name="개체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62" y="2017713"/>
                          <a:ext cx="4116388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개체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31631"/>
                </p:ext>
              </p:extLst>
            </p:nvPr>
          </p:nvGraphicFramePr>
          <p:xfrm>
            <a:off x="1362001" y="3073325"/>
            <a:ext cx="4002087" cy="1147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8" name="Equation" r:id="rId11" imgW="4025880" imgH="1117440" progId="Equation.DSMT4">
                    <p:embed/>
                  </p:oleObj>
                </mc:Choice>
                <mc:Fallback>
                  <p:oleObj name="Equation" r:id="rId11" imgW="4025880" imgH="1117440" progId="Equation.DSMT4">
                    <p:embed/>
                    <p:pic>
                      <p:nvPicPr>
                        <p:cNvPr id="0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001" y="3073325"/>
                          <a:ext cx="4002087" cy="1147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개체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647944"/>
                </p:ext>
              </p:extLst>
            </p:nvPr>
          </p:nvGraphicFramePr>
          <p:xfrm>
            <a:off x="6516216" y="3242394"/>
            <a:ext cx="1185863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" name="Equation" r:id="rId13" imgW="1193760" imgH="787320" progId="Equation.DSMT4">
                    <p:embed/>
                  </p:oleObj>
                </mc:Choice>
                <mc:Fallback>
                  <p:oleObj name="Equation" r:id="rId13" imgW="1193760" imgH="787320" progId="Equation.DSMT4">
                    <p:embed/>
                    <p:pic>
                      <p:nvPicPr>
                        <p:cNvPr id="0" name="개체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3242394"/>
                          <a:ext cx="1185863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직사각형 15"/>
            <p:cNvSpPr/>
            <p:nvPr/>
          </p:nvSpPr>
          <p:spPr>
            <a:xfrm>
              <a:off x="5508104" y="3393291"/>
              <a:ext cx="8640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Where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61308" y="2181508"/>
              <a:ext cx="8640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/>
                <a:t>Where</a:t>
              </a:r>
            </a:p>
          </p:txBody>
        </p:sp>
      </p:grp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47079"/>
              </p:ext>
            </p:extLst>
          </p:nvPr>
        </p:nvGraphicFramePr>
        <p:xfrm>
          <a:off x="267771" y="4607198"/>
          <a:ext cx="18319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Equation" r:id="rId15" imgW="1841400" imgH="787320" progId="Equation.DSMT4">
                  <p:embed/>
                </p:oleObj>
              </mc:Choice>
              <mc:Fallback>
                <p:oleObj name="Equation" r:id="rId15" imgW="1841400" imgH="787320" progId="Equation.DSMT4">
                  <p:embed/>
                  <p:pic>
                    <p:nvPicPr>
                      <p:cNvPr id="0" name="개체 4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71" y="4607198"/>
                        <a:ext cx="18319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868445"/>
              </p:ext>
            </p:extLst>
          </p:nvPr>
        </p:nvGraphicFramePr>
        <p:xfrm>
          <a:off x="2495604" y="4437335"/>
          <a:ext cx="245268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" name="Equation" r:id="rId17" imgW="2463480" imgH="1117440" progId="Equation.DSMT4">
                  <p:embed/>
                </p:oleObj>
              </mc:Choice>
              <mc:Fallback>
                <p:oleObj name="Equation" r:id="rId17" imgW="2463480" imgH="1117440" progId="Equation.DSMT4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4" y="4437335"/>
                        <a:ext cx="2452687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17850"/>
              </p:ext>
            </p:extLst>
          </p:nvPr>
        </p:nvGraphicFramePr>
        <p:xfrm>
          <a:off x="5867918" y="4365104"/>
          <a:ext cx="3008312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Equation" r:id="rId19" imgW="3022560" imgH="1257120" progId="Equation.DSMT4">
                  <p:embed/>
                </p:oleObj>
              </mc:Choice>
              <mc:Fallback>
                <p:oleObj name="Equation" r:id="rId19" imgW="302256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918" y="4365104"/>
                        <a:ext cx="3008312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5164315" y="4759982"/>
            <a:ext cx="432048" cy="50405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25903"/>
              </p:ext>
            </p:extLst>
          </p:nvPr>
        </p:nvGraphicFramePr>
        <p:xfrm>
          <a:off x="6229944" y="1128742"/>
          <a:ext cx="40481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Equation" r:id="rId21" imgW="406080" imgH="241200" progId="Equation.DSMT4">
                  <p:embed/>
                </p:oleObj>
              </mc:Choice>
              <mc:Fallback>
                <p:oleObj name="Equation" r:id="rId21" imgW="406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944" y="1128742"/>
                        <a:ext cx="404813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8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7.3 Analytical integration:</a:t>
            </a:r>
          </a:p>
          <a:p>
            <a:r>
              <a:rPr lang="en-US" altLang="ko-KR" sz="3000" b="1" dirty="0"/>
              <a:t> </a:t>
            </a:r>
            <a:r>
              <a:rPr lang="en-US" altLang="ko-KR" sz="3000" b="1" dirty="0" smtClean="0"/>
              <a:t>    Area and volume coordinates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3999" y="1283405"/>
            <a:ext cx="85657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삼각형 또는 사면체 요소의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기하학적 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</a:t>
            </a:r>
            <a:r>
              <a:rPr lang="ko-KR" altLang="en-US" smtClean="0"/>
              <a:t>요소의 </a:t>
            </a:r>
            <a:r>
              <a:rPr lang="ko-KR" altLang="en-US" smtClean="0"/>
              <a:t>변은 </a:t>
            </a:r>
            <a:r>
              <a:rPr lang="ko-KR" altLang="en-US" dirty="0" smtClean="0"/>
              <a:t>직선이며 </a:t>
            </a:r>
            <a:r>
              <a:rPr lang="en-US" altLang="ko-KR" dirty="0" smtClean="0"/>
              <a:t>side node</a:t>
            </a:r>
            <a:r>
              <a:rPr lang="ko-KR" altLang="en-US" dirty="0" smtClean="0"/>
              <a:t>가 일정한 간격으로 있을 경우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r>
              <a:rPr lang="ko-KR" altLang="en-US" smtClean="0"/>
              <a:t>을 만족하는 경우 해석적으로 </a:t>
            </a:r>
            <a:r>
              <a:rPr lang="ko-KR" altLang="en-US" dirty="0" smtClean="0"/>
              <a:t>적분이 가능하다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해석 적분은 </a:t>
            </a:r>
            <a:r>
              <a:rPr lang="en-US" altLang="ko-KR" dirty="0" smtClean="0"/>
              <a:t>area coordinates</a:t>
            </a:r>
            <a:r>
              <a:rPr lang="ko-KR" altLang="en-US" dirty="0" smtClean="0"/>
              <a:t>를 이용하여 계산한다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37113"/>
            <a:ext cx="4690623" cy="21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789226" y="3163565"/>
            <a:ext cx="3565549" cy="638175"/>
            <a:chOff x="2086571" y="3163565"/>
            <a:chExt cx="3565549" cy="638175"/>
          </a:xfrm>
        </p:grpSpPr>
        <p:graphicFrame>
          <p:nvGraphicFramePr>
            <p:cNvPr id="6" name="개체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3055164"/>
                </p:ext>
              </p:extLst>
            </p:nvPr>
          </p:nvGraphicFramePr>
          <p:xfrm>
            <a:off x="2086571" y="3169915"/>
            <a:ext cx="757237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7" name="Equation" r:id="rId4" imgW="761760" imgH="609480" progId="Equation.DSMT4">
                    <p:embed/>
                  </p:oleObj>
                </mc:Choice>
                <mc:Fallback>
                  <p:oleObj name="Equation" r:id="rId4" imgW="761760" imgH="609480" progId="Equation.DSMT4">
                    <p:embed/>
                    <p:pic>
                      <p:nvPicPr>
                        <p:cNvPr id="0" name="개체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571" y="3169915"/>
                          <a:ext cx="757237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개체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8568454"/>
                </p:ext>
              </p:extLst>
            </p:nvPr>
          </p:nvGraphicFramePr>
          <p:xfrm>
            <a:off x="3446276" y="3169915"/>
            <a:ext cx="808038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8" name="Equation" r:id="rId6" imgW="812520" imgH="609480" progId="Equation.DSMT4">
                    <p:embed/>
                  </p:oleObj>
                </mc:Choice>
                <mc:Fallback>
                  <p:oleObj name="Equation" r:id="rId6" imgW="812520" imgH="609480" progId="Equation.DSMT4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276" y="3169915"/>
                          <a:ext cx="808038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개체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161385"/>
                </p:ext>
              </p:extLst>
            </p:nvPr>
          </p:nvGraphicFramePr>
          <p:xfrm>
            <a:off x="4856782" y="3163565"/>
            <a:ext cx="795338" cy="63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9" name="Equation" r:id="rId8" imgW="799920" imgH="622080" progId="Equation.DSMT4">
                    <p:embed/>
                  </p:oleObj>
                </mc:Choice>
                <mc:Fallback>
                  <p:oleObj name="Equation" r:id="rId8" imgW="799920" imgH="622080" progId="Equation.DSMT4">
                    <p:embed/>
                    <p:pic>
                      <p:nvPicPr>
                        <p:cNvPr id="0" name="개체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782" y="3163565"/>
                          <a:ext cx="795338" cy="638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93121"/>
              </p:ext>
            </p:extLst>
          </p:nvPr>
        </p:nvGraphicFramePr>
        <p:xfrm>
          <a:off x="3845719" y="4005064"/>
          <a:ext cx="14525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10" imgW="1460160" imgH="330120" progId="Equation.DSMT4">
                  <p:embed/>
                </p:oleObj>
              </mc:Choice>
              <mc:Fallback>
                <p:oleObj name="Equation" r:id="rId10" imgW="1460160" imgH="330120" progId="Equation.DSMT4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719" y="4005064"/>
                        <a:ext cx="14525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28522"/>
              </p:ext>
            </p:extLst>
          </p:nvPr>
        </p:nvGraphicFramePr>
        <p:xfrm>
          <a:off x="755576" y="4581128"/>
          <a:ext cx="32464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12" imgW="3263760" imgH="660240" progId="Equation.DSMT4">
                  <p:embed/>
                </p:oleObj>
              </mc:Choice>
              <mc:Fallback>
                <p:oleObj name="Equation" r:id="rId12" imgW="3263760" imgH="660240" progId="Equation.DSMT4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128"/>
                        <a:ext cx="32464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345202"/>
              </p:ext>
            </p:extLst>
          </p:nvPr>
        </p:nvGraphicFramePr>
        <p:xfrm>
          <a:off x="755576" y="5517232"/>
          <a:ext cx="34750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14" imgW="3492360" imgH="660240" progId="Equation.DSMT4">
                  <p:embed/>
                </p:oleObj>
              </mc:Choice>
              <mc:Fallback>
                <p:oleObj name="Equation" r:id="rId14" imgW="3492360" imgH="66024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17232"/>
                        <a:ext cx="34750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40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498" y="260648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7.4 Numerical integration</a:t>
            </a:r>
            <a:endParaRPr lang="en-US" altLang="ko-KR" sz="3000" b="1" dirty="0"/>
          </a:p>
        </p:txBody>
      </p:sp>
      <p:sp>
        <p:nvSpPr>
          <p:cNvPr id="6" name="직사각형 5"/>
          <p:cNvSpPr/>
          <p:nvPr/>
        </p:nvSpPr>
        <p:spPr>
          <a:xfrm>
            <a:off x="324000" y="1012653"/>
            <a:ext cx="8590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/>
              <a:t>Element side</a:t>
            </a:r>
            <a:r>
              <a:rPr lang="ko-KR" altLang="en-US" dirty="0" smtClean="0"/>
              <a:t>가 곡선이나 </a:t>
            </a:r>
            <a:r>
              <a:rPr lang="en-US" altLang="ko-KR" dirty="0" smtClean="0"/>
              <a:t>side node</a:t>
            </a:r>
            <a:r>
              <a:rPr lang="ko-KR" altLang="en-US" dirty="0" smtClean="0"/>
              <a:t>가 균등하게 있지 않을 </a:t>
            </a:r>
            <a:r>
              <a:rPr lang="ko-KR" altLang="en-US" smtClean="0"/>
              <a:t>경우 </a:t>
            </a:r>
            <a:r>
              <a:rPr lang="en-US" altLang="ko-KR" dirty="0" smtClean="0"/>
              <a:t>distorted</a:t>
            </a:r>
            <a:br>
              <a:rPr lang="en-US" altLang="ko-KR" dirty="0" smtClean="0"/>
            </a:br>
            <a:r>
              <a:rPr lang="ko-KR" altLang="en-US" smtClean="0"/>
              <a:t>되었다 </a:t>
            </a:r>
            <a:r>
              <a:rPr lang="ko-KR" altLang="en-US" dirty="0" smtClean="0"/>
              <a:t>표현하며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경우 수치적분을 이용한다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20680"/>
            <a:ext cx="5283516" cy="269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722985"/>
              </p:ext>
            </p:extLst>
          </p:nvPr>
        </p:nvGraphicFramePr>
        <p:xfrm>
          <a:off x="1187624" y="2769257"/>
          <a:ext cx="17557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4" imgW="1765080" imgH="685800" progId="Equation.DSMT4">
                  <p:embed/>
                </p:oleObj>
              </mc:Choice>
              <mc:Fallback>
                <p:oleObj name="Equation" r:id="rId4" imgW="1765080" imgH="685800" progId="Equation.DSMT4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69257"/>
                        <a:ext cx="17557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252380"/>
              </p:ext>
            </p:extLst>
          </p:nvPr>
        </p:nvGraphicFramePr>
        <p:xfrm>
          <a:off x="1941449" y="3598788"/>
          <a:ext cx="9858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6" imgW="990360" imgH="609480" progId="Equation.DSMT4">
                  <p:embed/>
                </p:oleObj>
              </mc:Choice>
              <mc:Fallback>
                <p:oleObj name="Equation" r:id="rId6" imgW="990360" imgH="609480" progId="Equation.DSMT4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449" y="3598788"/>
                        <a:ext cx="9858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424" y="4941168"/>
            <a:ext cx="6359153" cy="1792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2055343"/>
            <a:ext cx="1337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Triangles:</a:t>
            </a:r>
            <a:endParaRPr lang="ko-KR" alt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1114985" y="3725272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8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547664"/>
              </p:ext>
            </p:extLst>
          </p:nvPr>
        </p:nvGraphicFramePr>
        <p:xfrm>
          <a:off x="618516" y="1412776"/>
          <a:ext cx="17938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3" imgW="1803240" imgH="685800" progId="Equation.DSMT4">
                  <p:embed/>
                </p:oleObj>
              </mc:Choice>
              <mc:Fallback>
                <p:oleObj name="Equation" r:id="rId3" imgW="18032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516" y="1412776"/>
                        <a:ext cx="17938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53922"/>
              </p:ext>
            </p:extLst>
          </p:nvPr>
        </p:nvGraphicFramePr>
        <p:xfrm>
          <a:off x="1426553" y="2194605"/>
          <a:ext cx="9858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5" imgW="990360" imgH="609480" progId="Equation.DSMT4">
                  <p:embed/>
                </p:oleObj>
              </mc:Choice>
              <mc:Fallback>
                <p:oleObj name="Equation" r:id="rId5" imgW="9903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553" y="2194605"/>
                        <a:ext cx="9858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476672"/>
            <a:ext cx="155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Tetrahedra</a:t>
            </a:r>
            <a:r>
              <a:rPr lang="en-US" altLang="ko-KR" sz="2000" b="1" dirty="0" smtClean="0"/>
              <a:t>:</a:t>
            </a:r>
            <a:endParaRPr lang="ko-KR" alt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611560" y="2321089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where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784" y="864486"/>
            <a:ext cx="6390761" cy="2808312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724128" y="3717032"/>
            <a:ext cx="3151078" cy="2918526"/>
            <a:chOff x="628834" y="3645024"/>
            <a:chExt cx="3151078" cy="291852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8834" y="3645024"/>
              <a:ext cx="3151078" cy="291852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987824" y="5178632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(0,1,0)</a:t>
              </a:r>
              <a:endParaRPr lang="ko-KR" altLang="en-US" sz="1400" b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1112" y="6255773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(1,0,0)</a:t>
              </a:r>
              <a:endParaRPr lang="ko-KR" altLang="en-US" sz="1400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5924" y="4013250"/>
              <a:ext cx="718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(0,0,1)</a:t>
              </a:r>
              <a:endParaRPr lang="ko-KR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4201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Chapter 8. Coordinate transformation and selected analysis options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564904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Overview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8</a:t>
            </a:r>
            <a:r>
              <a:rPr lang="ko-KR" altLang="en-US" sz="2000" dirty="0" smtClean="0"/>
              <a:t>장에서는 </a:t>
            </a:r>
            <a:r>
              <a:rPr lang="en-US" altLang="ko-KR" sz="2000" dirty="0" smtClean="0"/>
              <a:t>vector, stresses material properties, stiffness matrix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coordinate transform</a:t>
            </a:r>
            <a:r>
              <a:rPr lang="ko-KR" altLang="en-US" sz="2000" dirty="0" smtClean="0"/>
              <a:t>에 대하여 다룬다</a:t>
            </a:r>
            <a:r>
              <a:rPr lang="en-US" altLang="ko-KR" sz="2000" dirty="0" smtClean="0"/>
              <a:t>. </a:t>
            </a:r>
            <a:r>
              <a:rPr lang="ko-KR" altLang="en-US" sz="2000" smtClean="0"/>
              <a:t>그리고 </a:t>
            </a:r>
            <a:r>
              <a:rPr lang="en-US" altLang="ko-KR" sz="2000" dirty="0" smtClean="0"/>
              <a:t>rigid links, joining dissimilar or offset elements</a:t>
            </a:r>
            <a:r>
              <a:rPr lang="ko-KR" altLang="en-US" sz="2000" dirty="0" smtClean="0"/>
              <a:t>에 대한 내용을 간략하게 이야기한다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454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880</Words>
  <Application>Microsoft Office PowerPoint</Application>
  <PresentationFormat>화면 슬라이드 쇼(4:3)</PresentationFormat>
  <Paragraphs>141</Paragraphs>
  <Slides>24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Equation</vt:lpstr>
      <vt:lpstr>MathType 6.0 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길용</dc:creator>
  <cp:lastModifiedBy>조 영우</cp:lastModifiedBy>
  <cp:revision>72</cp:revision>
  <dcterms:created xsi:type="dcterms:W3CDTF">2014-03-23T03:13:42Z</dcterms:created>
  <dcterms:modified xsi:type="dcterms:W3CDTF">2015-03-31T09:10:15Z</dcterms:modified>
</cp:coreProperties>
</file>