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6">
          <p15:clr>
            <a:srgbClr val="A4A3A4"/>
          </p15:clr>
        </p15:guide>
        <p15:guide id="3" pos="23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0C0"/>
    <a:srgbClr val="8291B6"/>
    <a:srgbClr val="396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6370" autoAdjust="0"/>
  </p:normalViewPr>
  <p:slideViewPr>
    <p:cSldViewPr snapToGrid="0" showGuides="1">
      <p:cViewPr varScale="1">
        <p:scale>
          <a:sx n="114" d="100"/>
          <a:sy n="114" d="100"/>
        </p:scale>
        <p:origin x="1578" y="90"/>
      </p:cViewPr>
      <p:guideLst>
        <p:guide orient="horz" pos="2160"/>
        <p:guide pos="3866"/>
        <p:guide pos="23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BE6A7-545D-40BF-A918-3FBA66BD265D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8509F-7FAA-4788-B638-397DE0A9B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48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CA7F-94D5-4DEF-8781-C03B6E75A8D5}" type="datetimeFigureOut">
              <a:rPr lang="ko-KR" altLang="en-US" smtClean="0"/>
              <a:t>2020-08-17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B66B3-0D99-43EA-8D85-49741720D7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61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sp>
        <p:nvSpPr>
          <p:cNvPr id="38" name="모서리가 둥근 직사각형 38"/>
          <p:cNvSpPr/>
          <p:nvPr userDrawn="1"/>
        </p:nvSpPr>
        <p:spPr bwMode="auto">
          <a:xfrm>
            <a:off x="4716463" y="0"/>
            <a:ext cx="1439863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89" name="제목 개체 틀 1"/>
          <p:cNvSpPr>
            <a:spLocks noGrp="1"/>
          </p:cNvSpPr>
          <p:nvPr userDrawn="1">
            <p:ph type="ctrTitle"/>
          </p:nvPr>
        </p:nvSpPr>
        <p:spPr>
          <a:xfrm>
            <a:off x="1475656" y="548407"/>
            <a:ext cx="6408712" cy="1368425"/>
          </a:xfrm>
          <a:ln cap="sq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 baseline="0" smtClean="0">
                <a:solidFill>
                  <a:srgbClr val="376092"/>
                </a:solidFill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title style</a:t>
            </a:r>
          </a:p>
        </p:txBody>
      </p:sp>
      <p:sp>
        <p:nvSpPr>
          <p:cNvPr id="10290" name="텍스트 개체 틀 2"/>
          <p:cNvSpPr>
            <a:spLocks noGrp="1"/>
          </p:cNvSpPr>
          <p:nvPr userDrawn="1">
            <p:ph type="subTitle" idx="1"/>
          </p:nvPr>
        </p:nvSpPr>
        <p:spPr>
          <a:xfrm>
            <a:off x="1763688" y="5084763"/>
            <a:ext cx="5651500" cy="129698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600" baseline="0" smtClean="0"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58" name="모서리가 둥근 직사각형 3"/>
          <p:cNvSpPr/>
          <p:nvPr userDrawn="1"/>
        </p:nvSpPr>
        <p:spPr>
          <a:xfrm>
            <a:off x="257795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1" name="모서리가 둥근 직사각형 39"/>
          <p:cNvSpPr/>
          <p:nvPr userDrawn="1"/>
        </p:nvSpPr>
        <p:spPr>
          <a:xfrm>
            <a:off x="199822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4" name="모서리가 둥근 직사각형 40"/>
          <p:cNvSpPr/>
          <p:nvPr userDrawn="1"/>
        </p:nvSpPr>
        <p:spPr>
          <a:xfrm>
            <a:off x="375815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7" name="모서리가 둥근 직사각형 41"/>
          <p:cNvSpPr/>
          <p:nvPr userDrawn="1"/>
        </p:nvSpPr>
        <p:spPr>
          <a:xfrm>
            <a:off x="5524634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70" name="모서리가 둥근 직사각형 42"/>
          <p:cNvSpPr/>
          <p:nvPr userDrawn="1"/>
        </p:nvSpPr>
        <p:spPr>
          <a:xfrm>
            <a:off x="7272480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0" y="2181810"/>
            <a:ext cx="9144327" cy="504360"/>
            <a:chOff x="0" y="2181810"/>
            <a:chExt cx="9144327" cy="504360"/>
          </a:xfrm>
        </p:grpSpPr>
        <p:sp>
          <p:nvSpPr>
            <p:cNvPr id="74" name="Rectangle 41"/>
            <p:cNvSpPr>
              <a:spLocks noChangeArrowheads="1"/>
            </p:cNvSpPr>
            <p:nvPr userDrawn="1"/>
          </p:nvSpPr>
          <p:spPr bwMode="auto">
            <a:xfrm>
              <a:off x="0" y="2182170"/>
              <a:ext cx="7387993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  <p:grpSp>
          <p:nvGrpSpPr>
            <p:cNvPr id="75" name="Group 42"/>
            <p:cNvGrpSpPr>
              <a:grpSpLocks/>
            </p:cNvGrpSpPr>
            <p:nvPr userDrawn="1"/>
          </p:nvGrpSpPr>
          <p:grpSpPr bwMode="auto">
            <a:xfrm>
              <a:off x="67293" y="2255215"/>
              <a:ext cx="504830" cy="358778"/>
              <a:chOff x="22" y="1526"/>
              <a:chExt cx="318" cy="226"/>
            </a:xfrm>
          </p:grpSpPr>
          <p:sp>
            <p:nvSpPr>
              <p:cNvPr id="78" name="Oval 43"/>
              <p:cNvSpPr>
                <a:spLocks noChangeArrowheads="1"/>
              </p:cNvSpPr>
              <p:nvPr userDrawn="1"/>
            </p:nvSpPr>
            <p:spPr bwMode="auto">
              <a:xfrm>
                <a:off x="22" y="152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79" name="Oval 44"/>
              <p:cNvSpPr>
                <a:spLocks noChangeArrowheads="1"/>
              </p:cNvSpPr>
              <p:nvPr userDrawn="1"/>
            </p:nvSpPr>
            <p:spPr bwMode="auto">
              <a:xfrm>
                <a:off x="22" y="161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0" name="Oval 45"/>
              <p:cNvSpPr>
                <a:spLocks noChangeArrowheads="1"/>
              </p:cNvSpPr>
              <p:nvPr userDrawn="1"/>
            </p:nvSpPr>
            <p:spPr bwMode="auto">
              <a:xfrm>
                <a:off x="22" y="1707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1" name="Oval 46"/>
              <p:cNvSpPr>
                <a:spLocks noChangeArrowheads="1"/>
              </p:cNvSpPr>
              <p:nvPr userDrawn="1"/>
            </p:nvSpPr>
            <p:spPr bwMode="auto">
              <a:xfrm>
                <a:off x="113" y="152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2" name="Oval 47"/>
              <p:cNvSpPr>
                <a:spLocks noChangeArrowheads="1"/>
              </p:cNvSpPr>
              <p:nvPr userDrawn="1"/>
            </p:nvSpPr>
            <p:spPr bwMode="auto">
              <a:xfrm>
                <a:off x="113" y="161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3" name="Oval 48"/>
              <p:cNvSpPr>
                <a:spLocks noChangeArrowheads="1"/>
              </p:cNvSpPr>
              <p:nvPr userDrawn="1"/>
            </p:nvSpPr>
            <p:spPr bwMode="auto">
              <a:xfrm>
                <a:off x="113" y="1707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4" name="Oval 49"/>
              <p:cNvSpPr>
                <a:spLocks noChangeArrowheads="1"/>
              </p:cNvSpPr>
              <p:nvPr userDrawn="1"/>
            </p:nvSpPr>
            <p:spPr bwMode="auto">
              <a:xfrm>
                <a:off x="204" y="152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5" name="Oval 50"/>
              <p:cNvSpPr>
                <a:spLocks noChangeArrowheads="1"/>
              </p:cNvSpPr>
              <p:nvPr userDrawn="1"/>
            </p:nvSpPr>
            <p:spPr bwMode="auto">
              <a:xfrm>
                <a:off x="204" y="161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6" name="Oval 51"/>
              <p:cNvSpPr>
                <a:spLocks noChangeArrowheads="1"/>
              </p:cNvSpPr>
              <p:nvPr userDrawn="1"/>
            </p:nvSpPr>
            <p:spPr bwMode="auto">
              <a:xfrm>
                <a:off x="204" y="1707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7" name="Oval 52"/>
              <p:cNvSpPr>
                <a:spLocks noChangeArrowheads="1"/>
              </p:cNvSpPr>
              <p:nvPr userDrawn="1"/>
            </p:nvSpPr>
            <p:spPr bwMode="auto">
              <a:xfrm>
                <a:off x="295" y="152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8" name="Oval 53"/>
              <p:cNvSpPr>
                <a:spLocks noChangeArrowheads="1"/>
              </p:cNvSpPr>
              <p:nvPr userDrawn="1"/>
            </p:nvSpPr>
            <p:spPr bwMode="auto">
              <a:xfrm>
                <a:off x="295" y="161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9" name="Oval 54"/>
              <p:cNvSpPr>
                <a:spLocks noChangeArrowheads="1"/>
              </p:cNvSpPr>
              <p:nvPr userDrawn="1"/>
            </p:nvSpPr>
            <p:spPr bwMode="auto">
              <a:xfrm>
                <a:off x="295" y="1707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1" t="28768" r="19276" b="58021"/>
            <a:stretch/>
          </p:blipFill>
          <p:spPr>
            <a:xfrm>
              <a:off x="7393377" y="2205210"/>
              <a:ext cx="1576495" cy="457200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</a:gradFill>
          </p:spPr>
        </p:pic>
        <p:sp>
          <p:nvSpPr>
            <p:cNvPr id="77" name="Rectangle 41"/>
            <p:cNvSpPr>
              <a:spLocks noChangeArrowheads="1"/>
            </p:cNvSpPr>
            <p:nvPr userDrawn="1"/>
          </p:nvSpPr>
          <p:spPr bwMode="auto">
            <a:xfrm>
              <a:off x="8937155" y="2181810"/>
              <a:ext cx="207172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</p:grpSp>
      <p:pic>
        <p:nvPicPr>
          <p:cNvPr id="107" name="Picture 4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9" t="30185" r="35422" b="28723"/>
          <a:stretch/>
        </p:blipFill>
        <p:spPr bwMode="auto">
          <a:xfrm>
            <a:off x="3832685" y="3085144"/>
            <a:ext cx="1483671" cy="147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eropark\Pictures\vortex staying 비교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84"/>
          <a:stretch/>
        </p:blipFill>
        <p:spPr bwMode="auto">
          <a:xfrm>
            <a:off x="7308304" y="3130135"/>
            <a:ext cx="1566000" cy="137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2035678" y="3093691"/>
            <a:ext cx="1541711" cy="1440000"/>
            <a:chOff x="1187627" y="660123"/>
            <a:chExt cx="5136586" cy="4797709"/>
          </a:xfrm>
        </p:grpSpPr>
        <p:pic>
          <p:nvPicPr>
            <p:cNvPr id="43" name="Picture 1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607" t="829" r="24873" b="1194"/>
            <a:stretch/>
          </p:blipFill>
          <p:spPr bwMode="auto">
            <a:xfrm>
              <a:off x="1187627" y="660123"/>
              <a:ext cx="5136586" cy="4797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Rectangle 43"/>
            <p:cNvSpPr/>
            <p:nvPr/>
          </p:nvSpPr>
          <p:spPr>
            <a:xfrm>
              <a:off x="4067943" y="4005062"/>
              <a:ext cx="2256270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39712" y="3049591"/>
            <a:ext cx="1483585" cy="1484100"/>
            <a:chOff x="7356871" y="3049591"/>
            <a:chExt cx="1483585" cy="1484100"/>
          </a:xfrm>
        </p:grpSpPr>
        <p:pic>
          <p:nvPicPr>
            <p:cNvPr id="4" name="Picture 5" descr="C:\Users\aeropark\Pictures\SBIG_Mirror.bmp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8" b="14152"/>
            <a:stretch/>
          </p:blipFill>
          <p:spPr bwMode="auto">
            <a:xfrm>
              <a:off x="7356871" y="3432866"/>
              <a:ext cx="1371600" cy="110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42" b="21909"/>
            <a:stretch/>
          </p:blipFill>
          <p:spPr>
            <a:xfrm>
              <a:off x="7834616" y="3049591"/>
              <a:ext cx="1005840" cy="507383"/>
            </a:xfrm>
            <a:prstGeom prst="rect">
              <a:avLst/>
            </a:prstGeom>
          </p:spPr>
        </p:pic>
      </p:grpSp>
      <p:pic>
        <p:nvPicPr>
          <p:cNvPr id="40" name="_x222270320" descr="EMB000006fc6285"/>
          <p:cNvPicPr>
            <a:picLocks noChangeAspect="1" noChangeArrowheads="1"/>
          </p:cNvPicPr>
          <p:nvPr userDrawn="1"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2" t="51043" r="41213" b="4696"/>
          <a:stretch/>
        </p:blipFill>
        <p:spPr bwMode="auto">
          <a:xfrm>
            <a:off x="5667484" y="3099729"/>
            <a:ext cx="1296144" cy="14423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115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090988" y="6494780"/>
            <a:ext cx="752475" cy="365125"/>
          </a:xfrm>
        </p:spPr>
        <p:txBody>
          <a:bodyPr anchor="b"/>
          <a:lstStyle>
            <a:lvl1pPr>
              <a:defRPr sz="13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5"/>
            <a:ext cx="9144000" cy="117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376092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5" y="161405"/>
            <a:ext cx="1034735" cy="7385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>
          <a:xfrm>
            <a:off x="72000" y="260350"/>
            <a:ext cx="9000000" cy="54451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7" name="Rectangle 56"/>
          <p:cNvSpPr>
            <a:spLocks noChangeArrowheads="1"/>
          </p:cNvSpPr>
          <p:nvPr userDrawn="1"/>
        </p:nvSpPr>
        <p:spPr bwMode="auto">
          <a:xfrm flipH="1">
            <a:off x="0" y="6525915"/>
            <a:ext cx="9144000" cy="7143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003366"/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•"/>
            </a:pPr>
            <a:endParaRPr kumimoji="1"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2974298" y="6561138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2000" y="1094780"/>
            <a:ext cx="9000000" cy="5400000"/>
          </a:xfrm>
          <a:ln>
            <a:noFill/>
          </a:ln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500"/>
              </a:spcAft>
              <a:buSzPct val="70000"/>
              <a:buFont typeface="Wingdings" panose="05000000000000000000" pitchFamily="2" charset="2"/>
              <a:buChar char="v"/>
              <a:defRPr sz="1400" b="1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80000" indent="-180000">
              <a:spcBef>
                <a:spcPts val="0"/>
              </a:spcBef>
              <a:buClr>
                <a:schemeClr val="bg1"/>
              </a:buClr>
              <a:defRPr sz="1100" b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3pPr>
            <a:lvl4pPr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4pPr>
            <a:lvl5pPr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4195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331640" y="260350"/>
            <a:ext cx="6984776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90988" y="6540500"/>
            <a:ext cx="752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2000" y="1124743"/>
            <a:ext cx="84276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b="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765C3F6-7114-4E85-B58A-203F82A6A7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7CFA505-99D0-4E29-80F0-1ED6237D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Integration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DDF3F588-F867-4F7A-9204-58B53549A882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Volume Integral</a:t>
                </a:r>
              </a:p>
              <a:p>
                <a:pPr lvl="1"/>
                <a:r>
                  <a:rPr lang="en-US" altLang="ko-KR" dirty="0"/>
                  <a:t>Consider a case which we have to calculate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For using quadrature rule in reference domain, we transform integral domain physical to reference.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d>
                                <m:d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𝐉</m:t>
                                  </m:r>
                                  <m:d>
                                    <m:dPr>
                                      <m:ctrlP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𝐉</m:t>
                                  </m:r>
                                  <m:d>
                                    <m:d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>
                    <a:latin typeface="+mn-lt"/>
                  </a:rPr>
                  <a:t>Using quadrature rule in reference domain</a:t>
                </a:r>
                <a:endParaRPr lang="en-US" altLang="ko-KR" b="0" dirty="0">
                  <a:latin typeface="+mn-lt"/>
                </a:endParaRPr>
              </a:p>
              <a:p>
                <a:pPr marL="0" lvl="1" indent="0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𝐉</m:t>
                                  </m:r>
                                  <m:d>
                                    <m:d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  <m:sub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𝐉</m:t>
                                  </m:r>
                                  <m:d>
                                    <m:d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We say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as transformed quadrature point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det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𝐉</m:t>
                            </m:r>
                            <m:d>
                              <m:d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</m:e>
                            </m:d>
                          </m:e>
                        </m:d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as transformed quadrature weight.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DDF3F588-F867-4F7A-9204-58B53549A8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71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2DA7AD-AA2C-444C-A345-3E171B6F15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948B795-2264-4665-B5C3-167CD5C8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8B432D54-6B0D-4422-828B-6C2DC6BE038A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Surface Integral</a:t>
                </a:r>
              </a:p>
              <a:p>
                <a:pPr lvl="1"/>
                <a:r>
                  <a:rPr lang="en-US" altLang="ko-KR" dirty="0"/>
                  <a:t>Consider a case which we have to calculate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For using quadrature rule in reference domain, we transform integral domain to reference.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𝔗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Cof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Cof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  <m:d>
                                <m:dPr>
                                  <m:ctrlP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</m:d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/>
                  <a:t>Using quadrature rule in reference domain</a:t>
                </a:r>
              </a:p>
              <a:p>
                <a:pPr marL="0" lvl="1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Cof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</m:d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Cof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We say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as transformed quadrature point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Cof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𝐉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acc>
                    <m:r>
                      <a:rPr lang="en-US" altLang="ko-K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as transformed normal vector.</a:t>
                </a:r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8B432D54-6B0D-4422-828B-6C2DC6BE0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328380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34256</TotalTime>
  <Words>133</Words>
  <Application>Microsoft Office PowerPoint</Application>
  <PresentationFormat>화면 슬라이드 쇼(4:3)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Myriad Pro</vt:lpstr>
      <vt:lpstr>굴림</vt:lpstr>
      <vt:lpstr>맑은 고딕</vt:lpstr>
      <vt:lpstr>Arial</vt:lpstr>
      <vt:lpstr>Cambria Math</vt:lpstr>
      <vt:lpstr>Segoe UI</vt:lpstr>
      <vt:lpstr>Times New Roman</vt:lpstr>
      <vt:lpstr>Wingdings</vt:lpstr>
      <vt:lpstr>Wingdings 2</vt:lpstr>
      <vt:lpstr>3_Office 테마</vt:lpstr>
      <vt:lpstr>Numerical Integration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Template</dc:title>
  <dc:creator>KimMinSeok</dc:creator>
  <cp:lastModifiedBy>KimMinSeok</cp:lastModifiedBy>
  <cp:revision>680</cp:revision>
  <cp:lastPrinted>2014-06-13T04:20:56Z</cp:lastPrinted>
  <dcterms:created xsi:type="dcterms:W3CDTF">2013-07-24T10:28:45Z</dcterms:created>
  <dcterms:modified xsi:type="dcterms:W3CDTF">2020-08-17T14:33:56Z</dcterms:modified>
</cp:coreProperties>
</file>