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27.wmf"/><Relationship Id="rId18" Type="http://schemas.openxmlformats.org/officeDocument/2006/relationships/image" Target="../media/image32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6.wmf"/><Relationship Id="rId17" Type="http://schemas.openxmlformats.org/officeDocument/2006/relationships/image" Target="../media/image31.wmf"/><Relationship Id="rId2" Type="http://schemas.openxmlformats.org/officeDocument/2006/relationships/image" Target="../media/image18.wmf"/><Relationship Id="rId16" Type="http://schemas.openxmlformats.org/officeDocument/2006/relationships/image" Target="../media/image30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11.wmf"/><Relationship Id="rId5" Type="http://schemas.openxmlformats.org/officeDocument/2006/relationships/image" Target="../media/image21.wmf"/><Relationship Id="rId15" Type="http://schemas.openxmlformats.org/officeDocument/2006/relationships/image" Target="../media/image29.wmf"/><Relationship Id="rId10" Type="http://schemas.openxmlformats.org/officeDocument/2006/relationships/image" Target="../media/image25.wmf"/><Relationship Id="rId19" Type="http://schemas.openxmlformats.org/officeDocument/2006/relationships/image" Target="../media/image33.wmf"/><Relationship Id="rId4" Type="http://schemas.openxmlformats.org/officeDocument/2006/relationships/image" Target="../media/image20.wmf"/><Relationship Id="rId9" Type="http://schemas.openxmlformats.org/officeDocument/2006/relationships/image" Target="../media/image24.wmf"/><Relationship Id="rId1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2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4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4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0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5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1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41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6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27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C4D2-E74D-4822-AC86-20C641EAB8A7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image" Target="../media/image74.png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8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93.wmf"/><Relationship Id="rId3" Type="http://schemas.openxmlformats.org/officeDocument/2006/relationships/image" Target="../media/image94.png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9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95.png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105.wmf"/><Relationship Id="rId3" Type="http://schemas.openxmlformats.org/officeDocument/2006/relationships/image" Target="../media/image106.png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10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9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1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0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2.wmf"/><Relationship Id="rId3" Type="http://schemas.openxmlformats.org/officeDocument/2006/relationships/image" Target="../media/image15.png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6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4.bin"/><Relationship Id="rId39" Type="http://schemas.openxmlformats.org/officeDocument/2006/relationships/image" Target="../media/image32.wmf"/><Relationship Id="rId3" Type="http://schemas.openxmlformats.org/officeDocument/2006/relationships/image" Target="../media/image34.png"/><Relationship Id="rId21" Type="http://schemas.openxmlformats.org/officeDocument/2006/relationships/image" Target="../media/image24.wmf"/><Relationship Id="rId34" Type="http://schemas.openxmlformats.org/officeDocument/2006/relationships/oleObject" Target="../embeddings/oleObject28.bin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3.wmf"/><Relationship Id="rId25" Type="http://schemas.openxmlformats.org/officeDocument/2006/relationships/image" Target="../media/image11.wmf"/><Relationship Id="rId33" Type="http://schemas.openxmlformats.org/officeDocument/2006/relationships/image" Target="../media/image29.wmf"/><Relationship Id="rId38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29" Type="http://schemas.openxmlformats.org/officeDocument/2006/relationships/image" Target="../media/image27.wmf"/><Relationship Id="rId41" Type="http://schemas.openxmlformats.org/officeDocument/2006/relationships/image" Target="../media/image33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23.bin"/><Relationship Id="rId32" Type="http://schemas.openxmlformats.org/officeDocument/2006/relationships/oleObject" Target="../embeddings/oleObject27.bin"/><Relationship Id="rId37" Type="http://schemas.openxmlformats.org/officeDocument/2006/relationships/image" Target="../media/image31.wmf"/><Relationship Id="rId40" Type="http://schemas.openxmlformats.org/officeDocument/2006/relationships/oleObject" Target="../embeddings/oleObject31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25.bin"/><Relationship Id="rId36" Type="http://schemas.openxmlformats.org/officeDocument/2006/relationships/oleObject" Target="../embeddings/oleObject29.bin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10.wmf"/><Relationship Id="rId31" Type="http://schemas.openxmlformats.org/officeDocument/2006/relationships/image" Target="../media/image28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Relationship Id="rId27" Type="http://schemas.openxmlformats.org/officeDocument/2006/relationships/image" Target="../media/image26.wmf"/><Relationship Id="rId30" Type="http://schemas.openxmlformats.org/officeDocument/2006/relationships/oleObject" Target="../embeddings/oleObject26.bin"/><Relationship Id="rId35" Type="http://schemas.openxmlformats.org/officeDocument/2006/relationships/image" Target="../media/image3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7.wmf"/><Relationship Id="rId3" Type="http://schemas.openxmlformats.org/officeDocument/2006/relationships/image" Target="../media/image49.pn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54.png"/><Relationship Id="rId7" Type="http://schemas.openxmlformats.org/officeDocument/2006/relationships/image" Target="../media/image51.wmf"/><Relationship Id="rId12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60.wmf"/><Relationship Id="rId3" Type="http://schemas.openxmlformats.org/officeDocument/2006/relationships/image" Target="../media/image61.png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Chapter 7. </a:t>
            </a:r>
            <a:r>
              <a:rPr lang="en-US" altLang="ko-KR" sz="4000" b="1" dirty="0" err="1" smtClean="0"/>
              <a:t>Isoparametric</a:t>
            </a:r>
            <a:r>
              <a:rPr lang="en-US" altLang="ko-KR" sz="4000" b="1" dirty="0" smtClean="0"/>
              <a:t> Triangles and </a:t>
            </a:r>
            <a:r>
              <a:rPr lang="en-US" altLang="ko-KR" sz="4000" b="1" dirty="0" err="1" smtClean="0"/>
              <a:t>Tetrahedra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7848872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Overview: 7</a:t>
            </a:r>
            <a:r>
              <a:rPr lang="ko-KR" altLang="en-US" sz="2000" dirty="0" smtClean="0"/>
              <a:t>장에서는 삼각형 및 사면체 요소의 </a:t>
            </a:r>
            <a:r>
              <a:rPr lang="ko-KR" altLang="en-US" sz="2000" dirty="0" err="1" smtClean="0"/>
              <a:t>등매개변수</a:t>
            </a:r>
            <a:r>
              <a:rPr lang="ko-KR" altLang="en-US" sz="2000" dirty="0" smtClean="0"/>
              <a:t> 수식화에 대하여 다룬다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삼각형 및 사면체 요소의 경우 수치 적분 뿐만 아니라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해석적으로 적분이 가능한 특징이 있다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68" y="4005064"/>
            <a:ext cx="501664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48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394431"/>
            <a:ext cx="936104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More general expression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앞서 고려된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절점 변위나 하중 벡터가 될 수 있으며</a:t>
            </a:r>
            <a:r>
              <a:rPr lang="en-US" altLang="ko-KR" dirty="0"/>
              <a:t> </a:t>
            </a:r>
            <a:r>
              <a:rPr lang="ko-KR" altLang="en-US" dirty="0" smtClean="0"/>
              <a:t>다음과 같이 나타낼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변환 행렬 </a:t>
            </a:r>
            <a:r>
              <a:rPr lang="en-US" altLang="ko-KR" dirty="0" smtClean="0"/>
              <a:t>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orthogonal 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square</a:t>
            </a:r>
            <a:r>
              <a:rPr lang="ko-KR" altLang="en-US" dirty="0" smtClean="0"/>
              <a:t>가 아닐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이전에 얻은 관계를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그대로 적용할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유도하기 위해 각각의 </a:t>
            </a:r>
            <a:r>
              <a:rPr lang="en-US" altLang="ko-KR" dirty="0" smtClean="0"/>
              <a:t>coordinate</a:t>
            </a:r>
            <a:r>
              <a:rPr lang="ko-KR" altLang="en-US" dirty="0"/>
              <a:t>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에서의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Work done</a:t>
            </a:r>
            <a:r>
              <a:rPr lang="ko-KR" altLang="en-US" dirty="0" smtClean="0"/>
              <a:t>을 고려하면</a:t>
            </a:r>
            <a:r>
              <a:rPr lang="en-US" altLang="ko-KR" dirty="0" smtClean="0"/>
              <a:t>,</a:t>
            </a:r>
            <a:endParaRPr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2411760" y="1412776"/>
            <a:ext cx="3536801" cy="437040"/>
            <a:chOff x="1303437" y="2366132"/>
            <a:chExt cx="3536801" cy="437040"/>
          </a:xfrm>
        </p:grpSpPr>
        <p:graphicFrame>
          <p:nvGraphicFramePr>
            <p:cNvPr id="7" name="개체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8351256"/>
                </p:ext>
              </p:extLst>
            </p:nvPr>
          </p:nvGraphicFramePr>
          <p:xfrm>
            <a:off x="1303437" y="2492022"/>
            <a:ext cx="1352550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9" name="Equation" r:id="rId3" imgW="1358640" imgH="304560" progId="Equation.DSMT4">
                    <p:embed/>
                  </p:oleObj>
                </mc:Choice>
                <mc:Fallback>
                  <p:oleObj name="Equation" r:id="rId3" imgW="1358640" imgH="304560" progId="Equation.DSMT4">
                    <p:embed/>
                    <p:pic>
                      <p:nvPicPr>
                        <p:cNvPr id="0" name="개체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437" y="2492022"/>
                          <a:ext cx="1352550" cy="311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7075094"/>
                </p:ext>
              </p:extLst>
            </p:nvPr>
          </p:nvGraphicFramePr>
          <p:xfrm>
            <a:off x="3563888" y="2492022"/>
            <a:ext cx="1276350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0" name="Equation" r:id="rId5" imgW="1282680" imgH="304560" progId="Equation.DSMT4">
                    <p:embed/>
                  </p:oleObj>
                </mc:Choice>
                <mc:Fallback>
                  <p:oleObj name="Equation" r:id="rId5" imgW="1282680" imgH="304560" progId="Equation.DSMT4">
                    <p:embed/>
                    <p:pic>
                      <p:nvPicPr>
                        <p:cNvPr id="0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2492022"/>
                          <a:ext cx="1276350" cy="311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직사각형 8"/>
            <p:cNvSpPr/>
            <p:nvPr/>
          </p:nvSpPr>
          <p:spPr>
            <a:xfrm>
              <a:off x="2843808" y="2366132"/>
              <a:ext cx="1008112" cy="412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/>
                <a:t>and</a:t>
              </a:r>
              <a:endParaRPr lang="en-US" altLang="ko-KR" dirty="0" smtClean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835696" y="3501008"/>
            <a:ext cx="5654229" cy="1169301"/>
            <a:chOff x="1294035" y="3062652"/>
            <a:chExt cx="5654229" cy="1169301"/>
          </a:xfrm>
        </p:grpSpPr>
        <p:graphicFrame>
          <p:nvGraphicFramePr>
            <p:cNvPr id="17" name="개체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9324719"/>
                </p:ext>
              </p:extLst>
            </p:nvPr>
          </p:nvGraphicFramePr>
          <p:xfrm>
            <a:off x="1294035" y="3140968"/>
            <a:ext cx="2224088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1" name="Equation" r:id="rId7" imgW="2234880" imgH="342720" progId="Equation.DSMT4">
                    <p:embed/>
                  </p:oleObj>
                </mc:Choice>
                <mc:Fallback>
                  <p:oleObj name="Equation" r:id="rId7" imgW="223488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035" y="3140968"/>
                          <a:ext cx="2224088" cy="350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개체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9925607"/>
                </p:ext>
              </p:extLst>
            </p:nvPr>
          </p:nvGraphicFramePr>
          <p:xfrm>
            <a:off x="4344764" y="3142860"/>
            <a:ext cx="2603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2" name="Equation" r:id="rId9" imgW="2616120" imgH="342720" progId="Equation.DSMT4">
                    <p:embed/>
                  </p:oleObj>
                </mc:Choice>
                <mc:Fallback>
                  <p:oleObj name="Equation" r:id="rId9" imgW="2616120" imgH="342720" progId="Equation.DSMT4">
                    <p:embed/>
                    <p:pic>
                      <p:nvPicPr>
                        <p:cNvPr id="0" name="개체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764" y="3142860"/>
                          <a:ext cx="2603500" cy="350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개체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929839"/>
                </p:ext>
              </p:extLst>
            </p:nvPr>
          </p:nvGraphicFramePr>
          <p:xfrm>
            <a:off x="1331640" y="3789040"/>
            <a:ext cx="2174875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3" name="Equation" r:id="rId11" imgW="2184120" imgH="431640" progId="Equation.DSMT4">
                    <p:embed/>
                  </p:oleObj>
                </mc:Choice>
                <mc:Fallback>
                  <p:oleObj name="Equation" r:id="rId11" imgW="2184120" imgH="431640" progId="Equation.DSMT4">
                    <p:embed/>
                    <p:pic>
                      <p:nvPicPr>
                        <p:cNvPr id="0" name="개체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3789040"/>
                          <a:ext cx="2174875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개체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804872"/>
                </p:ext>
              </p:extLst>
            </p:nvPr>
          </p:nvGraphicFramePr>
          <p:xfrm>
            <a:off x="5004048" y="3808281"/>
            <a:ext cx="137795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4" name="Equation" r:id="rId13" imgW="1384200" imgH="342720" progId="Equation.DSMT4">
                    <p:embed/>
                  </p:oleObj>
                </mc:Choice>
                <mc:Fallback>
                  <p:oleObj name="Equation" r:id="rId13" imgW="1384200" imgH="342720" progId="Equation.DSMT4">
                    <p:embed/>
                    <p:pic>
                      <p:nvPicPr>
                        <p:cNvPr id="0" name="개체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48" y="3808281"/>
                          <a:ext cx="1377950" cy="352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직사각형 22"/>
            <p:cNvSpPr/>
            <p:nvPr/>
          </p:nvSpPr>
          <p:spPr>
            <a:xfrm>
              <a:off x="3707904" y="3062652"/>
              <a:ext cx="1008112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/>
                <a:t>or</a:t>
              </a:r>
              <a:endParaRPr lang="en-US" altLang="ko-KR" dirty="0" smtClean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07904" y="3717032"/>
              <a:ext cx="215185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/>
                <a:t>Therefore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0317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6498" y="260648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8.2 Strain, Stress and Material property</a:t>
            </a:r>
          </a:p>
          <a:p>
            <a:r>
              <a:rPr lang="en-US" altLang="ko-KR" sz="3000" b="1" dirty="0"/>
              <a:t> </a:t>
            </a:r>
            <a:r>
              <a:rPr lang="en-US" altLang="ko-KR" sz="3000" b="1" dirty="0" smtClean="0"/>
              <a:t>    Transformation</a:t>
            </a:r>
            <a:endParaRPr lang="en-US" altLang="ko-KR" sz="3000" b="1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283405"/>
            <a:ext cx="93610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Strains: </a:t>
            </a:r>
            <a:r>
              <a:rPr lang="ko-KR" altLang="en-US" dirty="0" err="1" smtClean="0"/>
              <a:t>변형률의</a:t>
            </a:r>
            <a:r>
              <a:rPr lang="ko-KR" altLang="en-US" dirty="0" smtClean="0"/>
              <a:t> 변환은 변위 </a:t>
            </a:r>
            <a:r>
              <a:rPr lang="ko-KR" altLang="en-US" dirty="0" err="1" smtClean="0"/>
              <a:t>미분항에</a:t>
            </a:r>
            <a:r>
              <a:rPr lang="ko-KR" altLang="en-US" dirty="0" smtClean="0"/>
              <a:t> 대한 변환이다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좌표계</a:t>
            </a:r>
            <a:r>
              <a:rPr lang="ko-KR" altLang="en-US" dirty="0" smtClean="0"/>
              <a:t>      와        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연관관계는 다음과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341393"/>
              </p:ext>
            </p:extLst>
          </p:nvPr>
        </p:nvGraphicFramePr>
        <p:xfrm>
          <a:off x="7144916" y="1470410"/>
          <a:ext cx="379412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3" imgW="380880" imgH="241200" progId="Equation.DSMT4">
                  <p:embed/>
                </p:oleObj>
              </mc:Choice>
              <mc:Fallback>
                <p:oleObj name="Equation" r:id="rId3" imgW="380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4916" y="1470410"/>
                        <a:ext cx="379412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019556"/>
              </p:ext>
            </p:extLst>
          </p:nvPr>
        </p:nvGraphicFramePr>
        <p:xfrm>
          <a:off x="7867116" y="1412776"/>
          <a:ext cx="55721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5" imgW="558720" imgH="304560" progId="Equation.DSMT4">
                  <p:embed/>
                </p:oleObj>
              </mc:Choice>
              <mc:Fallback>
                <p:oleObj name="Equation" r:id="rId5" imgW="558720" imgH="30456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7116" y="1412776"/>
                        <a:ext cx="557213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322770"/>
              </p:ext>
            </p:extLst>
          </p:nvPr>
        </p:nvGraphicFramePr>
        <p:xfrm>
          <a:off x="1043608" y="2310289"/>
          <a:ext cx="27686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7" imgW="2781000" imgH="609480" progId="Equation.DSMT4">
                  <p:embed/>
                </p:oleObj>
              </mc:Choice>
              <mc:Fallback>
                <p:oleObj name="Equation" r:id="rId7" imgW="278100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310289"/>
                        <a:ext cx="27686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067267"/>
              </p:ext>
            </p:extLst>
          </p:nvPr>
        </p:nvGraphicFramePr>
        <p:xfrm>
          <a:off x="4788024" y="2284095"/>
          <a:ext cx="26431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9" imgW="2654280" imgH="660240" progId="Equation.DSMT4">
                  <p:embed/>
                </p:oleObj>
              </mc:Choice>
              <mc:Fallback>
                <p:oleObj name="Equation" r:id="rId9" imgW="2654280" imgH="660240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284095"/>
                        <a:ext cx="264318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724091"/>
              </p:ext>
            </p:extLst>
          </p:nvPr>
        </p:nvGraphicFramePr>
        <p:xfrm>
          <a:off x="899592" y="3140968"/>
          <a:ext cx="7512051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11" imgW="7543800" imgH="1117440" progId="Equation.DSMT4">
                  <p:embed/>
                </p:oleObj>
              </mc:Choice>
              <mc:Fallback>
                <p:oleObj name="Equation" r:id="rId11" imgW="7543800" imgH="1117440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140968"/>
                        <a:ext cx="7512051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46085"/>
              </p:ext>
            </p:extLst>
          </p:nvPr>
        </p:nvGraphicFramePr>
        <p:xfrm>
          <a:off x="1331640" y="4941168"/>
          <a:ext cx="13779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13" imgW="1384200" imgH="330120" progId="Equation.DSMT4">
                  <p:embed/>
                </p:oleObj>
              </mc:Choice>
              <mc:Fallback>
                <p:oleObj name="Equation" r:id="rId13" imgW="1384200" imgH="330120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941168"/>
                        <a:ext cx="137795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668" y="4509120"/>
            <a:ext cx="4940117" cy="172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84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76672"/>
            <a:ext cx="936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Stresses: </a:t>
            </a:r>
            <a:r>
              <a:rPr lang="ko-KR" altLang="en-US" dirty="0" smtClean="0"/>
              <a:t>응력의 변환의 경우 </a:t>
            </a:r>
            <a:r>
              <a:rPr lang="en-US" altLang="ko-KR" dirty="0" smtClean="0"/>
              <a:t>internal work </a:t>
            </a:r>
            <a:r>
              <a:rPr lang="ko-KR" altLang="en-US" dirty="0" smtClean="0"/>
              <a:t>관계를 이용하여 얻을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1259632" y="1246516"/>
            <a:ext cx="5572720" cy="1030356"/>
            <a:chOff x="1259632" y="1484784"/>
            <a:chExt cx="5572720" cy="1030356"/>
          </a:xfrm>
        </p:grpSpPr>
        <p:graphicFrame>
          <p:nvGraphicFramePr>
            <p:cNvPr id="5" name="개체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5119552"/>
                </p:ext>
              </p:extLst>
            </p:nvPr>
          </p:nvGraphicFramePr>
          <p:xfrm>
            <a:off x="1259632" y="1556792"/>
            <a:ext cx="2249488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6" name="Equation" r:id="rId3" imgW="2260440" imgH="342720" progId="Equation.DSMT4">
                    <p:embed/>
                  </p:oleObj>
                </mc:Choice>
                <mc:Fallback>
                  <p:oleObj name="Equation" r:id="rId3" imgW="226044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1556792"/>
                          <a:ext cx="2249488" cy="350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개체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3470064"/>
                </p:ext>
              </p:extLst>
            </p:nvPr>
          </p:nvGraphicFramePr>
          <p:xfrm>
            <a:off x="4139952" y="1553295"/>
            <a:ext cx="2692400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7" name="Equation" r:id="rId5" imgW="2705040" imgH="355320" progId="Equation.DSMT4">
                    <p:embed/>
                  </p:oleObj>
                </mc:Choice>
                <mc:Fallback>
                  <p:oleObj name="Equation" r:id="rId5" imgW="2705040" imgH="355320" progId="Equation.DSMT4">
                    <p:embed/>
                    <p:pic>
                      <p:nvPicPr>
                        <p:cNvPr id="0" name="개체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952" y="1553295"/>
                          <a:ext cx="2692400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개체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7922685"/>
                </p:ext>
              </p:extLst>
            </p:nvPr>
          </p:nvGraphicFramePr>
          <p:xfrm>
            <a:off x="1763688" y="2151603"/>
            <a:ext cx="1554163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8" name="Equation" r:id="rId7" imgW="1562040" imgH="355320" progId="Equation.DSMT4">
                    <p:embed/>
                  </p:oleObj>
                </mc:Choice>
                <mc:Fallback>
                  <p:oleObj name="Equation" r:id="rId7" imgW="1562040" imgH="355320" progId="Equation.DSMT4">
                    <p:embed/>
                    <p:pic>
                      <p:nvPicPr>
                        <p:cNvPr id="0" name="개체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688" y="2151603"/>
                          <a:ext cx="1554163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8270195"/>
                </p:ext>
              </p:extLst>
            </p:nvPr>
          </p:nvGraphicFramePr>
          <p:xfrm>
            <a:off x="4356397" y="2132856"/>
            <a:ext cx="1655763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9" name="Equation" r:id="rId9" imgW="1663560" imgH="355320" progId="Equation.DSMT4">
                    <p:embed/>
                  </p:oleObj>
                </mc:Choice>
                <mc:Fallback>
                  <p:oleObj name="Equation" r:id="rId9" imgW="1663560" imgH="355320" progId="Equation.DSMT4">
                    <p:embed/>
                    <p:pic>
                      <p:nvPicPr>
                        <p:cNvPr id="0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397" y="2132856"/>
                          <a:ext cx="1655763" cy="363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직사각형 8"/>
            <p:cNvSpPr/>
            <p:nvPr/>
          </p:nvSpPr>
          <p:spPr>
            <a:xfrm>
              <a:off x="3635896" y="1484784"/>
              <a:ext cx="1008112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/>
                <a:t>or</a:t>
              </a:r>
              <a:endParaRPr lang="en-US" altLang="ko-KR" dirty="0" smtClean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35896" y="2060848"/>
              <a:ext cx="1008112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/>
                <a:t>and</a:t>
              </a:r>
              <a:endParaRPr lang="en-US" altLang="ko-KR" dirty="0" smtClean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23528" y="2492896"/>
            <a:ext cx="9361040" cy="1875706"/>
            <a:chOff x="323528" y="2492896"/>
            <a:chExt cx="9361040" cy="1875706"/>
          </a:xfrm>
        </p:grpSpPr>
        <p:sp>
          <p:nvSpPr>
            <p:cNvPr id="12" name="직사각형 11"/>
            <p:cNvSpPr/>
            <p:nvPr/>
          </p:nvSpPr>
          <p:spPr>
            <a:xfrm>
              <a:off x="323528" y="2492896"/>
              <a:ext cx="9361040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/>
                <a:t>Material properties: </a:t>
              </a:r>
              <a:r>
                <a:rPr lang="ko-KR" altLang="en-US" dirty="0" smtClean="0"/>
                <a:t>각각의 </a:t>
              </a:r>
              <a:r>
                <a:rPr lang="ko-KR" altLang="en-US" dirty="0" err="1" smtClean="0"/>
                <a:t>좌표계에서의</a:t>
              </a:r>
              <a:r>
                <a:rPr lang="ko-KR" altLang="en-US" dirty="0" smtClean="0"/>
                <a:t> 응력과 </a:t>
              </a:r>
              <a:r>
                <a:rPr lang="ko-KR" altLang="en-US" dirty="0" err="1" smtClean="0"/>
                <a:t>변형률</a:t>
              </a:r>
              <a:r>
                <a:rPr lang="ko-KR" altLang="en-US" dirty="0" smtClean="0"/>
                <a:t> 관계가 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                   일 때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재료에 대한 변환은 다음과 같다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graphicFrame>
          <p:nvGraphicFramePr>
            <p:cNvPr id="13" name="개체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3315114"/>
                </p:ext>
              </p:extLst>
            </p:nvPr>
          </p:nvGraphicFramePr>
          <p:xfrm>
            <a:off x="2123728" y="3443903"/>
            <a:ext cx="4953000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0" name="Equation" r:id="rId11" imgW="4978080" imgH="355320" progId="Equation.DSMT4">
                    <p:embed/>
                  </p:oleObj>
                </mc:Choice>
                <mc:Fallback>
                  <p:oleObj name="Equation" r:id="rId11" imgW="497808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3443903"/>
                          <a:ext cx="4953000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개체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9897166"/>
                </p:ext>
              </p:extLst>
            </p:nvPr>
          </p:nvGraphicFramePr>
          <p:xfrm>
            <a:off x="3419872" y="4005064"/>
            <a:ext cx="1882775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1" name="Equation" r:id="rId13" imgW="1892160" imgH="355320" progId="Equation.DSMT4">
                    <p:embed/>
                  </p:oleObj>
                </mc:Choice>
                <mc:Fallback>
                  <p:oleObj name="Equation" r:id="rId13" imgW="1892160" imgH="355320" progId="Equation.DSMT4">
                    <p:embed/>
                    <p:pic>
                      <p:nvPicPr>
                        <p:cNvPr id="0" name="개체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872" y="4005064"/>
                          <a:ext cx="1882775" cy="363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794724"/>
              </p:ext>
            </p:extLst>
          </p:nvPr>
        </p:nvGraphicFramePr>
        <p:xfrm>
          <a:off x="7164288" y="2613794"/>
          <a:ext cx="1327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15" imgW="1333440" imgH="304560" progId="Equation.DSMT4">
                  <p:embed/>
                </p:oleObj>
              </mc:Choice>
              <mc:Fallback>
                <p:oleObj name="Equation" r:id="rId15" imgW="1333440" imgH="304560" progId="Equation.DSMT4">
                  <p:embed/>
                  <p:pic>
                    <p:nvPicPr>
                      <p:cNvPr id="0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2613794"/>
                        <a:ext cx="13271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98324"/>
              </p:ext>
            </p:extLst>
          </p:nvPr>
        </p:nvGraphicFramePr>
        <p:xfrm>
          <a:off x="395536" y="3006735"/>
          <a:ext cx="149066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17" imgW="1498320" imgH="304560" progId="Equation.DSMT4">
                  <p:embed/>
                </p:oleObj>
              </mc:Choice>
              <mc:Fallback>
                <p:oleObj name="Equation" r:id="rId17" imgW="1498320" imgH="304560" progId="Equation.DSMT4">
                  <p:embed/>
                  <p:pic>
                    <p:nvPicPr>
                      <p:cNvPr id="0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006735"/>
                        <a:ext cx="149066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421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8" y="260648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8.3 Transformation of the characteristic</a:t>
            </a:r>
          </a:p>
          <a:p>
            <a:r>
              <a:rPr lang="en-US" altLang="ko-KR" sz="3000" b="1" dirty="0"/>
              <a:t> </a:t>
            </a:r>
            <a:r>
              <a:rPr lang="en-US" altLang="ko-KR" sz="3000" b="1" dirty="0" smtClean="0"/>
              <a:t>    Matrix</a:t>
            </a:r>
            <a:endParaRPr lang="en-US" altLang="ko-KR" sz="3000" b="1" dirty="0"/>
          </a:p>
        </p:txBody>
      </p:sp>
      <p:sp>
        <p:nvSpPr>
          <p:cNvPr id="5" name="직사각형 4"/>
          <p:cNvSpPr/>
          <p:nvPr/>
        </p:nvSpPr>
        <p:spPr>
          <a:xfrm>
            <a:off x="311629" y="1276311"/>
            <a:ext cx="936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Stiffness matrix     </a:t>
            </a:r>
            <a:r>
              <a:rPr lang="ko-KR" altLang="en-US" dirty="0" smtClean="0"/>
              <a:t>는 다음과 같이 변환 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417738"/>
              </p:ext>
            </p:extLst>
          </p:nvPr>
        </p:nvGraphicFramePr>
        <p:xfrm>
          <a:off x="2051720" y="1389658"/>
          <a:ext cx="3159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3" imgW="317160" imgH="304560" progId="Equation.DSMT4">
                  <p:embed/>
                </p:oleObj>
              </mc:Choice>
              <mc:Fallback>
                <p:oleObj name="Equation" r:id="rId3" imgW="317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389658"/>
                        <a:ext cx="31591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447117"/>
              </p:ext>
            </p:extLst>
          </p:nvPr>
        </p:nvGraphicFramePr>
        <p:xfrm>
          <a:off x="1691680" y="2708920"/>
          <a:ext cx="539591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5" imgW="5422680" imgH="342720" progId="Equation.DSMT4">
                  <p:embed/>
                </p:oleObj>
              </mc:Choice>
              <mc:Fallback>
                <p:oleObj name="Equation" r:id="rId5" imgW="5422680" imgH="34272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708920"/>
                        <a:ext cx="539591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203826"/>
              </p:ext>
            </p:extLst>
          </p:nvPr>
        </p:nvGraphicFramePr>
        <p:xfrm>
          <a:off x="2424113" y="2060848"/>
          <a:ext cx="12382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7" imgW="1244520" imgH="304560" progId="Equation.DSMT4">
                  <p:embed/>
                </p:oleObj>
              </mc:Choice>
              <mc:Fallback>
                <p:oleObj name="Equation" r:id="rId7" imgW="1244520" imgH="30456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060848"/>
                        <a:ext cx="12382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911735"/>
              </p:ext>
            </p:extLst>
          </p:nvPr>
        </p:nvGraphicFramePr>
        <p:xfrm>
          <a:off x="5065713" y="2037730"/>
          <a:ext cx="14033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9" imgW="1409400" imgH="304560" progId="Equation.DSMT4">
                  <p:embed/>
                </p:oleObj>
              </mc:Choice>
              <mc:Fallback>
                <p:oleObj name="Equation" r:id="rId9" imgW="1409400" imgH="30456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2037730"/>
                        <a:ext cx="14033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346498" y="3356992"/>
            <a:ext cx="93610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위와 같은 변환은 </a:t>
            </a:r>
            <a:r>
              <a:rPr lang="en-US" altLang="ko-KR" dirty="0" smtClean="0"/>
              <a:t>element properties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element orientation</a:t>
            </a:r>
            <a:r>
              <a:rPr lang="ko-KR" altLang="en-US" dirty="0" smtClean="0"/>
              <a:t>을 변환 시키는 것이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변환되는 것은     에서     에 따른</a:t>
            </a:r>
            <a:r>
              <a:rPr lang="en-US" altLang="ko-KR" dirty="0" smtClean="0"/>
              <a:t>, formal expression of element properties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</a:t>
            </a:r>
            <a:endParaRPr lang="en-US" altLang="ko-KR" dirty="0" smtClean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196836"/>
              </p:ext>
            </p:extLst>
          </p:nvPr>
        </p:nvGraphicFramePr>
        <p:xfrm>
          <a:off x="3607897" y="3924430"/>
          <a:ext cx="37941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11" imgW="380880" imgH="304560" progId="Equation.DSMT4">
                  <p:embed/>
                </p:oleObj>
              </mc:Choice>
              <mc:Fallback>
                <p:oleObj name="Equation" r:id="rId11" imgW="380880" imgH="30456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897" y="3924430"/>
                        <a:ext cx="379413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001265"/>
              </p:ext>
            </p:extLst>
          </p:nvPr>
        </p:nvGraphicFramePr>
        <p:xfrm>
          <a:off x="2691166" y="3895552"/>
          <a:ext cx="4302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13" imgW="431640" imgH="304560" progId="Equation.DSMT4">
                  <p:embed/>
                </p:oleObj>
              </mc:Choice>
              <mc:Fallback>
                <p:oleObj name="Equation" r:id="rId13" imgW="431640" imgH="304560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1166" y="3895552"/>
                        <a:ext cx="43021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2138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8" y="260648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8.4 Changing the directions of restraints</a:t>
            </a:r>
            <a:endParaRPr lang="en-US" altLang="ko-KR" sz="30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73511"/>
            <a:ext cx="2791803" cy="252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263081"/>
              </p:ext>
            </p:extLst>
          </p:nvPr>
        </p:nvGraphicFramePr>
        <p:xfrm>
          <a:off x="1187624" y="2132856"/>
          <a:ext cx="37655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4" imgW="3784320" imgH="1523880" progId="Equation.DSMT4">
                  <p:embed/>
                </p:oleObj>
              </mc:Choice>
              <mc:Fallback>
                <p:oleObj name="Equation" r:id="rId4" imgW="3784320" imgH="152388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132856"/>
                        <a:ext cx="3765550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325757"/>
              </p:ext>
            </p:extLst>
          </p:nvPr>
        </p:nvGraphicFramePr>
        <p:xfrm>
          <a:off x="611560" y="4149080"/>
          <a:ext cx="21732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6" imgW="2184120" imgH="736560" progId="Equation.DSMT4">
                  <p:embed/>
                </p:oleObj>
              </mc:Choice>
              <mc:Fallback>
                <p:oleObj name="Equation" r:id="rId6" imgW="2184120" imgH="73656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149080"/>
                        <a:ext cx="217328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030864"/>
              </p:ext>
            </p:extLst>
          </p:nvPr>
        </p:nvGraphicFramePr>
        <p:xfrm>
          <a:off x="3082528" y="4005064"/>
          <a:ext cx="264160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8" imgW="2654280" imgH="1117440" progId="Equation.DSMT4">
                  <p:embed/>
                </p:oleObj>
              </mc:Choice>
              <mc:Fallback>
                <p:oleObj name="Equation" r:id="rId8" imgW="2654280" imgH="111744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528" y="4005064"/>
                        <a:ext cx="264160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346498" y="1052736"/>
            <a:ext cx="93610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Boundary condition</a:t>
            </a:r>
            <a:r>
              <a:rPr lang="ko-KR" altLang="en-US" dirty="0" smtClean="0"/>
              <a:t>이 기존의 </a:t>
            </a:r>
            <a:r>
              <a:rPr lang="en-US" altLang="ko-KR" dirty="0" err="1" smtClean="0"/>
              <a:t>dof</a:t>
            </a:r>
            <a:r>
              <a:rPr lang="ko-KR" altLang="en-US" dirty="0" smtClean="0"/>
              <a:t>와 평행하지 않을 경우 변환 행렬을 통하여 수정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작업을 거쳐야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357447"/>
              </p:ext>
            </p:extLst>
          </p:nvPr>
        </p:nvGraphicFramePr>
        <p:xfrm>
          <a:off x="827584" y="5805264"/>
          <a:ext cx="210978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10" imgW="2120760" imgH="355320" progId="Equation.DSMT4">
                  <p:embed/>
                </p:oleObj>
              </mc:Choice>
              <mc:Fallback>
                <p:oleObj name="Equation" r:id="rId10" imgW="2120760" imgH="35532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805264"/>
                        <a:ext cx="210978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643332"/>
              </p:ext>
            </p:extLst>
          </p:nvPr>
        </p:nvGraphicFramePr>
        <p:xfrm>
          <a:off x="3520802" y="5229200"/>
          <a:ext cx="48387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12" imgW="4863960" imgH="1498320" progId="Equation.DSMT4">
                  <p:embed/>
                </p:oleObj>
              </mc:Choice>
              <mc:Fallback>
                <p:oleObj name="Equation" r:id="rId12" imgW="4863960" imgH="149832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802" y="5229200"/>
                        <a:ext cx="483870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898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8" y="260648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8.5 Connecting dissimilar elements.</a:t>
            </a:r>
          </a:p>
          <a:p>
            <a:r>
              <a:rPr lang="en-US" altLang="ko-KR" sz="3000" b="1" dirty="0"/>
              <a:t> </a:t>
            </a:r>
            <a:r>
              <a:rPr lang="en-US" altLang="ko-KR" sz="3000" b="1" dirty="0" smtClean="0"/>
              <a:t>    Rigid elements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6498" y="1298084"/>
            <a:ext cx="93610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Dof</a:t>
            </a:r>
            <a:r>
              <a:rPr lang="en-US" altLang="ko-KR" dirty="0" smtClean="0"/>
              <a:t> </a:t>
            </a:r>
            <a:r>
              <a:rPr lang="ko-KR" altLang="en-US" dirty="0" smtClean="0"/>
              <a:t>들</a:t>
            </a:r>
            <a:r>
              <a:rPr lang="ko-KR" altLang="en-US" dirty="0"/>
              <a:t>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different type </a:t>
            </a:r>
            <a:r>
              <a:rPr lang="ko-KR" altLang="en-US" dirty="0" smtClean="0"/>
              <a:t>이거나 </a:t>
            </a:r>
            <a:r>
              <a:rPr lang="en-US" altLang="ko-KR" dirty="0" err="1" smtClean="0"/>
              <a:t>dirrernt</a:t>
            </a:r>
            <a:r>
              <a:rPr lang="en-US" altLang="ko-KR" dirty="0" smtClean="0"/>
              <a:t> location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dissimilar </a:t>
            </a:r>
            <a:r>
              <a:rPr lang="en-US" altLang="ko-KR" dirty="0" err="1" smtClean="0"/>
              <a:t>elemtns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예시로 </a:t>
            </a:r>
            <a:r>
              <a:rPr lang="en-US" altLang="ko-KR" dirty="0" smtClean="0"/>
              <a:t>beam element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plane element</a:t>
            </a:r>
            <a:r>
              <a:rPr lang="ko-KR" altLang="en-US" dirty="0" smtClean="0"/>
              <a:t>와의 결합 또는 중첩 되지 않는 자유도의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연결이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이를 다루기 위해서는 구속조건 관계를 이용하여 자유도가 관계를 가지도록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99" y="3899343"/>
            <a:ext cx="4009478" cy="195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56290"/>
            <a:ext cx="389457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52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05064"/>
            <a:ext cx="442496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46498" y="260648"/>
            <a:ext cx="8473974" cy="3416320"/>
            <a:chOff x="346498" y="755412"/>
            <a:chExt cx="8473974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346498" y="755412"/>
              <a:ext cx="8473974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/>
                <a:t>Simple examples: </a:t>
              </a:r>
              <a:r>
                <a:rPr lang="en-US" altLang="ko-KR" dirty="0" smtClean="0"/>
                <a:t>plane </a:t>
              </a:r>
              <a:r>
                <a:rPr lang="ko-KR" altLang="en-US" dirty="0" smtClean="0"/>
                <a:t>요소와 </a:t>
              </a:r>
              <a:r>
                <a:rPr lang="en-US" altLang="ko-KR" dirty="0" smtClean="0"/>
                <a:t>beam </a:t>
              </a:r>
              <a:r>
                <a:rPr lang="ko-KR" altLang="en-US" dirty="0" smtClean="0"/>
                <a:t>요소가 임의 위치에 연결되었을 경우</a:t>
              </a:r>
              <a:r>
                <a:rPr lang="en-US" altLang="ko-KR" dirty="0" smtClean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Beam </a:t>
              </a:r>
              <a:r>
                <a:rPr lang="ko-KR" altLang="en-US" dirty="0" smtClean="0"/>
                <a:t>요소의 </a:t>
              </a:r>
              <a:r>
                <a:rPr lang="ko-KR" altLang="en-US" dirty="0" err="1" smtClean="0"/>
                <a:t>자유도는</a:t>
              </a:r>
              <a:r>
                <a:rPr lang="ko-KR" altLang="en-US" dirty="0" smtClean="0"/>
                <a:t> 아래와 같다</a:t>
              </a:r>
              <a:r>
                <a:rPr lang="en-US" altLang="ko-KR" dirty="0" smtClean="0"/>
                <a:t>. </a:t>
              </a:r>
              <a:r>
                <a:rPr lang="en-US" altLang="ko-KR" b="1" dirty="0" smtClean="0"/>
                <a:t>  </a:t>
              </a:r>
            </a:p>
            <a:p>
              <a:pPr>
                <a:lnSpc>
                  <a:spcPct val="150000"/>
                </a:lnSpc>
              </a:pPr>
              <a:endParaRPr lang="en-US" altLang="ko-KR" b="1" dirty="0"/>
            </a:p>
            <a:p>
              <a:pPr>
                <a:lnSpc>
                  <a:spcPct val="150000"/>
                </a:lnSpc>
              </a:pPr>
              <a:endParaRPr lang="en-US" altLang="ko-KR" b="1" dirty="0" smtClean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연결된 새로운 </a:t>
              </a:r>
              <a:r>
                <a:rPr lang="en-US" altLang="ko-KR" dirty="0" smtClean="0"/>
                <a:t>beam </a:t>
              </a:r>
              <a:r>
                <a:rPr lang="ko-KR" altLang="en-US" dirty="0" smtClean="0"/>
                <a:t>요소의 </a:t>
              </a:r>
              <a:r>
                <a:rPr lang="ko-KR" altLang="en-US" dirty="0" err="1" smtClean="0"/>
                <a:t>자유도는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이를 연결하는 </a:t>
              </a:r>
              <a:r>
                <a:rPr lang="en-US" altLang="ko-KR" dirty="0" smtClean="0"/>
                <a:t>transformation matrix</a:t>
              </a:r>
              <a:r>
                <a:rPr lang="ko-KR" altLang="en-US" dirty="0" smtClean="0"/>
                <a:t>를 구성해야 하며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아래와 같다</a:t>
              </a:r>
              <a:r>
                <a:rPr lang="en-US" altLang="ko-KR" dirty="0" smtClean="0"/>
                <a:t>.</a:t>
              </a:r>
            </a:p>
          </p:txBody>
        </p:sp>
        <p:graphicFrame>
          <p:nvGraphicFramePr>
            <p:cNvPr id="7" name="개체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9343569"/>
                </p:ext>
              </p:extLst>
            </p:nvPr>
          </p:nvGraphicFramePr>
          <p:xfrm>
            <a:off x="2382838" y="1773238"/>
            <a:ext cx="363855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6" name="Equation" r:id="rId4" imgW="3657600" imgH="406080" progId="Equation.DSMT4">
                    <p:embed/>
                  </p:oleObj>
                </mc:Choice>
                <mc:Fallback>
                  <p:oleObj name="Equation" r:id="rId4" imgW="3657600" imgH="406080" progId="Equation.DSMT4">
                    <p:embed/>
                    <p:pic>
                      <p:nvPicPr>
                        <p:cNvPr id="0" name="개체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2838" y="1773238"/>
                          <a:ext cx="3638550" cy="41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7604949"/>
                </p:ext>
              </p:extLst>
            </p:nvPr>
          </p:nvGraphicFramePr>
          <p:xfrm>
            <a:off x="2397540" y="3068960"/>
            <a:ext cx="3954463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7" name="Equation" r:id="rId6" imgW="3974760" imgH="406080" progId="Equation.DSMT4">
                    <p:embed/>
                  </p:oleObj>
                </mc:Choice>
                <mc:Fallback>
                  <p:oleObj name="Equation" r:id="rId6" imgW="3974760" imgH="406080" progId="Equation.DSMT4">
                    <p:embed/>
                    <p:pic>
                      <p:nvPicPr>
                        <p:cNvPr id="0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7540" y="3068960"/>
                          <a:ext cx="3954463" cy="41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91216"/>
              </p:ext>
            </p:extLst>
          </p:nvPr>
        </p:nvGraphicFramePr>
        <p:xfrm>
          <a:off x="683568" y="4001718"/>
          <a:ext cx="13890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8" imgW="1396800" imgH="736560" progId="Equation.DSMT4">
                  <p:embed/>
                </p:oleObj>
              </mc:Choice>
              <mc:Fallback>
                <p:oleObj name="Equation" r:id="rId8" imgW="139680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001718"/>
                        <a:ext cx="138906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262409"/>
              </p:ext>
            </p:extLst>
          </p:nvPr>
        </p:nvGraphicFramePr>
        <p:xfrm>
          <a:off x="611560" y="4997021"/>
          <a:ext cx="39147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10" imgW="3936960" imgH="1117440" progId="Equation.DSMT4">
                  <p:embed/>
                </p:oleObj>
              </mc:Choice>
              <mc:Fallback>
                <p:oleObj name="Equation" r:id="rId10" imgW="3936960" imgH="1117440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997021"/>
                        <a:ext cx="391477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7087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80" y="2293899"/>
            <a:ext cx="545240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6498" y="260648"/>
            <a:ext cx="8473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만약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가 일치할 경우 같은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nodal </a:t>
            </a:r>
            <a:r>
              <a:rPr lang="ko-KR" altLang="en-US" dirty="0" smtClean="0"/>
              <a:t>자유도가 아니더라도 변환이 필요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없다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A</a:t>
            </a:r>
            <a:r>
              <a:rPr lang="ko-KR" altLang="en-US" dirty="0" smtClean="0"/>
              <a:t>점은 </a:t>
            </a:r>
            <a:r>
              <a:rPr lang="en-US" altLang="ko-KR" dirty="0" smtClean="0"/>
              <a:t>hinge</a:t>
            </a:r>
            <a:r>
              <a:rPr lang="ko-KR" altLang="en-US" dirty="0" smtClean="0"/>
              <a:t>로 구분되는데</a:t>
            </a:r>
            <a:r>
              <a:rPr lang="en-US" altLang="ko-KR" dirty="0" smtClean="0"/>
              <a:t>, plane</a:t>
            </a:r>
            <a:r>
              <a:rPr lang="ko-KR" altLang="en-US" dirty="0" smtClean="0"/>
              <a:t>요소의 경우 회전에 대한 자유도가 없기 때문이다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이를 해결하기 위해서는 </a:t>
            </a:r>
            <a:r>
              <a:rPr lang="en-US" altLang="ko-KR" dirty="0" smtClean="0"/>
              <a:t>beam </a:t>
            </a:r>
            <a:r>
              <a:rPr lang="ko-KR" altLang="en-US" dirty="0" smtClean="0"/>
              <a:t>요소를 확장시켜 연결해야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822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8" y="260648"/>
            <a:ext cx="84739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Eccentric Stiffeners: </a:t>
            </a:r>
            <a:r>
              <a:rPr lang="en-US" altLang="ko-KR" dirty="0" smtClean="0"/>
              <a:t>plate </a:t>
            </a:r>
            <a:r>
              <a:rPr lang="ko-KR" altLang="en-US" dirty="0" smtClean="0"/>
              <a:t>요소의 경우 </a:t>
            </a:r>
            <a:r>
              <a:rPr lang="en-US" altLang="ko-KR" dirty="0" smtClean="0"/>
              <a:t>beam </a:t>
            </a:r>
            <a:r>
              <a:rPr lang="ko-KR" altLang="en-US" dirty="0" smtClean="0"/>
              <a:t>요소와 자주 연결되곤 한다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 경우</a:t>
            </a:r>
            <a:r>
              <a:rPr lang="en-US" altLang="ko-KR" dirty="0" smtClean="0"/>
              <a:t>, plate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beam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일치하지 않는데</a:t>
            </a:r>
            <a:r>
              <a:rPr lang="en-US" altLang="ko-KR" dirty="0" smtClean="0"/>
              <a:t>, rigid link</a:t>
            </a:r>
            <a:r>
              <a:rPr lang="ko-KR" altLang="en-US" dirty="0" smtClean="0"/>
              <a:t>를 이용하여 문제를 해결할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42" y="4437112"/>
            <a:ext cx="554292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775541"/>
              </p:ext>
            </p:extLst>
          </p:nvPr>
        </p:nvGraphicFramePr>
        <p:xfrm>
          <a:off x="1259632" y="1822580"/>
          <a:ext cx="18065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4" imgW="1815840" imgH="1193760" progId="Equation.DSMT4">
                  <p:embed/>
                </p:oleObj>
              </mc:Choice>
              <mc:Fallback>
                <p:oleObj name="Equation" r:id="rId4" imgW="1815840" imgH="1193760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822580"/>
                        <a:ext cx="18065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597828"/>
              </p:ext>
            </p:extLst>
          </p:nvPr>
        </p:nvGraphicFramePr>
        <p:xfrm>
          <a:off x="5220072" y="1855539"/>
          <a:ext cx="18700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6" imgW="1879560" imgH="1117440" progId="Equation.DSMT4">
                  <p:embed/>
                </p:oleObj>
              </mc:Choice>
              <mc:Fallback>
                <p:oleObj name="Equation" r:id="rId6" imgW="1879560" imgH="111744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855539"/>
                        <a:ext cx="187007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3707904" y="2182620"/>
            <a:ext cx="100811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Where</a:t>
            </a:r>
            <a:endParaRPr lang="en-US" altLang="ko-KR" dirty="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1574240" y="3284984"/>
            <a:ext cx="5230008" cy="868322"/>
            <a:chOff x="1268258" y="3573016"/>
            <a:chExt cx="5230008" cy="868322"/>
          </a:xfrm>
        </p:grpSpPr>
        <p:graphicFrame>
          <p:nvGraphicFramePr>
            <p:cNvPr id="7" name="개체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8919686"/>
                </p:ext>
              </p:extLst>
            </p:nvPr>
          </p:nvGraphicFramePr>
          <p:xfrm>
            <a:off x="1299301" y="3573016"/>
            <a:ext cx="1681163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4" name="Equation" r:id="rId8" imgW="1688760" imgH="342720" progId="Equation.DSMT4">
                    <p:embed/>
                  </p:oleObj>
                </mc:Choice>
                <mc:Fallback>
                  <p:oleObj name="Equation" r:id="rId8" imgW="1688760" imgH="342720" progId="Equation.DSMT4">
                    <p:embed/>
                    <p:pic>
                      <p:nvPicPr>
                        <p:cNvPr id="0" name="개체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9301" y="3573016"/>
                          <a:ext cx="1681163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개체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7098504"/>
                </p:ext>
              </p:extLst>
            </p:nvPr>
          </p:nvGraphicFramePr>
          <p:xfrm>
            <a:off x="1268258" y="4092088"/>
            <a:ext cx="137795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5" name="Equation" r:id="rId10" imgW="1384200" imgH="342720" progId="Equation.DSMT4">
                    <p:embed/>
                  </p:oleObj>
                </mc:Choice>
                <mc:Fallback>
                  <p:oleObj name="Equation" r:id="rId10" imgW="1384200" imgH="342720" progId="Equation.DSMT4">
                    <p:embed/>
                    <p:pic>
                      <p:nvPicPr>
                        <p:cNvPr id="0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8258" y="4092088"/>
                          <a:ext cx="1377950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직사각형 10"/>
            <p:cNvSpPr/>
            <p:nvPr/>
          </p:nvSpPr>
          <p:spPr>
            <a:xfrm>
              <a:off x="3402239" y="3789040"/>
              <a:ext cx="1008112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/>
                <a:t>Where</a:t>
              </a:r>
              <a:endParaRPr lang="en-US" altLang="ko-KR" dirty="0" smtClean="0"/>
            </a:p>
          </p:txBody>
        </p:sp>
        <p:graphicFrame>
          <p:nvGraphicFramePr>
            <p:cNvPr id="10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3606436"/>
                </p:ext>
              </p:extLst>
            </p:nvPr>
          </p:nvGraphicFramePr>
          <p:xfrm>
            <a:off x="5020303" y="3686224"/>
            <a:ext cx="1477963" cy="750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6" name="Equation" r:id="rId12" imgW="1485720" imgH="736560" progId="Equation.DSMT4">
                    <p:embed/>
                  </p:oleObj>
                </mc:Choice>
                <mc:Fallback>
                  <p:oleObj name="Equation" r:id="rId12" imgW="1485720" imgH="736560" progId="Equation.DSMT4">
                    <p:embed/>
                    <p:pic>
                      <p:nvPicPr>
                        <p:cNvPr id="0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0303" y="3686224"/>
                          <a:ext cx="1477963" cy="750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76971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8" y="260648"/>
            <a:ext cx="8473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Rigid elements: </a:t>
            </a:r>
            <a:r>
              <a:rPr lang="ko-KR" altLang="en-US" dirty="0" smtClean="0"/>
              <a:t>한 요소가 다른 요소보다 충분히 </a:t>
            </a:r>
            <a:r>
              <a:rPr lang="en-US" altLang="ko-KR" dirty="0" smtClean="0"/>
              <a:t>stiff 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rigid</a:t>
            </a:r>
            <a:r>
              <a:rPr lang="ko-KR" altLang="en-US" dirty="0" smtClean="0"/>
              <a:t>로 간주될 경우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Rigid element</a:t>
            </a:r>
            <a:r>
              <a:rPr lang="ko-KR" altLang="en-US" dirty="0" smtClean="0"/>
              <a:t>로 표현할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smtClean="0"/>
              <a:t>를 이용하여 기존의 </a:t>
            </a:r>
            <a:r>
              <a:rPr lang="ko-KR" altLang="en-US" dirty="0" err="1" smtClean="0"/>
              <a:t>자유도를</a:t>
            </a:r>
            <a:r>
              <a:rPr lang="ko-KR" altLang="en-US" dirty="0" smtClean="0"/>
              <a:t> 표현하면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420888"/>
            <a:ext cx="48101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273226"/>
              </p:ext>
            </p:extLst>
          </p:nvPr>
        </p:nvGraphicFramePr>
        <p:xfrm>
          <a:off x="683568" y="2348880"/>
          <a:ext cx="3119438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4" imgW="3136680" imgH="2286000" progId="Equation.DSMT4">
                  <p:embed/>
                </p:oleObj>
              </mc:Choice>
              <mc:Fallback>
                <p:oleObj name="Equation" r:id="rId4" imgW="3136680" imgH="228600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348880"/>
                        <a:ext cx="3119438" cy="233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245687"/>
              </p:ext>
            </p:extLst>
          </p:nvPr>
        </p:nvGraphicFramePr>
        <p:xfrm>
          <a:off x="462707" y="1196752"/>
          <a:ext cx="7969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6" imgW="799920" imgH="330120" progId="Equation.DSMT4">
                  <p:embed/>
                </p:oleObj>
              </mc:Choice>
              <mc:Fallback>
                <p:oleObj name="Equation" r:id="rId6" imgW="799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07" y="1196752"/>
                        <a:ext cx="7969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30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0876" y="327340"/>
            <a:ext cx="7848872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/>
              <a:t>Chapter6 Review: </a:t>
            </a:r>
            <a:r>
              <a:rPr lang="en-US" altLang="ko-KR" sz="2500" b="1" dirty="0" err="1" smtClean="0"/>
              <a:t>Isoparametric</a:t>
            </a:r>
            <a:r>
              <a:rPr lang="en-US" altLang="ko-KR" sz="2500" b="1" dirty="0" smtClean="0"/>
              <a:t>?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복잡한 기하형상을 가질 경우 </a:t>
            </a:r>
            <a:r>
              <a:rPr lang="en-US" altLang="ko-KR" sz="2000" dirty="0" smtClean="0"/>
              <a:t>mesh</a:t>
            </a:r>
            <a:r>
              <a:rPr lang="ko-KR" altLang="en-US" sz="2000" dirty="0" smtClean="0"/>
              <a:t>가 어렵다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reference coordinate</a:t>
            </a:r>
            <a:r>
              <a:rPr lang="ko-KR" altLang="en-US" sz="2000" dirty="0" smtClean="0"/>
              <a:t>를 바탕으</a:t>
            </a:r>
            <a:r>
              <a:rPr lang="ko-KR" altLang="en-US" sz="2000" dirty="0"/>
              <a:t>로</a:t>
            </a:r>
            <a:r>
              <a:rPr lang="en-US" altLang="ko-KR" sz="2000" dirty="0" smtClean="0"/>
              <a:t> reference element</a:t>
            </a:r>
            <a:r>
              <a:rPr lang="ko-KR" altLang="en-US" sz="2000" dirty="0" smtClean="0"/>
              <a:t>를 만든 뒤</a:t>
            </a:r>
            <a:r>
              <a:rPr lang="en-US" altLang="ko-KR" sz="2000" dirty="0" smtClean="0"/>
              <a:t>, coordinate transform</a:t>
            </a:r>
            <a:r>
              <a:rPr lang="ko-KR" altLang="en-US" sz="2000" dirty="0" smtClean="0"/>
              <a:t>을 이용하여 </a:t>
            </a:r>
            <a:r>
              <a:rPr lang="en-US" altLang="ko-KR" sz="2000" dirty="0" smtClean="0"/>
              <a:t>physical element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mapping </a:t>
            </a:r>
            <a:r>
              <a:rPr lang="ko-KR" altLang="en-US" sz="2000" dirty="0" smtClean="0"/>
              <a:t>하여 문제를 해결한다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Nodal </a:t>
            </a:r>
            <a:r>
              <a:rPr lang="en-US" altLang="ko-KR" sz="2000" dirty="0" err="1" smtClean="0"/>
              <a:t>dof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 보간 함수를                         </a:t>
            </a:r>
            <a:r>
              <a:rPr lang="en-US" altLang="ko-KR" sz="2000" dirty="0" smtClean="0"/>
              <a:t>, Nodal coordinates</a:t>
            </a:r>
            <a:r>
              <a:rPr lang="ko-KR" altLang="en-US" sz="2000" dirty="0" smtClean="0"/>
              <a:t>의 보간 함수를                         라 할 때</a:t>
            </a:r>
            <a:r>
              <a:rPr lang="en-US" altLang="ko-KR" sz="20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            </a:t>
            </a:r>
            <a:r>
              <a:rPr lang="ko-KR" altLang="en-US" sz="2000" dirty="0" smtClean="0"/>
              <a:t>일 경우 </a:t>
            </a:r>
            <a:r>
              <a:rPr lang="en-US" altLang="ko-KR" sz="2000" dirty="0" err="1" smtClean="0"/>
              <a:t>isoparameteric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이라 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</a:p>
          <a:p>
            <a:endParaRPr lang="ko-KR" altLang="en-US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170549"/>
              </p:ext>
            </p:extLst>
          </p:nvPr>
        </p:nvGraphicFramePr>
        <p:xfrm>
          <a:off x="3803377" y="2852936"/>
          <a:ext cx="21367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3" imgW="2145960" imgH="355320" progId="Equation.DSMT4">
                  <p:embed/>
                </p:oleObj>
              </mc:Choice>
              <mc:Fallback>
                <p:oleObj name="Equation" r:id="rId3" imgW="214596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377" y="2852936"/>
                        <a:ext cx="213677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188270"/>
              </p:ext>
            </p:extLst>
          </p:nvPr>
        </p:nvGraphicFramePr>
        <p:xfrm>
          <a:off x="3851920" y="3284984"/>
          <a:ext cx="20875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5" imgW="2095200" imgH="380880" progId="Equation.DSMT4">
                  <p:embed/>
                </p:oleObj>
              </mc:Choice>
              <mc:Fallback>
                <p:oleObj name="Equation" r:id="rId5" imgW="2095200" imgH="38088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284984"/>
                        <a:ext cx="20875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4139952" y="3983589"/>
            <a:ext cx="4865618" cy="2757779"/>
            <a:chOff x="4067944" y="3543320"/>
            <a:chExt cx="4865618" cy="275777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3908042"/>
              <a:ext cx="4791528" cy="2393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아래로 구부러진 화살표 8"/>
            <p:cNvSpPr/>
            <p:nvPr/>
          </p:nvSpPr>
          <p:spPr>
            <a:xfrm flipH="1">
              <a:off x="5455596" y="3543320"/>
              <a:ext cx="2016224" cy="64807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96336" y="3682690"/>
              <a:ext cx="13372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Mapping!! </a:t>
              </a:r>
              <a:endParaRPr lang="ko-KR" altLang="en-US" dirty="0"/>
            </a:p>
          </p:txBody>
        </p:sp>
      </p:grp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479116"/>
              </p:ext>
            </p:extLst>
          </p:nvPr>
        </p:nvGraphicFramePr>
        <p:xfrm>
          <a:off x="752450" y="3717032"/>
          <a:ext cx="101123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8" imgW="1015920" imgH="355320" progId="Equation.DSMT4">
                  <p:embed/>
                </p:oleObj>
              </mc:Choice>
              <mc:Fallback>
                <p:oleObj name="Equation" r:id="rId8" imgW="1015920" imgH="35532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50" y="3717032"/>
                        <a:ext cx="101123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2063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8" y="260648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8.6 Higher derivatives as nodal </a:t>
            </a:r>
            <a:r>
              <a:rPr lang="en-US" altLang="ko-KR" sz="3000" b="1" dirty="0" err="1" smtClean="0"/>
              <a:t>d.o.f</a:t>
            </a:r>
            <a:endParaRPr lang="en-US" altLang="ko-KR" sz="3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2693" y="1124744"/>
            <a:ext cx="847397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변위 기반 요소는 </a:t>
            </a:r>
            <a:r>
              <a:rPr lang="en-US" altLang="ko-KR" dirty="0" smtClean="0"/>
              <a:t>translation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rotations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nodal </a:t>
            </a:r>
            <a:r>
              <a:rPr lang="en-US" altLang="ko-KR" dirty="0" err="1" smtClean="0"/>
              <a:t>dof</a:t>
            </a:r>
            <a:r>
              <a:rPr lang="ko-KR" altLang="en-US" dirty="0" smtClean="0"/>
              <a:t>로 사용한다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예를 들어 판 요소를 사용할 경우 </a:t>
            </a:r>
            <a:r>
              <a:rPr lang="en-US" altLang="ko-KR" dirty="0" smtClean="0"/>
              <a:t>High-derivative                        </a:t>
            </a:r>
            <a:r>
              <a:rPr lang="ko-KR" altLang="en-US" dirty="0" smtClean="0"/>
              <a:t>사용 가능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이 경우</a:t>
            </a:r>
            <a:r>
              <a:rPr lang="en-US" altLang="ko-KR" dirty="0"/>
              <a:t> </a:t>
            </a:r>
            <a:r>
              <a:rPr lang="ko-KR" altLang="en-US" dirty="0" err="1" smtClean="0"/>
              <a:t>변위항에</a:t>
            </a:r>
            <a:r>
              <a:rPr lang="ko-KR" altLang="en-US" dirty="0" smtClean="0"/>
              <a:t> 대한 미분을 </a:t>
            </a:r>
            <a:r>
              <a:rPr lang="ko-KR" altLang="en-US" dirty="0" err="1" smtClean="0"/>
              <a:t>자유도에서</a:t>
            </a:r>
            <a:r>
              <a:rPr lang="ko-KR" altLang="en-US" dirty="0" smtClean="0"/>
              <a:t> 직접적으로 얻을 수 있으며</a:t>
            </a:r>
            <a:r>
              <a:rPr lang="en-US" altLang="ko-KR" dirty="0" smtClean="0"/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                </a:t>
            </a:r>
            <a:r>
              <a:rPr lang="ko-KR" altLang="en-US" dirty="0" smtClean="0"/>
              <a:t>에 따라 더 높은 정확도의 </a:t>
            </a:r>
            <a:r>
              <a:rPr lang="ko-KR" altLang="en-US" dirty="0" err="1" smtClean="0"/>
              <a:t>변형률과</a:t>
            </a:r>
            <a:r>
              <a:rPr lang="ko-KR" altLang="en-US" dirty="0" smtClean="0"/>
              <a:t> 응력을 얻을 수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하지만 재료의 두께나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물성치가</a:t>
            </a:r>
            <a:r>
              <a:rPr lang="ko-KR" altLang="en-US" dirty="0" smtClean="0"/>
              <a:t> 변할 경우 적합하지 않을 수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또한 하중 경계조건 대입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적합하지 않다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466644"/>
              </p:ext>
            </p:extLst>
          </p:nvPr>
        </p:nvGraphicFramePr>
        <p:xfrm>
          <a:off x="5771282" y="1870702"/>
          <a:ext cx="18970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3" imgW="1904760" imgH="355320" progId="Equation.DSMT4">
                  <p:embed/>
                </p:oleObj>
              </mc:Choice>
              <mc:Fallback>
                <p:oleObj name="Equation" r:id="rId3" imgW="1904760" imgH="35532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1282" y="1870702"/>
                        <a:ext cx="18970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209031"/>
              </p:ext>
            </p:extLst>
          </p:nvPr>
        </p:nvGraphicFramePr>
        <p:xfrm>
          <a:off x="683568" y="2996952"/>
          <a:ext cx="12906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5" imgW="1295280" imgH="304560" progId="Equation.DSMT4">
                  <p:embed/>
                </p:oleObj>
              </mc:Choice>
              <mc:Fallback>
                <p:oleObj name="Equation" r:id="rId5" imgW="1295280" imgH="30456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996952"/>
                        <a:ext cx="129063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699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8" y="260648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8.10 Tests of element 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93" y="1124744"/>
            <a:ext cx="847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어떠한 요소를 사용할 건지 결정할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요소에 대하여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를 한 뒤 특정한 기준을 가지고 선택하는 과정을 거친다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2132856"/>
            <a:ext cx="84739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Eigenvalue test: </a:t>
            </a:r>
            <a:r>
              <a:rPr lang="en-US" altLang="ko-KR" dirty="0" smtClean="0"/>
              <a:t>nodal displacement</a:t>
            </a:r>
            <a:r>
              <a:rPr lang="ko-KR" altLang="en-US" dirty="0" smtClean="0"/>
              <a:t>와 비례하는 하중이 작용 한다 가정한 뒤 이를 계산한다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만약 </a:t>
            </a:r>
            <a:r>
              <a:rPr lang="en-US" altLang="ko-KR" dirty="0" smtClean="0"/>
              <a:t>rigid body mode</a:t>
            </a:r>
            <a:r>
              <a:rPr lang="ko-KR" altLang="en-US" dirty="0" smtClean="0"/>
              <a:t>가 있을 경우 고유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얻는다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바탕으로 요소를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해당하는 </a:t>
            </a:r>
            <a:r>
              <a:rPr lang="ko-KR" altLang="en-US" dirty="0" err="1" smtClean="0"/>
              <a:t>고유값이</a:t>
            </a:r>
            <a:r>
              <a:rPr lang="ko-KR" altLang="en-US" dirty="0" smtClean="0"/>
              <a:t> 적을 경우</a:t>
            </a:r>
            <a:r>
              <a:rPr lang="en-US" altLang="ko-KR" dirty="0" smtClean="0"/>
              <a:t>, rigid body</a:t>
            </a:r>
            <a:r>
              <a:rPr lang="ko-KR" altLang="en-US" dirty="0" smtClean="0"/>
              <a:t>를 표현하지 못하며 많을 경우</a:t>
            </a:r>
            <a:r>
              <a:rPr lang="en-US" altLang="ko-KR" dirty="0" smtClean="0"/>
              <a:t>, spurious mode</a:t>
            </a:r>
            <a:r>
              <a:rPr lang="ko-KR" altLang="en-US" dirty="0" smtClean="0"/>
              <a:t>를 가질 가능성이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고유값이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coordinate</a:t>
            </a:r>
            <a:r>
              <a:rPr lang="ko-KR" altLang="en-US" dirty="0" smtClean="0"/>
              <a:t>에 대하여 의존할 경우 </a:t>
            </a:r>
            <a:r>
              <a:rPr lang="en-US" altLang="ko-KR" dirty="0" smtClean="0"/>
              <a:t>frame-invariant </a:t>
            </a:r>
            <a:r>
              <a:rPr lang="ko-KR" altLang="en-US" dirty="0" smtClean="0"/>
              <a:t>성질을 지니지 못한다</a:t>
            </a:r>
            <a:r>
              <a:rPr lang="en-US" altLang="ko-KR" dirty="0" smtClean="0"/>
              <a:t>. </a:t>
            </a:r>
            <a:r>
              <a:rPr lang="en-US" altLang="ko-KR" b="1" dirty="0" smtClean="0"/>
              <a:t> 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23728" y="3140968"/>
            <a:ext cx="4210843" cy="1052600"/>
            <a:chOff x="1691680" y="3190732"/>
            <a:chExt cx="4210843" cy="1052600"/>
          </a:xfrm>
        </p:grpSpPr>
        <p:graphicFrame>
          <p:nvGraphicFramePr>
            <p:cNvPr id="7" name="개체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7987758"/>
                </p:ext>
              </p:extLst>
            </p:nvPr>
          </p:nvGraphicFramePr>
          <p:xfrm>
            <a:off x="1907704" y="3312214"/>
            <a:ext cx="1439862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8" name="Equation" r:id="rId3" imgW="1447560" imgH="304560" progId="Equation.DSMT4">
                    <p:embed/>
                  </p:oleObj>
                </mc:Choice>
                <mc:Fallback>
                  <p:oleObj name="Equation" r:id="rId3" imgW="14475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3312214"/>
                          <a:ext cx="1439862" cy="311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7420758"/>
                </p:ext>
              </p:extLst>
            </p:nvPr>
          </p:nvGraphicFramePr>
          <p:xfrm>
            <a:off x="3995936" y="3276358"/>
            <a:ext cx="1906587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9" name="Equation" r:id="rId5" imgW="1917360" imgH="380880" progId="Equation.DSMT4">
                    <p:embed/>
                  </p:oleObj>
                </mc:Choice>
                <mc:Fallback>
                  <p:oleObj name="Equation" r:id="rId5" imgW="1917360" imgH="380880" progId="Equation.DSMT4">
                    <p:embed/>
                    <p:pic>
                      <p:nvPicPr>
                        <p:cNvPr id="0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36" y="3276358"/>
                          <a:ext cx="1906587" cy="388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개체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2253928"/>
                </p:ext>
              </p:extLst>
            </p:nvPr>
          </p:nvGraphicFramePr>
          <p:xfrm>
            <a:off x="1691680" y="3861048"/>
            <a:ext cx="166687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0" name="Equation" r:id="rId7" imgW="1676160" imgH="355320" progId="Equation.DSMT4">
                    <p:embed/>
                  </p:oleObj>
                </mc:Choice>
                <mc:Fallback>
                  <p:oleObj name="Equation" r:id="rId7" imgW="1676160" imgH="355320" progId="Equation.DSMT4">
                    <p:embed/>
                    <p:pic>
                      <p:nvPicPr>
                        <p:cNvPr id="0" name="개체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3861048"/>
                          <a:ext cx="1666875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8986497"/>
                </p:ext>
              </p:extLst>
            </p:nvPr>
          </p:nvGraphicFramePr>
          <p:xfrm>
            <a:off x="4304988" y="3906782"/>
            <a:ext cx="846137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1" name="Equation" r:id="rId9" imgW="850680" imgH="330120" progId="Equation.DSMT4">
                    <p:embed/>
                  </p:oleObj>
                </mc:Choice>
                <mc:Fallback>
                  <p:oleObj name="Equation" r:id="rId9" imgW="850680" imgH="330120" progId="Equation.DSMT4">
                    <p:embed/>
                    <p:pic>
                      <p:nvPicPr>
                        <p:cNvPr id="0" name="개체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988" y="3906782"/>
                          <a:ext cx="846137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직사각형 10"/>
            <p:cNvSpPr/>
            <p:nvPr/>
          </p:nvSpPr>
          <p:spPr>
            <a:xfrm>
              <a:off x="3491880" y="3190732"/>
              <a:ext cx="1008112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/>
                <a:t>or</a:t>
              </a:r>
              <a:endParaRPr lang="en-US" altLang="ko-KR" dirty="0" smtClean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91880" y="3789040"/>
              <a:ext cx="1008112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/>
                <a:t>or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615891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693" y="1124744"/>
            <a:ext cx="84739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Eigenvalue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isoparameteric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수식화와 </a:t>
            </a:r>
            <a:r>
              <a:rPr lang="en-US" altLang="ko-KR" dirty="0" smtClean="0"/>
              <a:t>hybrid </a:t>
            </a:r>
            <a:r>
              <a:rPr lang="ko-KR" altLang="en-US" dirty="0" smtClean="0"/>
              <a:t>수식화 요소와의 비교에도 응용할 수 있다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Strain energy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upper bounds</a:t>
            </a:r>
            <a:r>
              <a:rPr lang="ko-KR" altLang="en-US" dirty="0" smtClean="0"/>
              <a:t>를 지니는 속성이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적은 </a:t>
            </a:r>
            <a:r>
              <a:rPr lang="en-US" altLang="ko-KR" dirty="0" smtClean="0"/>
              <a:t>strain energy</a:t>
            </a:r>
            <a:r>
              <a:rPr lang="ko-KR" altLang="en-US" dirty="0" smtClean="0"/>
              <a:t>를 가질 경우 적합한 요소이다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Remarks: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energy based test</a:t>
            </a:r>
            <a:r>
              <a:rPr lang="ko-KR" altLang="en-US" dirty="0" smtClean="0"/>
              <a:t>는 전체 </a:t>
            </a:r>
            <a:r>
              <a:rPr lang="ko-KR" altLang="en-US" dirty="0" err="1" smtClean="0"/>
              <a:t>변위장을</a:t>
            </a:r>
            <a:r>
              <a:rPr lang="ko-KR" altLang="en-US" dirty="0" smtClean="0"/>
              <a:t> 바탕으로 </a:t>
            </a:r>
            <a:r>
              <a:rPr lang="en-US" altLang="ko-KR" dirty="0" smtClean="0"/>
              <a:t>strain energy</a:t>
            </a:r>
            <a:r>
              <a:rPr lang="ko-KR" altLang="en-US" dirty="0" smtClean="0"/>
              <a:t>를 계산 한 뒤</a:t>
            </a:r>
            <a:r>
              <a:rPr lang="en-US" altLang="ko-KR" dirty="0" smtClean="0"/>
              <a:t>, nodal </a:t>
            </a:r>
            <a:r>
              <a:rPr lang="en-US" altLang="ko-KR" dirty="0" err="1" smtClean="0"/>
              <a:t>dof</a:t>
            </a:r>
            <a:r>
              <a:rPr lang="ko-KR" altLang="en-US" dirty="0" smtClean="0"/>
              <a:t>를 바탕으로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strain</a:t>
            </a:r>
            <a:r>
              <a:rPr lang="ko-KR" altLang="en-US" dirty="0" smtClean="0"/>
              <a:t>을 계산한다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차이가 적을 수록 적합한 요소이다</a:t>
            </a:r>
            <a:r>
              <a:rPr lang="en-US" altLang="ko-KR" smtClean="0"/>
              <a:t>.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17195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8" y="260648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7.1 Reference coordinates. Shape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498" y="1340768"/>
            <a:ext cx="86960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Traiangles</a:t>
            </a:r>
            <a:r>
              <a:rPr lang="en-US" altLang="ko-KR" sz="2000" dirty="0" smtClean="0"/>
              <a:t>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삼각형 요소를 사용할 경우</a:t>
            </a:r>
            <a:r>
              <a:rPr lang="en-US" altLang="ko-KR" sz="2000" dirty="0" smtClean="0"/>
              <a:t>, complete </a:t>
            </a:r>
            <a:r>
              <a:rPr lang="ko-KR" altLang="en-US" sz="2000" dirty="0" smtClean="0"/>
              <a:t>한 </a:t>
            </a:r>
            <a:r>
              <a:rPr lang="en-US" altLang="ko-KR" sz="2000" dirty="0" smtClean="0"/>
              <a:t>polynomial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구성가능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3</a:t>
            </a:r>
            <a:r>
              <a:rPr lang="ko-KR" altLang="en-US" sz="2000" dirty="0" smtClean="0"/>
              <a:t>절점 및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절점 </a:t>
            </a:r>
            <a:r>
              <a:rPr lang="en-US" altLang="ko-KR" sz="2000" dirty="0" smtClean="0"/>
              <a:t>shape function</a:t>
            </a:r>
            <a:r>
              <a:rPr lang="ko-KR" altLang="en-US" sz="2000" dirty="0" smtClean="0"/>
              <a:t>은 아래와 같이 구성한다</a:t>
            </a:r>
            <a:r>
              <a:rPr lang="en-US" altLang="ko-KR" sz="2000" dirty="0" smtClean="0"/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4653136"/>
            <a:ext cx="416343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69160"/>
            <a:ext cx="4081486" cy="170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2338220" y="3068960"/>
            <a:ext cx="3673940" cy="338138"/>
            <a:chOff x="1763688" y="3257485"/>
            <a:chExt cx="3673940" cy="338138"/>
          </a:xfrm>
        </p:grpSpPr>
        <p:graphicFrame>
          <p:nvGraphicFramePr>
            <p:cNvPr id="6" name="개체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4173990"/>
                </p:ext>
              </p:extLst>
            </p:nvPr>
          </p:nvGraphicFramePr>
          <p:xfrm>
            <a:off x="1763688" y="3257485"/>
            <a:ext cx="1314450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Equation" r:id="rId5" imgW="1320480" imgH="330120" progId="Equation.DSMT4">
                    <p:embed/>
                  </p:oleObj>
                </mc:Choice>
                <mc:Fallback>
                  <p:oleObj name="Equation" r:id="rId5" imgW="1320480" imgH="330120" progId="Equation.DSMT4">
                    <p:embed/>
                    <p:pic>
                      <p:nvPicPr>
                        <p:cNvPr id="0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688" y="3257485"/>
                          <a:ext cx="1314450" cy="338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개체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6748110"/>
                </p:ext>
              </p:extLst>
            </p:nvPr>
          </p:nvGraphicFramePr>
          <p:xfrm>
            <a:off x="3556208" y="3257485"/>
            <a:ext cx="708025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Equation" r:id="rId7" imgW="711000" imgH="330120" progId="Equation.DSMT4">
                    <p:embed/>
                  </p:oleObj>
                </mc:Choice>
                <mc:Fallback>
                  <p:oleObj name="Equation" r:id="rId7" imgW="711000" imgH="330120" progId="Equation.DSMT4">
                    <p:embed/>
                    <p:pic>
                      <p:nvPicPr>
                        <p:cNvPr id="0" name="개체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6208" y="3257485"/>
                          <a:ext cx="708025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8815689"/>
                </p:ext>
              </p:extLst>
            </p:nvPr>
          </p:nvGraphicFramePr>
          <p:xfrm>
            <a:off x="4742303" y="3257485"/>
            <a:ext cx="695325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Equation" r:id="rId9" imgW="698400" imgH="330120" progId="Equation.DSMT4">
                    <p:embed/>
                  </p:oleObj>
                </mc:Choice>
                <mc:Fallback>
                  <p:oleObj name="Equation" r:id="rId9" imgW="698400" imgH="330120" progId="Equation.DSMT4">
                    <p:embed/>
                    <p:pic>
                      <p:nvPicPr>
                        <p:cNvPr id="0" name="개체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2303" y="3257485"/>
                          <a:ext cx="695325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그룹 16"/>
          <p:cNvGrpSpPr/>
          <p:nvPr/>
        </p:nvGrpSpPr>
        <p:grpSpPr>
          <a:xfrm>
            <a:off x="1163216" y="3713881"/>
            <a:ext cx="6721152" cy="867247"/>
            <a:chOff x="755576" y="3835995"/>
            <a:chExt cx="6721152" cy="867247"/>
          </a:xfrm>
        </p:grpSpPr>
        <p:graphicFrame>
          <p:nvGraphicFramePr>
            <p:cNvPr id="9" name="개체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2638578"/>
                </p:ext>
              </p:extLst>
            </p:nvPr>
          </p:nvGraphicFramePr>
          <p:xfrm>
            <a:off x="755576" y="3861048"/>
            <a:ext cx="2679700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Equation" r:id="rId11" imgW="2692080" imgH="330120" progId="Equation.DSMT4">
                    <p:embed/>
                  </p:oleObj>
                </mc:Choice>
                <mc:Fallback>
                  <p:oleObj name="Equation" r:id="rId11" imgW="2692080" imgH="330120" progId="Equation.DSMT4">
                    <p:embed/>
                    <p:pic>
                      <p:nvPicPr>
                        <p:cNvPr id="0" name="개체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3861048"/>
                          <a:ext cx="2679700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144508"/>
                </p:ext>
              </p:extLst>
            </p:nvPr>
          </p:nvGraphicFramePr>
          <p:xfrm>
            <a:off x="3866121" y="3835995"/>
            <a:ext cx="1427163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Equation" r:id="rId13" imgW="1434960" imgH="330120" progId="Equation.DSMT4">
                    <p:embed/>
                  </p:oleObj>
                </mc:Choice>
                <mc:Fallback>
                  <p:oleObj name="Equation" r:id="rId13" imgW="1434960" imgH="330120" progId="Equation.DSMT4">
                    <p:embed/>
                    <p:pic>
                      <p:nvPicPr>
                        <p:cNvPr id="0" name="개체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6121" y="3835995"/>
                          <a:ext cx="1427163" cy="338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개체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922969"/>
                </p:ext>
              </p:extLst>
            </p:nvPr>
          </p:nvGraphicFramePr>
          <p:xfrm>
            <a:off x="5724128" y="3848521"/>
            <a:ext cx="1414462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Equation" r:id="rId15" imgW="1422360" imgH="330120" progId="Equation.DSMT4">
                    <p:embed/>
                  </p:oleObj>
                </mc:Choice>
                <mc:Fallback>
                  <p:oleObj name="Equation" r:id="rId15" imgW="1422360" imgH="330120" progId="Equation.DSMT4">
                    <p:embed/>
                    <p:pic>
                      <p:nvPicPr>
                        <p:cNvPr id="0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4128" y="3848521"/>
                          <a:ext cx="1414462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" name="그룹 15"/>
            <p:cNvGrpSpPr/>
            <p:nvPr/>
          </p:nvGrpSpPr>
          <p:grpSpPr>
            <a:xfrm>
              <a:off x="755576" y="4365104"/>
              <a:ext cx="6721152" cy="338138"/>
              <a:chOff x="899592" y="4509120"/>
              <a:chExt cx="6721152" cy="338138"/>
            </a:xfrm>
          </p:grpSpPr>
          <p:graphicFrame>
            <p:nvGraphicFramePr>
              <p:cNvPr id="12" name="개체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5971222"/>
                  </p:ext>
                </p:extLst>
              </p:nvPr>
            </p:nvGraphicFramePr>
            <p:xfrm>
              <a:off x="899592" y="4509120"/>
              <a:ext cx="1766888" cy="338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2" name="Equation" r:id="rId17" imgW="1777680" imgH="330120" progId="Equation.DSMT4">
                      <p:embed/>
                    </p:oleObj>
                  </mc:Choice>
                  <mc:Fallback>
                    <p:oleObj name="Equation" r:id="rId17" imgW="1777680" imgH="330120" progId="Equation.DSMT4">
                      <p:embed/>
                      <p:pic>
                        <p:nvPicPr>
                          <p:cNvPr id="0" name="개체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9592" y="4509120"/>
                            <a:ext cx="1766888" cy="338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개체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5134450"/>
                  </p:ext>
                </p:extLst>
              </p:nvPr>
            </p:nvGraphicFramePr>
            <p:xfrm>
              <a:off x="3995936" y="4509120"/>
              <a:ext cx="920750" cy="338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3" name="Equation" r:id="rId19" imgW="927000" imgH="330120" progId="Equation.DSMT4">
                      <p:embed/>
                    </p:oleObj>
                  </mc:Choice>
                  <mc:Fallback>
                    <p:oleObj name="Equation" r:id="rId19" imgW="927000" imgH="330120" progId="Equation.DSMT4">
                      <p:embed/>
                      <p:pic>
                        <p:nvPicPr>
                          <p:cNvPr id="0" name="개체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4509120"/>
                            <a:ext cx="920750" cy="338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개체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7947623"/>
                  </p:ext>
                </p:extLst>
              </p:nvPr>
            </p:nvGraphicFramePr>
            <p:xfrm>
              <a:off x="5868144" y="4509120"/>
              <a:ext cx="1752600" cy="338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4" name="Equation" r:id="rId21" imgW="1765080" imgH="330120" progId="Equation.DSMT4">
                      <p:embed/>
                    </p:oleObj>
                  </mc:Choice>
                  <mc:Fallback>
                    <p:oleObj name="Equation" r:id="rId21" imgW="1765080" imgH="330120" progId="Equation.DSMT4">
                      <p:embed/>
                      <p:pic>
                        <p:nvPicPr>
                          <p:cNvPr id="0" name="개체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68144" y="4509120"/>
                            <a:ext cx="1752600" cy="338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1108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888" y="116632"/>
            <a:ext cx="869607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Tetrahedra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4</a:t>
            </a:r>
            <a:r>
              <a:rPr lang="ko-KR" altLang="en-US" sz="2000" dirty="0" smtClean="0"/>
              <a:t>절점 및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절점 </a:t>
            </a:r>
            <a:r>
              <a:rPr lang="ko-KR" altLang="en-US" sz="2000" dirty="0" err="1" smtClean="0"/>
              <a:t>보간함수는</a:t>
            </a:r>
            <a:r>
              <a:rPr lang="ko-KR" altLang="en-US" sz="2000" dirty="0" smtClean="0"/>
              <a:t> 아래와 같이 구성가능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High-order</a:t>
            </a:r>
            <a:r>
              <a:rPr lang="ko-KR" altLang="en-US" sz="2000" dirty="0" smtClean="0"/>
              <a:t>의 경우 내부 절점을 추가하며</a:t>
            </a:r>
            <a:r>
              <a:rPr lang="en-US" altLang="ko-KR" sz="2000" dirty="0" smtClean="0"/>
              <a:t>, p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complete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polynomial 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degree, N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node </a:t>
            </a:r>
            <a:r>
              <a:rPr lang="ko-KR" altLang="en-US" sz="2000" dirty="0" smtClean="0"/>
              <a:t>의 개수라 할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다음과 같은 관계식이 성립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이를 이용하여 </a:t>
            </a:r>
            <a:r>
              <a:rPr lang="en-US" altLang="ko-KR" sz="2000" dirty="0" err="1" smtClean="0"/>
              <a:t>Isoparametric</a:t>
            </a:r>
            <a:r>
              <a:rPr lang="en-US" altLang="ko-KR" sz="2000" dirty="0" smtClean="0"/>
              <a:t> element </a:t>
            </a:r>
            <a:r>
              <a:rPr lang="ko-KR" altLang="en-US" sz="2000" dirty="0" smtClean="0"/>
              <a:t>구성 가능</a:t>
            </a:r>
            <a:endParaRPr lang="en-US" altLang="ko-K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46" y="4149080"/>
            <a:ext cx="264276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6" name="그룹 4105"/>
          <p:cNvGrpSpPr/>
          <p:nvPr/>
        </p:nvGrpSpPr>
        <p:grpSpPr>
          <a:xfrm>
            <a:off x="971600" y="1205283"/>
            <a:ext cx="7344816" cy="1647653"/>
            <a:chOff x="899592" y="1277291"/>
            <a:chExt cx="7714431" cy="1863677"/>
          </a:xfrm>
        </p:grpSpPr>
        <p:grpSp>
          <p:nvGrpSpPr>
            <p:cNvPr id="28" name="그룹 27"/>
            <p:cNvGrpSpPr/>
            <p:nvPr/>
          </p:nvGrpSpPr>
          <p:grpSpPr>
            <a:xfrm>
              <a:off x="2257767" y="1277291"/>
              <a:ext cx="4714652" cy="338459"/>
              <a:chOff x="2205013" y="2708920"/>
              <a:chExt cx="4714652" cy="338459"/>
            </a:xfrm>
          </p:grpSpPr>
          <p:graphicFrame>
            <p:nvGraphicFramePr>
              <p:cNvPr id="5" name="개체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8015329"/>
                  </p:ext>
                </p:extLst>
              </p:nvPr>
            </p:nvGraphicFramePr>
            <p:xfrm>
              <a:off x="2205013" y="2709242"/>
              <a:ext cx="1617663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6" name="Equation" r:id="rId4" imgW="1625400" imgH="330120" progId="Equation.DSMT4">
                      <p:embed/>
                    </p:oleObj>
                  </mc:Choice>
                  <mc:Fallback>
                    <p:oleObj name="Equation" r:id="rId4" imgW="1625400" imgH="330120" progId="Equation.DSMT4">
                      <p:embed/>
                      <p:pic>
                        <p:nvPicPr>
                          <p:cNvPr id="0" name="개체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5013" y="2709242"/>
                            <a:ext cx="1617663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" name="개체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3284802"/>
                  </p:ext>
                </p:extLst>
              </p:nvPr>
            </p:nvGraphicFramePr>
            <p:xfrm>
              <a:off x="4163914" y="2708920"/>
              <a:ext cx="708025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7" name="Equation" r:id="rId6" imgW="711000" imgH="330120" progId="Equation.DSMT4">
                      <p:embed/>
                    </p:oleObj>
                  </mc:Choice>
                  <mc:Fallback>
                    <p:oleObj name="Equation" r:id="rId6" imgW="711000" imgH="330120" progId="Equation.DSMT4">
                      <p:embed/>
                      <p:pic>
                        <p:nvPicPr>
                          <p:cNvPr id="0" name="개체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3914" y="2708920"/>
                            <a:ext cx="708025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개체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3358028"/>
                  </p:ext>
                </p:extLst>
              </p:nvPr>
            </p:nvGraphicFramePr>
            <p:xfrm>
              <a:off x="5213177" y="2708920"/>
              <a:ext cx="695325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8" name="Equation" r:id="rId8" imgW="698400" imgH="330120" progId="Equation.DSMT4">
                      <p:embed/>
                    </p:oleObj>
                  </mc:Choice>
                  <mc:Fallback>
                    <p:oleObj name="Equation" r:id="rId8" imgW="698400" imgH="330120" progId="Equation.DSMT4">
                      <p:embed/>
                      <p:pic>
                        <p:nvPicPr>
                          <p:cNvPr id="0" name="개체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3177" y="2708920"/>
                            <a:ext cx="695325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개체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9724617"/>
                  </p:ext>
                </p:extLst>
              </p:nvPr>
            </p:nvGraphicFramePr>
            <p:xfrm>
              <a:off x="6249740" y="2708920"/>
              <a:ext cx="669925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9" name="Equation" r:id="rId10" imgW="672840" imgH="330120" progId="Equation.DSMT4">
                      <p:embed/>
                    </p:oleObj>
                  </mc:Choice>
                  <mc:Fallback>
                    <p:oleObj name="Equation" r:id="rId10" imgW="672840" imgH="330120" progId="Equation.DSMT4">
                      <p:embed/>
                      <p:pic>
                        <p:nvPicPr>
                          <p:cNvPr id="0" name="개체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9740" y="2708920"/>
                            <a:ext cx="669925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그룹 26"/>
            <p:cNvGrpSpPr/>
            <p:nvPr/>
          </p:nvGrpSpPr>
          <p:grpSpPr>
            <a:xfrm>
              <a:off x="899592" y="1793143"/>
              <a:ext cx="7714431" cy="1347825"/>
              <a:chOff x="962025" y="3499432"/>
              <a:chExt cx="7714431" cy="1347825"/>
            </a:xfrm>
          </p:grpSpPr>
          <p:graphicFrame>
            <p:nvGraphicFramePr>
              <p:cNvPr id="15" name="개체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7482338"/>
                  </p:ext>
                </p:extLst>
              </p:nvPr>
            </p:nvGraphicFramePr>
            <p:xfrm>
              <a:off x="962025" y="3524250"/>
              <a:ext cx="3413125" cy="338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0" name="Equation" r:id="rId12" imgW="3429000" imgH="330120" progId="Equation.DSMT4">
                      <p:embed/>
                    </p:oleObj>
                  </mc:Choice>
                  <mc:Fallback>
                    <p:oleObj name="Equation" r:id="rId12" imgW="342900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2025" y="3524250"/>
                            <a:ext cx="3413125" cy="338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개체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71283889"/>
                  </p:ext>
                </p:extLst>
              </p:nvPr>
            </p:nvGraphicFramePr>
            <p:xfrm>
              <a:off x="962025" y="4029075"/>
              <a:ext cx="1362075" cy="338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1" name="Equation" r:id="rId14" imgW="1371600" imgH="330120" progId="Equation.DSMT4">
                      <p:embed/>
                    </p:oleObj>
                  </mc:Choice>
                  <mc:Fallback>
                    <p:oleObj name="Equation" r:id="rId14" imgW="137160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2025" y="4029075"/>
                            <a:ext cx="1362075" cy="338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개체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5375031"/>
                  </p:ext>
                </p:extLst>
              </p:nvPr>
            </p:nvGraphicFramePr>
            <p:xfrm>
              <a:off x="962025" y="4509120"/>
              <a:ext cx="2030413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2" name="Equation" r:id="rId16" imgW="2044440" imgH="330120" progId="Equation.DSMT4">
                      <p:embed/>
                    </p:oleObj>
                  </mc:Choice>
                  <mc:Fallback>
                    <p:oleObj name="Equation" r:id="rId16" imgW="204444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2025" y="4509120"/>
                            <a:ext cx="2030413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5" name="그룹 24"/>
              <p:cNvGrpSpPr/>
              <p:nvPr/>
            </p:nvGrpSpPr>
            <p:grpSpPr>
              <a:xfrm>
                <a:off x="4460404" y="3499432"/>
                <a:ext cx="2055812" cy="1347825"/>
                <a:chOff x="3635896" y="3499432"/>
                <a:chExt cx="2055812" cy="1347825"/>
              </a:xfrm>
            </p:grpSpPr>
            <p:graphicFrame>
              <p:nvGraphicFramePr>
                <p:cNvPr id="16" name="개체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67012759"/>
                    </p:ext>
                  </p:extLst>
                </p:nvPr>
              </p:nvGraphicFramePr>
              <p:xfrm>
                <a:off x="3635896" y="3499432"/>
                <a:ext cx="1427163" cy="3381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13" name="Equation" r:id="rId18" imgW="1434960" imgH="330120" progId="Equation.DSMT4">
                        <p:embed/>
                      </p:oleObj>
                    </mc:Choice>
                    <mc:Fallback>
                      <p:oleObj name="Equation" r:id="rId18" imgW="143496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35896" y="3499432"/>
                              <a:ext cx="1427163" cy="3381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" name="개체 1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01397460"/>
                    </p:ext>
                  </p:extLst>
                </p:nvPr>
              </p:nvGraphicFramePr>
              <p:xfrm>
                <a:off x="3635896" y="4029075"/>
                <a:ext cx="2055812" cy="3381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14" name="Equation" r:id="rId20" imgW="2070000" imgH="330120" progId="Equation.DSMT4">
                        <p:embed/>
                      </p:oleObj>
                    </mc:Choice>
                    <mc:Fallback>
                      <p:oleObj name="Equation" r:id="rId20" imgW="20700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35896" y="4029075"/>
                              <a:ext cx="2055812" cy="3381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" name="개체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09665468"/>
                    </p:ext>
                  </p:extLst>
                </p:nvPr>
              </p:nvGraphicFramePr>
              <p:xfrm>
                <a:off x="3635896" y="4509120"/>
                <a:ext cx="908050" cy="3381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15" name="Equation" r:id="rId22" imgW="914400" imgH="330120" progId="Equation.DSMT4">
                        <p:embed/>
                      </p:oleObj>
                    </mc:Choice>
                    <mc:Fallback>
                      <p:oleObj name="Equation" r:id="rId22" imgW="914400" imgH="330120" progId="Equation.DSMT4">
                        <p:embed/>
                        <p:pic>
                          <p:nvPicPr>
                            <p:cNvPr id="0" name="개체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35896" y="4509120"/>
                              <a:ext cx="908050" cy="3381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6" name="그룹 25"/>
              <p:cNvGrpSpPr/>
              <p:nvPr/>
            </p:nvGrpSpPr>
            <p:grpSpPr>
              <a:xfrm>
                <a:off x="6620643" y="3511958"/>
                <a:ext cx="2055813" cy="1335299"/>
                <a:chOff x="4860032" y="3511958"/>
                <a:chExt cx="2055813" cy="1335299"/>
              </a:xfrm>
            </p:grpSpPr>
            <p:graphicFrame>
              <p:nvGraphicFramePr>
                <p:cNvPr id="17" name="개체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64340382"/>
                    </p:ext>
                  </p:extLst>
                </p:nvPr>
              </p:nvGraphicFramePr>
              <p:xfrm>
                <a:off x="4860032" y="3511958"/>
                <a:ext cx="1414462" cy="3381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16" name="Equation" r:id="rId24" imgW="1422360" imgH="330120" progId="Equation.DSMT4">
                        <p:embed/>
                      </p:oleObj>
                    </mc:Choice>
                    <mc:Fallback>
                      <p:oleObj name="Equation" r:id="rId24" imgW="142236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60032" y="3511958"/>
                              <a:ext cx="1414462" cy="3381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" name="개체 2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4720175"/>
                    </p:ext>
                  </p:extLst>
                </p:nvPr>
              </p:nvGraphicFramePr>
              <p:xfrm>
                <a:off x="4860032" y="4029075"/>
                <a:ext cx="2055813" cy="3381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17" name="Equation" r:id="rId26" imgW="2070000" imgH="330120" progId="Equation.DSMT4">
                        <p:embed/>
                      </p:oleObj>
                    </mc:Choice>
                    <mc:Fallback>
                      <p:oleObj name="Equation" r:id="rId26" imgW="20700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60032" y="4029075"/>
                              <a:ext cx="2055813" cy="3381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" name="개체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50340507"/>
                    </p:ext>
                  </p:extLst>
                </p:nvPr>
              </p:nvGraphicFramePr>
              <p:xfrm>
                <a:off x="4860032" y="4509120"/>
                <a:ext cx="908050" cy="3381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18" name="Equation" r:id="rId28" imgW="914400" imgH="330120" progId="Equation.DSMT4">
                        <p:embed/>
                      </p:oleObj>
                    </mc:Choice>
                    <mc:Fallback>
                      <p:oleObj name="Equation" r:id="rId28" imgW="914400" imgH="330120" progId="Equation.DSMT4">
                        <p:embed/>
                        <p:pic>
                          <p:nvPicPr>
                            <p:cNvPr id="0" name="개체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60032" y="4509120"/>
                              <a:ext cx="908050" cy="3381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4" name="개체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5169821"/>
                  </p:ext>
                </p:extLst>
              </p:nvPr>
            </p:nvGraphicFramePr>
            <p:xfrm>
              <a:off x="7668344" y="4509120"/>
              <a:ext cx="957263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9" name="Equation" r:id="rId30" imgW="965160" imgH="330120" progId="Equation.DSMT4">
                      <p:embed/>
                    </p:oleObj>
                  </mc:Choice>
                  <mc:Fallback>
                    <p:oleObj name="Equation" r:id="rId30" imgW="965160" imgH="330120" progId="Equation.DSMT4">
                      <p:embed/>
                      <p:pic>
                        <p:nvPicPr>
                          <p:cNvPr id="0" name="개체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68344" y="4509120"/>
                            <a:ext cx="957263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191684"/>
              </p:ext>
            </p:extLst>
          </p:nvPr>
        </p:nvGraphicFramePr>
        <p:xfrm>
          <a:off x="827584" y="3933056"/>
          <a:ext cx="2817812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" name="Equation" r:id="rId32" imgW="2831760" imgH="304560" progId="Equation.DSMT4">
                  <p:embed/>
                </p:oleObj>
              </mc:Choice>
              <mc:Fallback>
                <p:oleObj name="Equation" r:id="rId32" imgW="2831760" imgH="30456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933056"/>
                        <a:ext cx="2817812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5" name="그룹 4104"/>
          <p:cNvGrpSpPr/>
          <p:nvPr/>
        </p:nvGrpSpPr>
        <p:grpSpPr>
          <a:xfrm>
            <a:off x="827584" y="4897537"/>
            <a:ext cx="5181798" cy="547687"/>
            <a:chOff x="539552" y="5481228"/>
            <a:chExt cx="5181798" cy="547687"/>
          </a:xfrm>
        </p:grpSpPr>
        <p:graphicFrame>
          <p:nvGraphicFramePr>
            <p:cNvPr id="4097" name="개체 40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8963521"/>
                </p:ext>
              </p:extLst>
            </p:nvPr>
          </p:nvGraphicFramePr>
          <p:xfrm>
            <a:off x="1879468" y="5481228"/>
            <a:ext cx="1187450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1" name="Equation" r:id="rId34" imgW="1193760" imgH="533160" progId="Equation.DSMT4">
                    <p:embed/>
                  </p:oleObj>
                </mc:Choice>
                <mc:Fallback>
                  <p:oleObj name="Equation" r:id="rId34" imgW="1193760" imgH="533160" progId="Equation.DSMT4">
                    <p:embed/>
                    <p:pic>
                      <p:nvPicPr>
                        <p:cNvPr id="0" name="개체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9468" y="5481228"/>
                          <a:ext cx="1187450" cy="547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개체 41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7596794"/>
                </p:ext>
              </p:extLst>
            </p:nvPr>
          </p:nvGraphicFramePr>
          <p:xfrm>
            <a:off x="539552" y="5481228"/>
            <a:ext cx="1162050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2" name="Equation" r:id="rId36" imgW="1168200" imgH="533160" progId="Equation.DSMT4">
                    <p:embed/>
                  </p:oleObj>
                </mc:Choice>
                <mc:Fallback>
                  <p:oleObj name="Equation" r:id="rId36" imgW="1168200" imgH="533160" progId="Equation.DSMT4">
                    <p:embed/>
                    <p:pic>
                      <p:nvPicPr>
                        <p:cNvPr id="0" name="개체 40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2" y="5481228"/>
                          <a:ext cx="1162050" cy="547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개체 410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4042674"/>
                </p:ext>
              </p:extLst>
            </p:nvPr>
          </p:nvGraphicFramePr>
          <p:xfrm>
            <a:off x="3244784" y="5481228"/>
            <a:ext cx="1149350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3" name="Equation" r:id="rId38" imgW="1155600" imgH="533160" progId="Equation.DSMT4">
                    <p:embed/>
                  </p:oleObj>
                </mc:Choice>
                <mc:Fallback>
                  <p:oleObj name="Equation" r:id="rId38" imgW="1155600" imgH="533160" progId="Equation.DSMT4">
                    <p:embed/>
                    <p:pic>
                      <p:nvPicPr>
                        <p:cNvPr id="0" name="개체 40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4784" y="5481228"/>
                          <a:ext cx="1149350" cy="547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개체 4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9180599"/>
                </p:ext>
              </p:extLst>
            </p:nvPr>
          </p:nvGraphicFramePr>
          <p:xfrm>
            <a:off x="4572000" y="5481228"/>
            <a:ext cx="1149350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4" name="Equation" r:id="rId40" imgW="1155600" imgH="533160" progId="Equation.DSMT4">
                    <p:embed/>
                  </p:oleObj>
                </mc:Choice>
                <mc:Fallback>
                  <p:oleObj name="Equation" r:id="rId40" imgW="1155600" imgH="533160" progId="Equation.DSMT4">
                    <p:embed/>
                    <p:pic>
                      <p:nvPicPr>
                        <p:cNvPr id="0" name="개체 4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5481228"/>
                          <a:ext cx="1149350" cy="547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0740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8" y="260648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7.2 Element characteristic matrices</a:t>
            </a:r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426967"/>
              </p:ext>
            </p:extLst>
          </p:nvPr>
        </p:nvGraphicFramePr>
        <p:xfrm>
          <a:off x="1475656" y="5805264"/>
          <a:ext cx="2574926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name="Equation" r:id="rId3" imgW="2590560" imgH="736560" progId="Equation.DSMT4">
                  <p:embed/>
                </p:oleObj>
              </mc:Choice>
              <mc:Fallback>
                <p:oleObj name="Equation" r:id="rId3" imgW="2590560" imgH="736560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805264"/>
                        <a:ext cx="2574926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617121"/>
              </p:ext>
            </p:extLst>
          </p:nvPr>
        </p:nvGraphicFramePr>
        <p:xfrm>
          <a:off x="4174456" y="988528"/>
          <a:ext cx="21701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" name="Equation" r:id="rId5" imgW="2184120" imgH="431640" progId="Equation.DSMT4">
                  <p:embed/>
                </p:oleObj>
              </mc:Choice>
              <mc:Fallback>
                <p:oleObj name="Equation" r:id="rId5" imgW="2184120" imgH="431640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4456" y="988528"/>
                        <a:ext cx="21701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71287" y="921494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K-matrix</a:t>
            </a:r>
            <a:r>
              <a:rPr lang="ko-KR" altLang="en-US" dirty="0" smtClean="0"/>
              <a:t>를 구성하기 위해서</a:t>
            </a:r>
            <a:r>
              <a:rPr lang="en-US" altLang="ko-KR" dirty="0" smtClean="0"/>
              <a:t>,                            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r,s</a:t>
            </a:r>
            <a:r>
              <a:rPr lang="ko-KR" altLang="en-US" dirty="0" smtClean="0"/>
              <a:t>의 관계식으로 변환해주는 작업이 필요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1467030" y="2132856"/>
            <a:ext cx="6705370" cy="3600400"/>
            <a:chOff x="1467030" y="2348880"/>
            <a:chExt cx="6705370" cy="3600400"/>
          </a:xfrm>
        </p:grpSpPr>
        <p:graphicFrame>
          <p:nvGraphicFramePr>
            <p:cNvPr id="6" name="개체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2770754"/>
                </p:ext>
              </p:extLst>
            </p:nvPr>
          </p:nvGraphicFramePr>
          <p:xfrm>
            <a:off x="1467030" y="4923631"/>
            <a:ext cx="1831975" cy="809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3" name="Equation" r:id="rId7" imgW="1841400" imgH="787320" progId="Equation.DSMT4">
                    <p:embed/>
                  </p:oleObj>
                </mc:Choice>
                <mc:Fallback>
                  <p:oleObj name="Equation" r:id="rId7" imgW="1841400" imgH="787320" progId="Equation.DSMT4">
                    <p:embed/>
                    <p:pic>
                      <p:nvPicPr>
                        <p:cNvPr id="0" name="개체 4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7030" y="4923631"/>
                          <a:ext cx="1831975" cy="809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개체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2913010"/>
                </p:ext>
              </p:extLst>
            </p:nvPr>
          </p:nvGraphicFramePr>
          <p:xfrm>
            <a:off x="1475656" y="2348880"/>
            <a:ext cx="1641475" cy="809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" name="Equation" r:id="rId9" imgW="1650960" imgH="787320" progId="Equation.DSMT4">
                    <p:embed/>
                  </p:oleObj>
                </mc:Choice>
                <mc:Fallback>
                  <p:oleObj name="Equation" r:id="rId9" imgW="1650960" imgH="787320" progId="Equation.DSMT4">
                    <p:embed/>
                    <p:pic>
                      <p:nvPicPr>
                        <p:cNvPr id="0" name="개체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2348880"/>
                          <a:ext cx="1641475" cy="809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0266632"/>
                </p:ext>
              </p:extLst>
            </p:nvPr>
          </p:nvGraphicFramePr>
          <p:xfrm>
            <a:off x="4157612" y="2348880"/>
            <a:ext cx="4014788" cy="83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5" name="Equation" r:id="rId11" imgW="4038480" imgH="812520" progId="Equation.DSMT4">
                    <p:embed/>
                  </p:oleObj>
                </mc:Choice>
                <mc:Fallback>
                  <p:oleObj name="Equation" r:id="rId11" imgW="4038480" imgH="812520" progId="Equation.DSMT4">
                    <p:embed/>
                    <p:pic>
                      <p:nvPicPr>
                        <p:cNvPr id="0" name="개체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7612" y="2348880"/>
                          <a:ext cx="4014788" cy="835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개체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6227815"/>
                </p:ext>
              </p:extLst>
            </p:nvPr>
          </p:nvGraphicFramePr>
          <p:xfrm>
            <a:off x="1506017" y="3433365"/>
            <a:ext cx="4002087" cy="1147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6" name="Equation" r:id="rId13" imgW="4025880" imgH="1117440" progId="Equation.DSMT4">
                    <p:embed/>
                  </p:oleObj>
                </mc:Choice>
                <mc:Fallback>
                  <p:oleObj name="Equation" r:id="rId13" imgW="4025880" imgH="1117440" progId="Equation.DSMT4">
                    <p:embed/>
                    <p:pic>
                      <p:nvPicPr>
                        <p:cNvPr id="0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017" y="3433365"/>
                          <a:ext cx="4002087" cy="1147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개체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3805756"/>
                </p:ext>
              </p:extLst>
            </p:nvPr>
          </p:nvGraphicFramePr>
          <p:xfrm>
            <a:off x="6660232" y="3627487"/>
            <a:ext cx="1185863" cy="809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7" name="Equation" r:id="rId15" imgW="1193760" imgH="787320" progId="Equation.DSMT4">
                    <p:embed/>
                  </p:oleObj>
                </mc:Choice>
                <mc:Fallback>
                  <p:oleObj name="Equation" r:id="rId15" imgW="1193760" imgH="787320" progId="Equation.DSMT4">
                    <p:embed/>
                    <p:pic>
                      <p:nvPicPr>
                        <p:cNvPr id="0" name="개체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232" y="3627487"/>
                          <a:ext cx="1185863" cy="809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직사각형 15"/>
            <p:cNvSpPr/>
            <p:nvPr/>
          </p:nvSpPr>
          <p:spPr>
            <a:xfrm>
              <a:off x="5652120" y="3717032"/>
              <a:ext cx="100811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/>
                <a:t>Where</a:t>
              </a:r>
              <a:endParaRPr lang="en-US" altLang="ko-KR" dirty="0" smtClean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94971" y="2480495"/>
              <a:ext cx="100811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/>
                <a:t>Where</a:t>
              </a:r>
              <a:endParaRPr lang="en-US" altLang="ko-KR" dirty="0" smtClean="0"/>
            </a:p>
          </p:txBody>
        </p:sp>
        <p:graphicFrame>
          <p:nvGraphicFramePr>
            <p:cNvPr id="18" name="개체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2031000"/>
                </p:ext>
              </p:extLst>
            </p:nvPr>
          </p:nvGraphicFramePr>
          <p:xfrm>
            <a:off x="3775497" y="4799930"/>
            <a:ext cx="2452687" cy="1149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8" name="Equation" r:id="rId17" imgW="2463480" imgH="1117440" progId="Equation.DSMT4">
                    <p:embed/>
                  </p:oleObj>
                </mc:Choice>
                <mc:Fallback>
                  <p:oleObj name="Equation" r:id="rId17" imgW="2463480" imgH="1117440" progId="Equation.DSMT4">
                    <p:embed/>
                    <p:pic>
                      <p:nvPicPr>
                        <p:cNvPr id="0" name="개체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5497" y="4799930"/>
                          <a:ext cx="2452687" cy="1149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5183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8" y="260648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7.3 Analytical integration:</a:t>
            </a:r>
          </a:p>
          <a:p>
            <a:r>
              <a:rPr lang="en-US" altLang="ko-KR" sz="3000" b="1" dirty="0"/>
              <a:t> </a:t>
            </a:r>
            <a:r>
              <a:rPr lang="en-US" altLang="ko-KR" sz="3000" b="1" dirty="0" smtClean="0"/>
              <a:t>    Area and volume coordinates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1283405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삼각형 또는 사면체 요소의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기하학적 조건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요소의 변의 직선이며 </a:t>
            </a:r>
            <a:r>
              <a:rPr lang="en-US" altLang="ko-KR" dirty="0" smtClean="0"/>
              <a:t>side node</a:t>
            </a:r>
            <a:r>
              <a:rPr lang="ko-KR" altLang="en-US" dirty="0" smtClean="0"/>
              <a:t>가 일정한 간격으로 있을 경우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 내에서 해석적으로 </a:t>
            </a:r>
            <a:r>
              <a:rPr lang="ko-KR" altLang="en-US" dirty="0" smtClean="0"/>
              <a:t>적분이 가능하다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해석 적분은 </a:t>
            </a:r>
            <a:r>
              <a:rPr lang="en-US" altLang="ko-KR" dirty="0" smtClean="0"/>
              <a:t>area coordinates</a:t>
            </a:r>
            <a:r>
              <a:rPr lang="ko-KR" altLang="en-US" dirty="0" smtClean="0"/>
              <a:t>를 이용하여 계산한다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040" y="4509120"/>
            <a:ext cx="423375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543857"/>
              </p:ext>
            </p:extLst>
          </p:nvPr>
        </p:nvGraphicFramePr>
        <p:xfrm>
          <a:off x="2086571" y="3163565"/>
          <a:ext cx="7572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4" imgW="761760" imgH="609480" progId="Equation.DSMT4">
                  <p:embed/>
                </p:oleObj>
              </mc:Choice>
              <mc:Fallback>
                <p:oleObj name="Equation" r:id="rId4" imgW="761760" imgH="609480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571" y="3163565"/>
                        <a:ext cx="75723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483578"/>
              </p:ext>
            </p:extLst>
          </p:nvPr>
        </p:nvGraphicFramePr>
        <p:xfrm>
          <a:off x="3446276" y="3163565"/>
          <a:ext cx="8080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quation" r:id="rId6" imgW="812520" imgH="609480" progId="Equation.DSMT4">
                  <p:embed/>
                </p:oleObj>
              </mc:Choice>
              <mc:Fallback>
                <p:oleObj name="Equation" r:id="rId6" imgW="812520" imgH="60948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276" y="3163565"/>
                        <a:ext cx="80803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500227"/>
              </p:ext>
            </p:extLst>
          </p:nvPr>
        </p:nvGraphicFramePr>
        <p:xfrm>
          <a:off x="4856782" y="3163565"/>
          <a:ext cx="7953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8" imgW="799920" imgH="622080" progId="Equation.DSMT4">
                  <p:embed/>
                </p:oleObj>
              </mc:Choice>
              <mc:Fallback>
                <p:oleObj name="Equation" r:id="rId8" imgW="799920" imgH="62208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782" y="3163565"/>
                        <a:ext cx="7953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27852"/>
              </p:ext>
            </p:extLst>
          </p:nvPr>
        </p:nvGraphicFramePr>
        <p:xfrm>
          <a:off x="3335462" y="3954959"/>
          <a:ext cx="145256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10" imgW="1460160" imgH="330120" progId="Equation.DSMT4">
                  <p:embed/>
                </p:oleObj>
              </mc:Choice>
              <mc:Fallback>
                <p:oleObj name="Equation" r:id="rId10" imgW="1460160" imgH="33012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462" y="3954959"/>
                        <a:ext cx="145256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828522"/>
              </p:ext>
            </p:extLst>
          </p:nvPr>
        </p:nvGraphicFramePr>
        <p:xfrm>
          <a:off x="755576" y="4581128"/>
          <a:ext cx="32464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Equation" r:id="rId12" imgW="3263760" imgH="660240" progId="Equation.DSMT4">
                  <p:embed/>
                </p:oleObj>
              </mc:Choice>
              <mc:Fallback>
                <p:oleObj name="Equation" r:id="rId12" imgW="3263760" imgH="660240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581128"/>
                        <a:ext cx="324643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345202"/>
              </p:ext>
            </p:extLst>
          </p:nvPr>
        </p:nvGraphicFramePr>
        <p:xfrm>
          <a:off x="755576" y="5517232"/>
          <a:ext cx="34750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Equation" r:id="rId14" imgW="3492360" imgH="660240" progId="Equation.DSMT4">
                  <p:embed/>
                </p:oleObj>
              </mc:Choice>
              <mc:Fallback>
                <p:oleObj name="Equation" r:id="rId14" imgW="3492360" imgH="660240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517232"/>
                        <a:ext cx="34750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40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8" y="260648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7.4 Numerical integration</a:t>
            </a:r>
            <a:endParaRPr lang="en-US" altLang="ko-KR" sz="3000" b="1" dirty="0"/>
          </a:p>
        </p:txBody>
      </p:sp>
      <p:sp>
        <p:nvSpPr>
          <p:cNvPr id="6" name="직사각형 5"/>
          <p:cNvSpPr/>
          <p:nvPr/>
        </p:nvSpPr>
        <p:spPr>
          <a:xfrm>
            <a:off x="683568" y="1283405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Element side</a:t>
            </a:r>
            <a:r>
              <a:rPr lang="ko-KR" altLang="en-US" dirty="0" smtClean="0"/>
              <a:t>가 곡선이나 </a:t>
            </a:r>
            <a:r>
              <a:rPr lang="en-US" altLang="ko-KR" dirty="0" smtClean="0"/>
              <a:t>side node</a:t>
            </a:r>
            <a:r>
              <a:rPr lang="ko-KR" altLang="en-US" dirty="0" smtClean="0"/>
              <a:t>가 균등하게 있지 않을 경우 </a:t>
            </a:r>
            <a:r>
              <a:rPr lang="en-US" altLang="ko-KR" dirty="0" smtClean="0"/>
              <a:t>distorted</a:t>
            </a:r>
            <a:r>
              <a:rPr lang="ko-KR" altLang="en-US" dirty="0" smtClean="0"/>
              <a:t>되었다 표현하며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경우 수치적분을 이용한다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50751"/>
            <a:ext cx="4376695" cy="223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463298"/>
              </p:ext>
            </p:extLst>
          </p:nvPr>
        </p:nvGraphicFramePr>
        <p:xfrm>
          <a:off x="1259632" y="2348880"/>
          <a:ext cx="17557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4" imgW="1765080" imgH="685800" progId="Equation.DSMT4">
                  <p:embed/>
                </p:oleObj>
              </mc:Choice>
              <mc:Fallback>
                <p:oleObj name="Equation" r:id="rId4" imgW="1765080" imgH="685800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348880"/>
                        <a:ext cx="17557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451965"/>
              </p:ext>
            </p:extLst>
          </p:nvPr>
        </p:nvGraphicFramePr>
        <p:xfrm>
          <a:off x="3275856" y="2383278"/>
          <a:ext cx="9858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6" imgW="990360" imgH="609480" progId="Equation.DSMT4">
                  <p:embed/>
                </p:oleObj>
              </mc:Choice>
              <mc:Fallback>
                <p:oleObj name="Equation" r:id="rId6" imgW="990360" imgH="60948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383278"/>
                        <a:ext cx="9858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752297"/>
              </p:ext>
            </p:extLst>
          </p:nvPr>
        </p:nvGraphicFramePr>
        <p:xfrm>
          <a:off x="1259632" y="3140968"/>
          <a:ext cx="17938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8" imgW="1803240" imgH="685800" progId="Equation.DSMT4">
                  <p:embed/>
                </p:oleObj>
              </mc:Choice>
              <mc:Fallback>
                <p:oleObj name="Equation" r:id="rId8" imgW="1803240" imgH="68580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140968"/>
                        <a:ext cx="17938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968865"/>
              </p:ext>
            </p:extLst>
          </p:nvPr>
        </p:nvGraphicFramePr>
        <p:xfrm>
          <a:off x="3303891" y="3166740"/>
          <a:ext cx="9858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10" imgW="990360" imgH="609480" progId="Equation.DSMT4">
                  <p:embed/>
                </p:oleObj>
              </mc:Choice>
              <mc:Fallback>
                <p:oleObj name="Equation" r:id="rId10" imgW="990360" imgH="60948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891" y="3166740"/>
                        <a:ext cx="9858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39" y="4823498"/>
            <a:ext cx="5989922" cy="174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08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Chapter 8. Coordinate transformation and selected analysis options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420888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Overview: 8</a:t>
            </a:r>
            <a:r>
              <a:rPr lang="ko-KR" altLang="en-US" sz="2000" dirty="0" smtClean="0"/>
              <a:t>장에서는 </a:t>
            </a:r>
            <a:r>
              <a:rPr lang="en-US" altLang="ko-KR" sz="2000" dirty="0" smtClean="0"/>
              <a:t>vector, stresses material properties, stiffness matrix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coordinate transform</a:t>
            </a:r>
            <a:r>
              <a:rPr lang="ko-KR" altLang="en-US" sz="2000" dirty="0" smtClean="0"/>
              <a:t>에 대하여 다룬다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그리고 </a:t>
            </a:r>
            <a:r>
              <a:rPr lang="en-US" altLang="ko-KR" sz="2000" dirty="0" smtClean="0"/>
              <a:t>rigid links, joining dissimilar or offset elements</a:t>
            </a:r>
            <a:r>
              <a:rPr lang="ko-KR" altLang="en-US" sz="2000" dirty="0" smtClean="0"/>
              <a:t>에 대한 내용을 간략하게 이야기한다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454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6498" y="260648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8.1 Transformation: introduction and</a:t>
            </a:r>
          </a:p>
          <a:p>
            <a:r>
              <a:rPr lang="en-US" altLang="ko-KR" sz="3000" b="1" dirty="0" smtClean="0"/>
              <a:t>     vector forms</a:t>
            </a:r>
            <a:endParaRPr lang="en-US" altLang="ko-KR" sz="3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587" y="4040421"/>
            <a:ext cx="4769909" cy="248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39552" y="1283405"/>
            <a:ext cx="93610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2D and 3D vectors: </a:t>
            </a:r>
            <a:r>
              <a:rPr lang="en-US" altLang="ko-KR" dirty="0" smtClean="0"/>
              <a:t>Vector v</a:t>
            </a:r>
            <a:r>
              <a:rPr lang="ko-KR" altLang="en-US" dirty="0" smtClean="0"/>
              <a:t>의 좌표 변환은 다음과 같이 나타낼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Rotation matrix</a:t>
            </a:r>
            <a:r>
              <a:rPr lang="ko-KR" altLang="en-US" dirty="0" smtClean="0"/>
              <a:t>라 불리며 </a:t>
            </a:r>
            <a:r>
              <a:rPr lang="en-US" altLang="ko-KR" dirty="0" smtClean="0"/>
              <a:t>orthogonal matrix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               </a:t>
            </a:r>
            <a:r>
              <a:rPr lang="ko-KR" altLang="en-US" dirty="0" smtClean="0"/>
              <a:t>성질을 지닌다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043608" y="1997968"/>
            <a:ext cx="4733379" cy="1143000"/>
            <a:chOff x="1115616" y="1988840"/>
            <a:chExt cx="4733379" cy="1143000"/>
          </a:xfrm>
        </p:grpSpPr>
        <p:graphicFrame>
          <p:nvGraphicFramePr>
            <p:cNvPr id="6" name="개체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6037547"/>
                </p:ext>
              </p:extLst>
            </p:nvPr>
          </p:nvGraphicFramePr>
          <p:xfrm>
            <a:off x="1115616" y="1988840"/>
            <a:ext cx="1566863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8" name="Equation" r:id="rId4" imgW="1574640" imgH="1117440" progId="Equation.DSMT4">
                    <p:embed/>
                  </p:oleObj>
                </mc:Choice>
                <mc:Fallback>
                  <p:oleObj name="Equation" r:id="rId4" imgW="1574640" imgH="1117440" progId="Equation.DSMT4">
                    <p:embed/>
                    <p:pic>
                      <p:nvPicPr>
                        <p:cNvPr id="0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1988840"/>
                          <a:ext cx="1566863" cy="1143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5500800"/>
                </p:ext>
              </p:extLst>
            </p:nvPr>
          </p:nvGraphicFramePr>
          <p:xfrm>
            <a:off x="3851920" y="1988840"/>
            <a:ext cx="1997075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9" name="Equation" r:id="rId6" imgW="2006280" imgH="1117440" progId="Equation.DSMT4">
                    <p:embed/>
                  </p:oleObj>
                </mc:Choice>
                <mc:Fallback>
                  <p:oleObj name="Equation" r:id="rId6" imgW="2006280" imgH="1117440" progId="Equation.DSMT4">
                    <p:embed/>
                    <p:pic>
                      <p:nvPicPr>
                        <p:cNvPr id="0" name="개체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920" y="1988840"/>
                          <a:ext cx="1997075" cy="1143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직사각형 9"/>
            <p:cNvSpPr/>
            <p:nvPr/>
          </p:nvSpPr>
          <p:spPr>
            <a:xfrm>
              <a:off x="2915816" y="2264471"/>
              <a:ext cx="100811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/>
                <a:t>Where</a:t>
              </a:r>
              <a:endParaRPr lang="en-US" altLang="ko-KR" dirty="0" smtClean="0"/>
            </a:p>
          </p:txBody>
        </p:sp>
      </p:grp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152498"/>
              </p:ext>
            </p:extLst>
          </p:nvPr>
        </p:nvGraphicFramePr>
        <p:xfrm>
          <a:off x="766156" y="3480756"/>
          <a:ext cx="36671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8" imgW="368280" imgH="291960" progId="Equation.DSMT4">
                  <p:embed/>
                </p:oleObj>
              </mc:Choice>
              <mc:Fallback>
                <p:oleObj name="Equation" r:id="rId8" imgW="3682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156" y="3480756"/>
                        <a:ext cx="366712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336480"/>
              </p:ext>
            </p:extLst>
          </p:nvPr>
        </p:nvGraphicFramePr>
        <p:xfrm>
          <a:off x="6082754" y="3438203"/>
          <a:ext cx="12255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10" imgW="1231560" imgH="342720" progId="Equation.DSMT4">
                  <p:embed/>
                </p:oleObj>
              </mc:Choice>
              <mc:Fallback>
                <p:oleObj name="Equation" r:id="rId10" imgW="1231560" imgH="342720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754" y="3438203"/>
                        <a:ext cx="122555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37519"/>
              </p:ext>
            </p:extLst>
          </p:nvPr>
        </p:nvGraphicFramePr>
        <p:xfrm>
          <a:off x="1043608" y="4040421"/>
          <a:ext cx="16938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12" imgW="1701720" imgH="1117440" progId="Equation.DSMT4">
                  <p:embed/>
                </p:oleObj>
              </mc:Choice>
              <mc:Fallback>
                <p:oleObj name="Equation" r:id="rId12" imgW="170172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040421"/>
                        <a:ext cx="16938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25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945</Words>
  <Application>Microsoft Office PowerPoint</Application>
  <PresentationFormat>화면 슬라이드 쇼(4:3)</PresentationFormat>
  <Paragraphs>125</Paragraphs>
  <Slides>22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4" baseType="lpstr">
      <vt:lpstr>Office 테마</vt:lpstr>
      <vt:lpstr>MathType 6.0 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길용</dc:creator>
  <cp:lastModifiedBy>이 길용</cp:lastModifiedBy>
  <cp:revision>37</cp:revision>
  <dcterms:created xsi:type="dcterms:W3CDTF">2014-03-23T03:13:42Z</dcterms:created>
  <dcterms:modified xsi:type="dcterms:W3CDTF">2014-03-23T12:39:48Z</dcterms:modified>
</cp:coreProperties>
</file>