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70" r:id="rId6"/>
    <p:sldId id="259" r:id="rId7"/>
    <p:sldId id="264" r:id="rId8"/>
    <p:sldId id="261" r:id="rId9"/>
    <p:sldId id="266" r:id="rId10"/>
    <p:sldId id="262" r:id="rId11"/>
    <p:sldId id="263" r:id="rId12"/>
    <p:sldId id="265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1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E021-4DC8-4CDF-A4C3-15897D34D842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3CE8-CC60-4836-A7AE-E7A6F6E57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6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Q6, QM6 element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27425"/>
            <a:ext cx="6858000" cy="1655762"/>
          </a:xfrm>
        </p:spPr>
        <p:txBody>
          <a:bodyPr anchor="b"/>
          <a:lstStyle/>
          <a:p>
            <a:pPr algn="r"/>
            <a:r>
              <a:rPr lang="en-US" altLang="ko-KR" b="1" dirty="0" smtClean="0">
                <a:latin typeface="+mn-ea"/>
              </a:rPr>
              <a:t>2015. 4. 7</a:t>
            </a:r>
          </a:p>
          <a:p>
            <a:pPr algn="r"/>
            <a:r>
              <a:rPr lang="ko-KR" altLang="en-US" b="1" smtClean="0">
                <a:latin typeface="+mn-ea"/>
              </a:rPr>
              <a:t>조영우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50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7999" y="856922"/>
            <a:ext cx="8862579" cy="5938016"/>
            <a:chOff x="107999" y="856922"/>
            <a:chExt cx="8862579" cy="59380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41848"/>
            <a:stretch/>
          </p:blipFill>
          <p:spPr>
            <a:xfrm>
              <a:off x="107999" y="856922"/>
              <a:ext cx="8862579" cy="5938016"/>
            </a:xfrm>
            <a:prstGeom prst="rect">
              <a:avLst/>
            </a:prstGeom>
          </p:spPr>
        </p:pic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1750048"/>
                </p:ext>
              </p:extLst>
            </p:nvPr>
          </p:nvGraphicFramePr>
          <p:xfrm>
            <a:off x="5041682" y="3149600"/>
            <a:ext cx="3897313" cy="184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4" imgW="6083280" imgH="2793960" progId="Equation.DSMT4">
                    <p:embed/>
                  </p:oleObj>
                </mc:Choice>
                <mc:Fallback>
                  <p:oleObj name="Equation" r:id="rId4" imgW="6083280" imgH="2793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682" y="3149600"/>
                          <a:ext cx="3897313" cy="184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직선 화살표 연결선 6"/>
            <p:cNvCxnSpPr/>
            <p:nvPr/>
          </p:nvCxnSpPr>
          <p:spPr>
            <a:xfrm>
              <a:off x="2656458" y="4074911"/>
              <a:ext cx="2227574" cy="265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358144"/>
                </p:ext>
              </p:extLst>
            </p:nvPr>
          </p:nvGraphicFramePr>
          <p:xfrm>
            <a:off x="4884032" y="5138371"/>
            <a:ext cx="1280072" cy="462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6" imgW="1815840" imgH="634680" progId="Equation.DSMT4">
                    <p:embed/>
                  </p:oleObj>
                </mc:Choice>
                <mc:Fallback>
                  <p:oleObj name="Equation" r:id="rId6" imgW="18158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032" y="5138371"/>
                          <a:ext cx="1280072" cy="462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화살표 연결선 12"/>
            <p:cNvCxnSpPr/>
            <p:nvPr/>
          </p:nvCxnSpPr>
          <p:spPr>
            <a:xfrm>
              <a:off x="3707492" y="4747573"/>
              <a:ext cx="1037929" cy="50234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7999" y="945933"/>
            <a:ext cx="8862579" cy="5376799"/>
            <a:chOff x="107999" y="945933"/>
            <a:chExt cx="8862579" cy="53767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47344"/>
            <a:stretch/>
          </p:blipFill>
          <p:spPr>
            <a:xfrm>
              <a:off x="107999" y="945933"/>
              <a:ext cx="8862579" cy="5376799"/>
            </a:xfrm>
            <a:prstGeom prst="rect">
              <a:avLst/>
            </a:prstGeom>
          </p:spPr>
        </p:pic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961484"/>
                </p:ext>
              </p:extLst>
            </p:nvPr>
          </p:nvGraphicFramePr>
          <p:xfrm>
            <a:off x="5372100" y="2128838"/>
            <a:ext cx="2606675" cy="129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4" imgW="3555720" imgH="1701720" progId="Equation.DSMT4">
                    <p:embed/>
                  </p:oleObj>
                </mc:Choice>
                <mc:Fallback>
                  <p:oleObj name="Equation" r:id="rId4" imgW="3555720" imgH="1701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2128838"/>
                          <a:ext cx="2606675" cy="1290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직선 화살표 연결선 7"/>
            <p:cNvCxnSpPr/>
            <p:nvPr/>
          </p:nvCxnSpPr>
          <p:spPr>
            <a:xfrm flipV="1">
              <a:off x="4398579" y="2648607"/>
              <a:ext cx="788276" cy="12522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473214"/>
                </p:ext>
              </p:extLst>
            </p:nvPr>
          </p:nvGraphicFramePr>
          <p:xfrm>
            <a:off x="1977394" y="2118231"/>
            <a:ext cx="9874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6" imgW="1244520" imgH="368280" progId="Equation.DSMT4">
                    <p:embed/>
                  </p:oleObj>
                </mc:Choice>
                <mc:Fallback>
                  <p:oleObj name="Equation" r:id="rId6" imgW="12445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394" y="2118231"/>
                          <a:ext cx="987425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직선 화살표 연결선 9"/>
            <p:cNvCxnSpPr/>
            <p:nvPr/>
          </p:nvCxnSpPr>
          <p:spPr>
            <a:xfrm>
              <a:off x="1481574" y="2285596"/>
              <a:ext cx="362992" cy="40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7090391"/>
                </p:ext>
              </p:extLst>
            </p:nvPr>
          </p:nvGraphicFramePr>
          <p:xfrm>
            <a:off x="5372100" y="5900588"/>
            <a:ext cx="2649537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8" imgW="3429000" imgH="457200" progId="Equation.DSMT4">
                    <p:embed/>
                  </p:oleObj>
                </mc:Choice>
                <mc:Fallback>
                  <p:oleObj name="Equation" r:id="rId8" imgW="3429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5900588"/>
                          <a:ext cx="2649537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4929210"/>
                </p:ext>
              </p:extLst>
            </p:nvPr>
          </p:nvGraphicFramePr>
          <p:xfrm>
            <a:off x="5372100" y="5539388"/>
            <a:ext cx="161925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10" imgW="2095200" imgH="431640" progId="Equation.DSMT4">
                    <p:embed/>
                  </p:oleObj>
                </mc:Choice>
                <mc:Fallback>
                  <p:oleObj name="Equation" r:id="rId10" imgW="2095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100" y="5539388"/>
                          <a:ext cx="1619250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직선 화살표 연결선 13"/>
            <p:cNvCxnSpPr/>
            <p:nvPr/>
          </p:nvCxnSpPr>
          <p:spPr>
            <a:xfrm>
              <a:off x="4539288" y="5988743"/>
              <a:ext cx="756612" cy="9440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4539288" y="5760991"/>
              <a:ext cx="756612" cy="742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9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8000" y="865625"/>
            <a:ext cx="8379160" cy="4589244"/>
            <a:chOff x="108000" y="865625"/>
            <a:chExt cx="8379160" cy="45892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00" y="865625"/>
              <a:ext cx="8379160" cy="4589244"/>
            </a:xfrm>
            <a:prstGeom prst="rect">
              <a:avLst/>
            </a:prstGeom>
          </p:spPr>
        </p:pic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890097"/>
                </p:ext>
              </p:extLst>
            </p:nvPr>
          </p:nvGraphicFramePr>
          <p:xfrm>
            <a:off x="6255632" y="2316344"/>
            <a:ext cx="1280072" cy="462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4" imgW="1815840" imgH="634680" progId="Equation.DSMT4">
                    <p:embed/>
                  </p:oleObj>
                </mc:Choice>
                <mc:Fallback>
                  <p:oleObj name="Equation" r:id="rId4" imgW="18158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5632" y="2316344"/>
                          <a:ext cx="1280072" cy="462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80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 smtClean="0">
                <a:latin typeface="+mn-ea"/>
                <a:ea typeface="+mn-ea"/>
              </a:rPr>
              <a:t>Result</a:t>
            </a:r>
            <a:endParaRPr lang="ko-KR" altLang="en-US" sz="35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81426"/>
              </p:ext>
            </p:extLst>
          </p:nvPr>
        </p:nvGraphicFramePr>
        <p:xfrm>
          <a:off x="576000" y="3779785"/>
          <a:ext cx="8001560" cy="2192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56"/>
                <a:gridCol w="800156"/>
                <a:gridCol w="800156"/>
                <a:gridCol w="800156"/>
                <a:gridCol w="800156"/>
                <a:gridCol w="800156"/>
                <a:gridCol w="800156"/>
                <a:gridCol w="800156"/>
                <a:gridCol w="800156"/>
                <a:gridCol w="800156"/>
              </a:tblGrid>
              <a:tr h="274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Mesh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Load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displacement(@ 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CQUAD4(HYB)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CQUAD4(FUL)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moment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-1.36364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6.818181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74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-1.41177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7.058824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Load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displacement(@ 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CQUAD4(HYB)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CQUAD4(FUL)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moment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1.363636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6.818181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74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1.411765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7.058824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26012" y="718181"/>
            <a:ext cx="4519409" cy="2857143"/>
            <a:chOff x="226012" y="718181"/>
            <a:chExt cx="4519409" cy="28571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23214"/>
            <a:stretch/>
          </p:blipFill>
          <p:spPr>
            <a:xfrm>
              <a:off x="226012" y="718181"/>
              <a:ext cx="4519409" cy="285714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857625" y="7181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+mn-ea"/>
                </a:rPr>
                <a:t>a</a:t>
              </a: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46405" y="159275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+mn-ea"/>
                </a:rPr>
                <a:t>b</a:t>
              </a: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7625" y="21183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+mn-ea"/>
                </a:rPr>
                <a:t>a</a:t>
              </a: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9255" y="29150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+mn-ea"/>
                </a:rPr>
                <a:t>b</a:t>
              </a: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 smtClean="0">
                <a:latin typeface="+mn-ea"/>
                <a:ea typeface="+mn-ea"/>
              </a:rPr>
              <a:t>Result</a:t>
            </a:r>
            <a:endParaRPr lang="ko-KR" altLang="en-US" sz="35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5828"/>
          <a:stretch/>
        </p:blipFill>
        <p:spPr>
          <a:xfrm>
            <a:off x="641401" y="916301"/>
            <a:ext cx="4182059" cy="169039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37688"/>
              </p:ext>
            </p:extLst>
          </p:nvPr>
        </p:nvGraphicFramePr>
        <p:xfrm>
          <a:off x="576000" y="2934553"/>
          <a:ext cx="7281369" cy="241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041"/>
                <a:gridCol w="809041"/>
                <a:gridCol w="809041"/>
                <a:gridCol w="809041"/>
                <a:gridCol w="809041"/>
                <a:gridCol w="809041"/>
                <a:gridCol w="809041"/>
                <a:gridCol w="809041"/>
                <a:gridCol w="809041"/>
              </a:tblGrid>
              <a:tr h="2414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displacement(@ 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CQUAD4(HYB)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CQUAD4(FUL)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0.560748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-2.80374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1.257715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-6.74873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0.282571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-1.44441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1.6621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-8.6895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1.254214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-6.72868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1.099422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-6.31002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0.194148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-0.98199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1.706004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-9.26708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1.08877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-6.24177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4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displacement(@ 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CQUAD4(HYB)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CQUAD4(FUL)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-5.60748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2.803738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-1.25772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-6.28858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-0.28257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-1.41285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-1.6621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-8.3105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-1.25421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-6.27107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-1.09942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-5.49711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-0.19415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-0.97074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-1.706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-8.53002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-1.08877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-5.44385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10420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a</a:t>
            </a:r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8830" y="18958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b</a:t>
            </a:r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3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 smtClean="0">
                <a:latin typeface="+mn-ea"/>
                <a:ea typeface="+mn-ea"/>
              </a:rPr>
              <a:t>Result</a:t>
            </a:r>
            <a:endParaRPr lang="ko-KR" altLang="en-US" sz="35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6" y="936711"/>
            <a:ext cx="2133600" cy="1724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01" y="922423"/>
            <a:ext cx="2066326" cy="1738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21" y="922423"/>
            <a:ext cx="2074611" cy="1719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8698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</a:t>
            </a:r>
            <a:endParaRPr lang="ko-KR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098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</a:t>
            </a:r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098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698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4</a:t>
            </a:r>
            <a:endParaRPr lang="ko-KR" altLang="en-US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626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</a:t>
            </a:r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26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</a:t>
            </a:r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5026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endParaRPr lang="ko-KR" altLang="en-US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626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4</a:t>
            </a:r>
            <a:endParaRPr lang="ko-KR" altLang="en-US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7987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</a:t>
            </a:r>
            <a:endParaRPr lang="ko-KR" altLang="en-US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5387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5387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7987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4</a:t>
            </a:r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7051" y="1551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5</a:t>
            </a:r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6937" y="1551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5</a:t>
            </a:r>
            <a:endParaRPr lang="ko-KR" altLang="en-US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1525" y="14930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6</a:t>
            </a:r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5390" y="14930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6</a:t>
            </a:r>
            <a:endParaRPr lang="ko-KR" altLang="en-US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83210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7</a:t>
            </a:r>
            <a:endParaRPr lang="ko-KR" altLang="en-US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2849" y="72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7</a:t>
            </a:r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4464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8</a:t>
            </a:r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9785" y="24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8</a:t>
            </a:r>
            <a:endParaRPr lang="ko-KR" altLang="en-US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01995"/>
              </p:ext>
            </p:extLst>
          </p:nvPr>
        </p:nvGraphicFramePr>
        <p:xfrm>
          <a:off x="249456" y="2972953"/>
          <a:ext cx="8740796" cy="3662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38"/>
                <a:gridCol w="297203"/>
                <a:gridCol w="792539"/>
                <a:gridCol w="769678"/>
                <a:gridCol w="586784"/>
                <a:gridCol w="586784"/>
                <a:gridCol w="792539"/>
                <a:gridCol w="769678"/>
                <a:gridCol w="586784"/>
                <a:gridCol w="586784"/>
                <a:gridCol w="792539"/>
                <a:gridCol w="769678"/>
                <a:gridCol w="586784"/>
                <a:gridCol w="586784"/>
              </a:tblGrid>
              <a:tr h="19318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STEP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STEP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STEP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842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HYB)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FUL)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HYB)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FUL)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HYB)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QUAD4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FUL)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Q6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QM6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0.30980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0.31786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-0.05407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-0.06760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-0.00916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-0.00417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-0.07357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-0.07772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0.32121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0.32206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0.01296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0.00799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0.18631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0.18709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0.18667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-0.01999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-0.02593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0.32664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0.32262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0.32000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-0.02983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-0.03489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-0.03733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0.20847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0.21260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0.21333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-0.07270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-0.07467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0.13892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0.13665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93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-0.00234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62" marR="6862" marT="68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54652"/>
              </p:ext>
            </p:extLst>
          </p:nvPr>
        </p:nvGraphicFramePr>
        <p:xfrm>
          <a:off x="849313" y="1205018"/>
          <a:ext cx="42433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4267080" imgH="685800" progId="Equation.DSMT4">
                  <p:embed/>
                </p:oleObj>
              </mc:Choice>
              <mc:Fallback>
                <p:oleObj name="Equation" r:id="rId3" imgW="4267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205018"/>
                        <a:ext cx="42433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Q6 element</a:t>
            </a:r>
            <a:endParaRPr lang="ko-KR" altLang="en-US" sz="3500" b="1" dirty="0">
              <a:latin typeface="+mn-ea"/>
              <a:ea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21900"/>
              </p:ext>
            </p:extLst>
          </p:nvPr>
        </p:nvGraphicFramePr>
        <p:xfrm>
          <a:off x="5340895" y="1335193"/>
          <a:ext cx="3724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5" imgW="3746160" imgH="431640" progId="Equation.DSMT4">
                  <p:embed/>
                </p:oleObj>
              </mc:Choice>
              <mc:Fallback>
                <p:oleObj name="Equation" r:id="rId5" imgW="3746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95" y="1335193"/>
                        <a:ext cx="37242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361" y="829562"/>
            <a:ext cx="4470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2D element with incompatible mode</a:t>
            </a:r>
            <a:endParaRPr lang="ko-KR" altLang="en-US" sz="200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361" y="2109988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The element strain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58927"/>
              </p:ext>
            </p:extLst>
          </p:nvPr>
        </p:nvGraphicFramePr>
        <p:xfrm>
          <a:off x="849313" y="2483227"/>
          <a:ext cx="2159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7" imgW="2171520" imgH="711000" progId="Equation.DSMT4">
                  <p:embed/>
                </p:oleObj>
              </mc:Choice>
              <mc:Fallback>
                <p:oleObj name="Equation" r:id="rId7" imgW="2171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483227"/>
                        <a:ext cx="2159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1018"/>
              </p:ext>
            </p:extLst>
          </p:nvPr>
        </p:nvGraphicFramePr>
        <p:xfrm>
          <a:off x="5290095" y="2298914"/>
          <a:ext cx="37750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9" imgW="3797280" imgH="1193760" progId="Equation.DSMT4">
                  <p:embed/>
                </p:oleObj>
              </mc:Choice>
              <mc:Fallback>
                <p:oleObj name="Equation" r:id="rId9" imgW="379728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095" y="2298914"/>
                        <a:ext cx="37750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361" y="3389795"/>
            <a:ext cx="4584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The element stiffness and load matrix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12100"/>
              </p:ext>
            </p:extLst>
          </p:nvPr>
        </p:nvGraphicFramePr>
        <p:xfrm>
          <a:off x="5569495" y="4428686"/>
          <a:ext cx="34956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1" imgW="3517560" imgH="1663560" progId="Equation.DSMT4">
                  <p:embed/>
                </p:oleObj>
              </mc:Choice>
              <mc:Fallback>
                <p:oleObj name="Equation" r:id="rId11" imgW="35175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495" y="4428686"/>
                        <a:ext cx="349567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41850"/>
              </p:ext>
            </p:extLst>
          </p:nvPr>
        </p:nvGraphicFramePr>
        <p:xfrm>
          <a:off x="849313" y="3927414"/>
          <a:ext cx="43053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3" imgW="4330440" imgH="2527200" progId="Equation.DSMT4">
                  <p:embed/>
                </p:oleObj>
              </mc:Choice>
              <mc:Fallback>
                <p:oleObj name="Equation" r:id="rId13" imgW="4330440" imgH="25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927414"/>
                        <a:ext cx="430530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1434662" y="4792719"/>
            <a:ext cx="0" cy="1153987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4613" y="1040828"/>
            <a:ext cx="94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w</a:t>
            </a:r>
            <a:r>
              <a:rPr lang="en-US" altLang="ko-KR" sz="2000" dirty="0" smtClean="0">
                <a:latin typeface="+mn-ea"/>
              </a:rPr>
              <a:t>here,</a:t>
            </a:r>
            <a:endParaRPr lang="ko-KR" altLang="en-US" sz="200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064" y="2701471"/>
            <a:ext cx="94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w</a:t>
            </a:r>
            <a:r>
              <a:rPr lang="en-US" altLang="ko-KR" sz="2000" dirty="0" smtClean="0">
                <a:latin typeface="+mn-ea"/>
              </a:rPr>
              <a:t>here,</a:t>
            </a:r>
            <a:endParaRPr lang="ko-KR" altLang="en-US" sz="20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0895" y="4033781"/>
            <a:ext cx="94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w</a:t>
            </a:r>
            <a:r>
              <a:rPr lang="en-US" altLang="ko-KR" sz="2000" dirty="0" smtClean="0">
                <a:latin typeface="+mn-ea"/>
              </a:rPr>
              <a:t>here,</a:t>
            </a:r>
            <a:endParaRPr lang="ko-KR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6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Modified Q6 element (QM6)</a:t>
            </a:r>
            <a:endParaRPr lang="ko-KR" altLang="en-US" sz="3500" b="1" dirty="0">
              <a:latin typeface="+mn-ea"/>
              <a:ea typeface="+mn-ea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86333"/>
              </p:ext>
            </p:extLst>
          </p:nvPr>
        </p:nvGraphicFramePr>
        <p:xfrm>
          <a:off x="849313" y="1189365"/>
          <a:ext cx="3473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3492360" imgH="622080" progId="Equation.DSMT4">
                  <p:embed/>
                </p:oleObj>
              </mc:Choice>
              <mc:Fallback>
                <p:oleObj name="Equation" r:id="rId3" imgW="34923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189365"/>
                        <a:ext cx="34734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2361" y="829562"/>
            <a:ext cx="402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The strain energy of the element</a:t>
            </a:r>
            <a:endParaRPr lang="ko-KR" altLang="en-US" sz="200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361" y="1983860"/>
            <a:ext cx="720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Under the state of constant stress, the strain energy associated with the incompatible modes vanishes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67116"/>
              </p:ext>
            </p:extLst>
          </p:nvPr>
        </p:nvGraphicFramePr>
        <p:xfrm>
          <a:off x="849313" y="2639297"/>
          <a:ext cx="17668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1777680" imgH="622080" progId="Equation.DSMT4">
                  <p:embed/>
                </p:oleObj>
              </mc:Choice>
              <mc:Fallback>
                <p:oleObj name="Equation" r:id="rId5" imgW="17776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639297"/>
                        <a:ext cx="17668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361" y="3389795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The matrix       satisfies upper equation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07341"/>
              </p:ext>
            </p:extLst>
          </p:nvPr>
        </p:nvGraphicFramePr>
        <p:xfrm>
          <a:off x="5735583" y="3731335"/>
          <a:ext cx="18049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1815840" imgH="634680" progId="Equation.DSMT4">
                  <p:embed/>
                </p:oleObj>
              </mc:Choice>
              <mc:Fallback>
                <p:oleObj name="Equation" r:id="rId7" imgW="1815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83" y="3731335"/>
                        <a:ext cx="18049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 flipV="1">
            <a:off x="2964226" y="2958384"/>
            <a:ext cx="7200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9928" y="3825979"/>
            <a:ext cx="94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w</a:t>
            </a:r>
            <a:r>
              <a:rPr lang="en-US" altLang="ko-KR" sz="2000" dirty="0" smtClean="0">
                <a:latin typeface="+mn-ea"/>
              </a:rPr>
              <a:t>here,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54244"/>
              </p:ext>
            </p:extLst>
          </p:nvPr>
        </p:nvGraphicFramePr>
        <p:xfrm>
          <a:off x="4032250" y="2710734"/>
          <a:ext cx="12112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9" imgW="1218960" imgH="482400" progId="Equation.DSMT4">
                  <p:embed/>
                </p:oleObj>
              </mc:Choice>
              <mc:Fallback>
                <p:oleObj name="Equation" r:id="rId9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710734"/>
                        <a:ext cx="12112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83734"/>
              </p:ext>
            </p:extLst>
          </p:nvPr>
        </p:nvGraphicFramePr>
        <p:xfrm>
          <a:off x="849313" y="3809916"/>
          <a:ext cx="3027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1" imgW="3047760" imgH="482400" progId="Equation.DSMT4">
                  <p:embed/>
                </p:oleObj>
              </mc:Choice>
              <mc:Fallback>
                <p:oleObj name="Equation" r:id="rId11" imgW="304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809916"/>
                        <a:ext cx="30273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428585" y="3389795"/>
            <a:ext cx="328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Constant correction matrix</a:t>
            </a:r>
            <a:endParaRPr lang="ko-KR" altLang="en-US" sz="2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361" y="4398786"/>
            <a:ext cx="4584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The element stiffness and load matrix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04828"/>
              </p:ext>
            </p:extLst>
          </p:nvPr>
        </p:nvGraphicFramePr>
        <p:xfrm>
          <a:off x="5524609" y="4950043"/>
          <a:ext cx="357187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3" imgW="3593880" imgH="1701720" progId="Equation.DSMT4">
                  <p:embed/>
                </p:oleObj>
              </mc:Choice>
              <mc:Fallback>
                <p:oleObj name="Equation" r:id="rId13" imgW="359388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609" y="4950043"/>
                        <a:ext cx="357187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647487"/>
              </p:ext>
            </p:extLst>
          </p:nvPr>
        </p:nvGraphicFramePr>
        <p:xfrm>
          <a:off x="845095" y="4955670"/>
          <a:ext cx="43815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5" imgW="4406760" imgH="1015920" progId="Equation.DSMT4">
                  <p:embed/>
                </p:oleObj>
              </mc:Choice>
              <mc:Fallback>
                <p:oleObj name="Equation" r:id="rId15" imgW="44067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95" y="4955670"/>
                        <a:ext cx="43815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49324" y="4574061"/>
            <a:ext cx="94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w</a:t>
            </a:r>
            <a:r>
              <a:rPr lang="en-US" altLang="ko-KR" sz="2000" dirty="0" smtClean="0">
                <a:latin typeface="+mn-ea"/>
              </a:rPr>
              <a:t>here,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4897"/>
              </p:ext>
            </p:extLst>
          </p:nvPr>
        </p:nvGraphicFramePr>
        <p:xfrm>
          <a:off x="1779588" y="3387943"/>
          <a:ext cx="2397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7" imgW="241200" imgH="304560" progId="Equation.DSMT4">
                  <p:embed/>
                </p:oleObj>
              </mc:Choice>
              <mc:Fallback>
                <p:oleObj name="Equation" r:id="rId17" imgW="241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387943"/>
                        <a:ext cx="23971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" y="918972"/>
            <a:ext cx="7522510" cy="4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08191"/>
            <a:ext cx="8930804" cy="599732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936665"/>
            <a:ext cx="8918610" cy="49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3" y="918341"/>
            <a:ext cx="10586669" cy="2880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84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786"/>
          <a:stretch/>
        </p:blipFill>
        <p:spPr>
          <a:xfrm>
            <a:off x="107987" y="880406"/>
            <a:ext cx="11584783" cy="5914532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95377"/>
              </p:ext>
            </p:extLst>
          </p:nvPr>
        </p:nvGraphicFramePr>
        <p:xfrm>
          <a:off x="3499507" y="1263817"/>
          <a:ext cx="1545460" cy="83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1803240" imgH="939600" progId="Equation.DSMT4">
                  <p:embed/>
                </p:oleObj>
              </mc:Choice>
              <mc:Fallback>
                <p:oleObj name="Equation" r:id="rId4" imgW="1803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507" y="1263817"/>
                        <a:ext cx="1545460" cy="83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96976"/>
              </p:ext>
            </p:extLst>
          </p:nvPr>
        </p:nvGraphicFramePr>
        <p:xfrm>
          <a:off x="4616438" y="4003507"/>
          <a:ext cx="1596764" cy="109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6" imgW="1803240" imgH="1193760" progId="Equation.DSMT4">
                  <p:embed/>
                </p:oleObj>
              </mc:Choice>
              <mc:Fallback>
                <p:oleObj name="Equation" r:id="rId6" imgW="18032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38" y="4003507"/>
                        <a:ext cx="1596764" cy="109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108000" y="106181"/>
            <a:ext cx="7200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9" y="883197"/>
            <a:ext cx="8074303" cy="52420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63143"/>
              </p:ext>
            </p:extLst>
          </p:nvPr>
        </p:nvGraphicFramePr>
        <p:xfrm>
          <a:off x="5110900" y="1688311"/>
          <a:ext cx="1317649" cy="9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1803240" imgH="1193760" progId="Equation.DSMT4">
                  <p:embed/>
                </p:oleObj>
              </mc:Choice>
              <mc:Fallback>
                <p:oleObj name="Equation" r:id="rId4" imgW="18032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900" y="1688311"/>
                        <a:ext cx="1317649" cy="90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15471"/>
              </p:ext>
            </p:extLst>
          </p:nvPr>
        </p:nvGraphicFramePr>
        <p:xfrm>
          <a:off x="5110900" y="4323029"/>
          <a:ext cx="2197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3429000" imgH="761760" progId="Equation.DSMT4">
                  <p:embed/>
                </p:oleObj>
              </mc:Choice>
              <mc:Fallback>
                <p:oleObj name="Equation" r:id="rId6" imgW="3429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900" y="4323029"/>
                        <a:ext cx="2197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08000" y="106181"/>
            <a:ext cx="7200000" cy="612000"/>
          </a:xfrm>
        </p:spPr>
        <p:txBody>
          <a:bodyPr>
            <a:normAutofit/>
          </a:bodyPr>
          <a:lstStyle/>
          <a:p>
            <a:r>
              <a:rPr lang="en-US" altLang="ko-KR" sz="3500" b="1" dirty="0" smtClean="0">
                <a:latin typeface="+mn-ea"/>
                <a:ea typeface="+mn-ea"/>
              </a:rPr>
              <a:t>Code</a:t>
            </a:r>
            <a:endParaRPr lang="ko-KR" altLang="en-US" sz="3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7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569</Words>
  <Application>Microsoft Office PowerPoint</Application>
  <PresentationFormat>화면 슬라이드 쇼(4:3)</PresentationFormat>
  <Paragraphs>379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Equation</vt:lpstr>
      <vt:lpstr>Q6, QM6 element</vt:lpstr>
      <vt:lpstr>Q6 element</vt:lpstr>
      <vt:lpstr>Modified Q6 element (QM6)</vt:lpstr>
      <vt:lpstr>Code</vt:lpstr>
      <vt:lpstr>PowerPoint 프레젠테이션</vt:lpstr>
      <vt:lpstr>Code</vt:lpstr>
      <vt:lpstr>PowerPoint 프레젠테이션</vt:lpstr>
      <vt:lpstr>PowerPoint 프레젠테이션</vt:lpstr>
      <vt:lpstr>Code</vt:lpstr>
      <vt:lpstr>PowerPoint 프레젠테이션</vt:lpstr>
      <vt:lpstr>PowerPoint 프레젠테이션</vt:lpstr>
      <vt:lpstr>Code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Q6, QM6 element</dc:title>
  <dc:creator>조 영우</dc:creator>
  <cp:lastModifiedBy>조 영우</cp:lastModifiedBy>
  <cp:revision>23</cp:revision>
  <dcterms:created xsi:type="dcterms:W3CDTF">2015-04-07T02:48:01Z</dcterms:created>
  <dcterms:modified xsi:type="dcterms:W3CDTF">2015-04-07T07:21:47Z</dcterms:modified>
</cp:coreProperties>
</file>