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71" r:id="rId11"/>
    <p:sldId id="266" r:id="rId12"/>
    <p:sldId id="267" r:id="rId13"/>
    <p:sldId id="268" r:id="rId14"/>
    <p:sldId id="269" r:id="rId15"/>
    <p:sldId id="270" r:id="rId16"/>
    <p:sldId id="272" r:id="rId17"/>
    <p:sldId id="273" r:id="rId18"/>
    <p:sldId id="274" r:id="rId19"/>
    <p:sldId id="275" r:id="rId20"/>
    <p:sldId id="276" r:id="rId21"/>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5" userDrawn="1">
          <p15:clr>
            <a:srgbClr val="A4A3A4"/>
          </p15:clr>
        </p15:guide>
        <p15:guide id="2" pos="2071" userDrawn="1">
          <p15:clr>
            <a:srgbClr val="A4A3A4"/>
          </p15:clr>
        </p15:guide>
        <p15:guide id="3" orient="horz" pos="182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김 주현" initials="김주" lastIdx="16" clrIdx="0">
    <p:extLst>
      <p:ext uri="{19B8F6BF-5375-455C-9EA6-DF929625EA0E}">
        <p15:presenceInfo xmlns:p15="http://schemas.microsoft.com/office/powerpoint/2012/main" userId="b260a4bf6b5eea6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43" autoAdjust="0"/>
    <p:restoredTop sz="94660"/>
  </p:normalViewPr>
  <p:slideViewPr>
    <p:cSldViewPr snapToGrid="0" showGuides="1">
      <p:cViewPr varScale="1">
        <p:scale>
          <a:sx n="115" d="100"/>
          <a:sy n="115" d="100"/>
        </p:scale>
        <p:origin x="432" y="108"/>
      </p:cViewPr>
      <p:guideLst>
        <p:guide orient="horz" pos="2205"/>
        <p:guide pos="2071"/>
        <p:guide orient="horz" pos="18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092D7B-AF00-4086-B6A3-7D7381BE3BEF}" type="datetimeFigureOut">
              <a:rPr lang="ko-KR" altLang="en-US" smtClean="0"/>
              <a:t>2020-12-17</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CE14F2-3748-405F-89A5-5E0D60F73305}" type="slidenum">
              <a:rPr lang="ko-KR" altLang="en-US" smtClean="0"/>
              <a:t>‹#›</a:t>
            </a:fld>
            <a:endParaRPr lang="ko-KR" altLang="en-US"/>
          </a:p>
        </p:txBody>
      </p:sp>
    </p:spTree>
    <p:extLst>
      <p:ext uri="{BB962C8B-B14F-4D97-AF65-F5344CB8AC3E}">
        <p14:creationId xmlns:p14="http://schemas.microsoft.com/office/powerpoint/2010/main" val="681863436"/>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bg>
      <p:bgPr>
        <a:solidFill>
          <a:srgbClr val="002060"/>
        </a:solidFill>
        <a:effectLst/>
      </p:bgPr>
    </p:bg>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400823"/>
            <a:ext cx="9144000" cy="819863"/>
          </a:xfrm>
        </p:spPr>
        <p:txBody>
          <a:bodyPr anchor="b">
            <a:normAutofit/>
          </a:bodyPr>
          <a:lstStyle>
            <a:lvl1pPr algn="ctr">
              <a:defRPr sz="4400" b="1">
                <a:solidFill>
                  <a:schemeClr val="bg1"/>
                </a:solidFill>
                <a:latin typeface="Arial" panose="020B0604020202020204" pitchFamily="34" charset="0"/>
                <a:cs typeface="Arial" panose="020B0604020202020204" pitchFamily="34" charset="0"/>
              </a:defRPr>
            </a:lvl1pPr>
          </a:lstStyle>
          <a:p>
            <a:r>
              <a:rPr lang="ko-KR" altLang="en-US" dirty="0" smtClean="0"/>
              <a:t>마스터 제목 스타일 편집</a:t>
            </a:r>
            <a:endParaRPr lang="ko-KR" altLang="en-US" dirty="0"/>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b="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클릭하여 마스터 부제목 스타일 편집</a:t>
            </a:r>
            <a:endParaRPr lang="ko-KR" altLang="en-US"/>
          </a:p>
        </p:txBody>
      </p:sp>
      <p:sp>
        <p:nvSpPr>
          <p:cNvPr id="4" name="날짜 개체 틀 3"/>
          <p:cNvSpPr>
            <a:spLocks noGrp="1"/>
          </p:cNvSpPr>
          <p:nvPr>
            <p:ph type="dt" sz="half" idx="10"/>
          </p:nvPr>
        </p:nvSpPr>
        <p:spPr/>
        <p:txBody>
          <a:bodyPr/>
          <a:lstStyle>
            <a:lvl1pPr>
              <a:defRPr>
                <a:solidFill>
                  <a:schemeClr val="bg1"/>
                </a:solidFill>
              </a:defRPr>
            </a:lvl1pPr>
          </a:lstStyle>
          <a:p>
            <a:fld id="{B07EEC26-3D3B-4429-BAA0-C4A228E10EDF}" type="datetime1">
              <a:rPr lang="ko-KR" altLang="en-US" smtClean="0"/>
              <a:t>2020-12-17</a:t>
            </a:fld>
            <a:endParaRPr lang="ko-KR" altLang="en-US"/>
          </a:p>
        </p:txBody>
      </p:sp>
      <p:sp>
        <p:nvSpPr>
          <p:cNvPr id="5" name="바닥글 개체 틀 4"/>
          <p:cNvSpPr>
            <a:spLocks noGrp="1"/>
          </p:cNvSpPr>
          <p:nvPr>
            <p:ph type="ftr" sz="quarter" idx="11"/>
          </p:nvPr>
        </p:nvSpPr>
        <p:spPr/>
        <p:txBody>
          <a:bodyPr/>
          <a:lstStyle>
            <a:lvl1pPr>
              <a:defRPr>
                <a:solidFill>
                  <a:schemeClr val="bg1"/>
                </a:solidFill>
              </a:defRPr>
            </a:lvl1pPr>
          </a:lstStyle>
          <a:p>
            <a:endParaRPr lang="ko-KR" altLang="en-US"/>
          </a:p>
        </p:txBody>
      </p:sp>
      <p:sp>
        <p:nvSpPr>
          <p:cNvPr id="6" name="슬라이드 번호 개체 틀 5"/>
          <p:cNvSpPr>
            <a:spLocks noGrp="1"/>
          </p:cNvSpPr>
          <p:nvPr>
            <p:ph type="sldNum" sz="quarter" idx="12"/>
          </p:nvPr>
        </p:nvSpPr>
        <p:spPr/>
        <p:txBody>
          <a:bodyPr/>
          <a:lstStyle>
            <a:lvl1pPr>
              <a:defRPr>
                <a:solidFill>
                  <a:schemeClr val="bg1"/>
                </a:solidFill>
              </a:defRPr>
            </a:lvl1pPr>
          </a:lstStyle>
          <a:p>
            <a:fld id="{3543F2CD-640A-4720-B908-C5CDD55ACC0D}" type="slidenum">
              <a:rPr lang="ko-KR" altLang="en-US" smtClean="0"/>
              <a:pPr/>
              <a:t>‹#›</a:t>
            </a:fld>
            <a:endParaRPr lang="ko-KR" altLang="en-US"/>
          </a:p>
        </p:txBody>
      </p:sp>
    </p:spTree>
    <p:extLst>
      <p:ext uri="{BB962C8B-B14F-4D97-AF65-F5344CB8AC3E}">
        <p14:creationId xmlns:p14="http://schemas.microsoft.com/office/powerpoint/2010/main" val="381763404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020F32E9-6B11-4038-ADD6-819EECD65B28}" type="datetime1">
              <a:rPr lang="ko-KR" altLang="en-US" smtClean="0"/>
              <a:t>2020-12-17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3543F2CD-640A-4720-B908-C5CDD55ACC0D}" type="slidenum">
              <a:rPr lang="ko-KR" altLang="en-US" smtClean="0"/>
              <a:t>‹#›</a:t>
            </a:fld>
            <a:endParaRPr lang="ko-KR" altLang="en-US"/>
          </a:p>
        </p:txBody>
      </p:sp>
    </p:spTree>
    <p:extLst>
      <p:ext uri="{BB962C8B-B14F-4D97-AF65-F5344CB8AC3E}">
        <p14:creationId xmlns:p14="http://schemas.microsoft.com/office/powerpoint/2010/main" val="3952627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AB22E06C-68B1-4BE7-8172-E1C0BA365884}" type="datetime1">
              <a:rPr lang="ko-KR" altLang="en-US" smtClean="0"/>
              <a:t>2020-12-17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3543F2CD-640A-4720-B908-C5CDD55ACC0D}" type="slidenum">
              <a:rPr lang="ko-KR" altLang="en-US" smtClean="0"/>
              <a:t>‹#›</a:t>
            </a:fld>
            <a:endParaRPr lang="ko-KR" altLang="en-US"/>
          </a:p>
        </p:txBody>
      </p:sp>
    </p:spTree>
    <p:extLst>
      <p:ext uri="{BB962C8B-B14F-4D97-AF65-F5344CB8AC3E}">
        <p14:creationId xmlns:p14="http://schemas.microsoft.com/office/powerpoint/2010/main" val="1831450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7" name="직사각형 6"/>
          <p:cNvSpPr/>
          <p:nvPr userDrawn="1"/>
        </p:nvSpPr>
        <p:spPr>
          <a:xfrm>
            <a:off x="0" y="0"/>
            <a:ext cx="12192000" cy="86774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p:cNvSpPr>
            <a:spLocks noGrp="1"/>
          </p:cNvSpPr>
          <p:nvPr>
            <p:ph type="title"/>
          </p:nvPr>
        </p:nvSpPr>
        <p:spPr>
          <a:xfrm>
            <a:off x="0" y="149289"/>
            <a:ext cx="12192000" cy="709128"/>
          </a:xfrm>
        </p:spPr>
        <p:txBody>
          <a:bodyPr>
            <a:normAutofit/>
          </a:bodyPr>
          <a:lstStyle>
            <a:lvl1pPr algn="ctr">
              <a:defRPr sz="2800" b="1">
                <a:solidFill>
                  <a:schemeClr val="bg1"/>
                </a:solidFill>
                <a:latin typeface="Arial" panose="020B0604020202020204" pitchFamily="34" charset="0"/>
                <a:cs typeface="Arial" panose="020B0604020202020204" pitchFamily="34" charset="0"/>
              </a:defRPr>
            </a:lvl1pPr>
          </a:lstStyle>
          <a:p>
            <a:r>
              <a:rPr lang="ko-KR" altLang="en-US" dirty="0" smtClean="0"/>
              <a:t>마스터 제목 스타일 편집</a:t>
            </a:r>
            <a:endParaRPr lang="ko-KR" altLang="en-US" dirty="0"/>
          </a:p>
        </p:txBody>
      </p:sp>
      <p:sp>
        <p:nvSpPr>
          <p:cNvPr id="3" name="내용 개체 틀 2"/>
          <p:cNvSpPr>
            <a:spLocks noGrp="1"/>
          </p:cNvSpPr>
          <p:nvPr>
            <p:ph idx="1"/>
          </p:nvPr>
        </p:nvSpPr>
        <p:spPr>
          <a:xfrm>
            <a:off x="0" y="925832"/>
            <a:ext cx="12192000" cy="5120401"/>
          </a:xfrm>
        </p:spPr>
        <p:txBody>
          <a:bodyPr>
            <a:normAutofit/>
          </a:bodyPr>
          <a:lstStyle>
            <a:lvl1pPr marL="228600" indent="-360000">
              <a:buClr>
                <a:srgbClr val="002060"/>
              </a:buClr>
              <a:buFont typeface="Wingdings" panose="05000000000000000000" pitchFamily="2" charset="2"/>
              <a:buChar char="Ø"/>
              <a:defRPr sz="2400" b="1">
                <a:latin typeface="Times New Roman" panose="02020603050405020304" pitchFamily="18" charset="0"/>
                <a:cs typeface="Times New Roman" panose="02020603050405020304" pitchFamily="18" charset="0"/>
              </a:defRPr>
            </a:lvl1pPr>
            <a:lvl2pPr marL="685800" indent="-360000">
              <a:buClr>
                <a:srgbClr val="002060"/>
              </a:buClr>
              <a:buFont typeface="Wingdings" panose="05000000000000000000" pitchFamily="2" charset="2"/>
              <a:buChar char="Ø"/>
              <a:defRPr sz="2000">
                <a:latin typeface="Times New Roman" panose="02020603050405020304" pitchFamily="18" charset="0"/>
                <a:cs typeface="Times New Roman" panose="02020603050405020304" pitchFamily="18" charset="0"/>
              </a:defRPr>
            </a:lvl2pPr>
            <a:lvl3pPr marL="1143000" indent="-360000">
              <a:buClr>
                <a:srgbClr val="002060"/>
              </a:buClr>
              <a:buFont typeface="Wingdings" panose="05000000000000000000" pitchFamily="2" charset="2"/>
              <a:buChar char="Ø"/>
              <a:defRPr sz="1800">
                <a:latin typeface="Times New Roman" panose="02020603050405020304" pitchFamily="18" charset="0"/>
                <a:cs typeface="Times New Roman" panose="02020603050405020304" pitchFamily="18" charset="0"/>
              </a:defRPr>
            </a:lvl3pPr>
            <a:lvl4pPr marL="1600200" indent="-360000">
              <a:buClr>
                <a:srgbClr val="002060"/>
              </a:buClr>
              <a:buFont typeface="Wingdings" panose="05000000000000000000" pitchFamily="2" charset="2"/>
              <a:buChar char="Ø"/>
              <a:defRPr sz="1600">
                <a:latin typeface="Times New Roman" panose="02020603050405020304" pitchFamily="18" charset="0"/>
                <a:cs typeface="Times New Roman" panose="02020603050405020304" pitchFamily="18" charset="0"/>
              </a:defRPr>
            </a:lvl4pPr>
            <a:lvl5pPr marL="2057400" indent="-360000">
              <a:buClr>
                <a:srgbClr val="002060"/>
              </a:buClr>
              <a:buFont typeface="Wingdings" panose="05000000000000000000" pitchFamily="2" charset="2"/>
              <a:buChar char="Ø"/>
              <a:defRPr sz="1600">
                <a:latin typeface="Times New Roman" panose="02020603050405020304" pitchFamily="18" charset="0"/>
                <a:cs typeface="Times New Roman" panose="02020603050405020304" pitchFamily="18" charset="0"/>
              </a:defRPr>
            </a:lvl5pPr>
          </a:lstStyle>
          <a:p>
            <a:pPr lvl="0"/>
            <a:r>
              <a:rPr lang="ko-KR" altLang="en-US" dirty="0" smtClean="0"/>
              <a:t>마스터 텍스트 스타일 편집</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4" name="날짜 개체 틀 3"/>
          <p:cNvSpPr>
            <a:spLocks noGrp="1"/>
          </p:cNvSpPr>
          <p:nvPr>
            <p:ph type="dt" sz="half" idx="10"/>
          </p:nvPr>
        </p:nvSpPr>
        <p:spPr/>
        <p:txBody>
          <a:bodyPr/>
          <a:lstStyle>
            <a:lvl1pPr>
              <a:defRPr>
                <a:solidFill>
                  <a:schemeClr val="tx1"/>
                </a:solidFill>
              </a:defRPr>
            </a:lvl1pPr>
          </a:lstStyle>
          <a:p>
            <a:fld id="{73BED478-E0FB-48F7-99CB-DC91B3F146A6}" type="datetime1">
              <a:rPr lang="ko-KR" altLang="en-US" smtClean="0"/>
              <a:t>2020-12-17</a:t>
            </a:fld>
            <a:endParaRPr lang="ko-KR" altLang="en-US"/>
          </a:p>
        </p:txBody>
      </p:sp>
      <p:sp>
        <p:nvSpPr>
          <p:cNvPr id="5" name="바닥글 개체 틀 4"/>
          <p:cNvSpPr>
            <a:spLocks noGrp="1"/>
          </p:cNvSpPr>
          <p:nvPr>
            <p:ph type="ftr" sz="quarter" idx="11"/>
          </p:nvPr>
        </p:nvSpPr>
        <p:spPr/>
        <p:txBody>
          <a:bodyPr/>
          <a:lstStyle>
            <a:lvl1pPr>
              <a:defRPr>
                <a:solidFill>
                  <a:schemeClr val="tx1"/>
                </a:solidFill>
              </a:defRPr>
            </a:lvl1pPr>
          </a:lstStyle>
          <a:p>
            <a:endParaRPr lang="ko-KR" altLang="en-US"/>
          </a:p>
        </p:txBody>
      </p:sp>
      <p:sp>
        <p:nvSpPr>
          <p:cNvPr id="6" name="슬라이드 번호 개체 틀 5"/>
          <p:cNvSpPr>
            <a:spLocks noGrp="1"/>
          </p:cNvSpPr>
          <p:nvPr>
            <p:ph type="sldNum" sz="quarter" idx="12"/>
          </p:nvPr>
        </p:nvSpPr>
        <p:spPr/>
        <p:txBody>
          <a:bodyPr/>
          <a:lstStyle>
            <a:lvl1pPr>
              <a:defRPr>
                <a:solidFill>
                  <a:schemeClr val="tx1"/>
                </a:solidFill>
              </a:defRPr>
            </a:lvl1pPr>
          </a:lstStyle>
          <a:p>
            <a:fld id="{3543F2CD-640A-4720-B908-C5CDD55ACC0D}" type="slidenum">
              <a:rPr lang="ko-KR" altLang="en-US" smtClean="0"/>
              <a:pPr/>
              <a:t>‹#›</a:t>
            </a:fld>
            <a:endParaRPr lang="ko-KR" altLang="en-US"/>
          </a:p>
        </p:txBody>
      </p:sp>
    </p:spTree>
    <p:extLst>
      <p:ext uri="{BB962C8B-B14F-4D97-AF65-F5344CB8AC3E}">
        <p14:creationId xmlns:p14="http://schemas.microsoft.com/office/powerpoint/2010/main" val="40803282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 편집</a:t>
            </a:r>
          </a:p>
        </p:txBody>
      </p:sp>
      <p:sp>
        <p:nvSpPr>
          <p:cNvPr id="4" name="날짜 개체 틀 3"/>
          <p:cNvSpPr>
            <a:spLocks noGrp="1"/>
          </p:cNvSpPr>
          <p:nvPr>
            <p:ph type="dt" sz="half" idx="10"/>
          </p:nvPr>
        </p:nvSpPr>
        <p:spPr/>
        <p:txBody>
          <a:bodyPr/>
          <a:lstStyle/>
          <a:p>
            <a:fld id="{CCB92C87-7DBF-4D38-BC85-1D39F0671732}" type="datetime1">
              <a:rPr lang="ko-KR" altLang="en-US" smtClean="0"/>
              <a:t>2020-12-17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3543F2CD-640A-4720-B908-C5CDD55ACC0D}" type="slidenum">
              <a:rPr lang="ko-KR" altLang="en-US" smtClean="0"/>
              <a:t>‹#›</a:t>
            </a:fld>
            <a:endParaRPr lang="ko-KR" altLang="en-US"/>
          </a:p>
        </p:txBody>
      </p:sp>
    </p:spTree>
    <p:extLst>
      <p:ext uri="{BB962C8B-B14F-4D97-AF65-F5344CB8AC3E}">
        <p14:creationId xmlns:p14="http://schemas.microsoft.com/office/powerpoint/2010/main" val="2033860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1C1DFB6E-958E-46A2-A4B5-A26DA624881C}" type="datetime1">
              <a:rPr lang="ko-KR" altLang="en-US" smtClean="0"/>
              <a:t>2020-12-17</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3543F2CD-640A-4720-B908-C5CDD55ACC0D}" type="slidenum">
              <a:rPr lang="ko-KR" altLang="en-US" smtClean="0"/>
              <a:t>‹#›</a:t>
            </a:fld>
            <a:endParaRPr lang="ko-KR" altLang="en-US"/>
          </a:p>
        </p:txBody>
      </p:sp>
    </p:spTree>
    <p:extLst>
      <p:ext uri="{BB962C8B-B14F-4D97-AF65-F5344CB8AC3E}">
        <p14:creationId xmlns:p14="http://schemas.microsoft.com/office/powerpoint/2010/main" val="2223004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C072F20D-748A-4D52-96F0-82CC24D5A223}" type="datetime1">
              <a:rPr lang="ko-KR" altLang="en-US" smtClean="0"/>
              <a:t>2020-12-17</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3543F2CD-640A-4720-B908-C5CDD55ACC0D}" type="slidenum">
              <a:rPr lang="ko-KR" altLang="en-US" smtClean="0"/>
              <a:t>‹#›</a:t>
            </a:fld>
            <a:endParaRPr lang="ko-KR" altLang="en-US"/>
          </a:p>
        </p:txBody>
      </p:sp>
    </p:spTree>
    <p:extLst>
      <p:ext uri="{BB962C8B-B14F-4D97-AF65-F5344CB8AC3E}">
        <p14:creationId xmlns:p14="http://schemas.microsoft.com/office/powerpoint/2010/main" val="3771640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7B1D1009-F63D-4FFA-AE0A-0B32D9D9C93E}" type="datetime1">
              <a:rPr lang="ko-KR" altLang="en-US" smtClean="0"/>
              <a:t>2020-12-17</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3543F2CD-640A-4720-B908-C5CDD55ACC0D}" type="slidenum">
              <a:rPr lang="ko-KR" altLang="en-US" smtClean="0"/>
              <a:t>‹#›</a:t>
            </a:fld>
            <a:endParaRPr lang="ko-KR" altLang="en-US"/>
          </a:p>
        </p:txBody>
      </p:sp>
    </p:spTree>
    <p:extLst>
      <p:ext uri="{BB962C8B-B14F-4D97-AF65-F5344CB8AC3E}">
        <p14:creationId xmlns:p14="http://schemas.microsoft.com/office/powerpoint/2010/main" val="3679141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436FB0DD-8F87-4DE2-A5EB-F879084EE7D5}" type="datetime1">
              <a:rPr lang="ko-KR" altLang="en-US" smtClean="0"/>
              <a:t>2020-12-17</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3543F2CD-640A-4720-B908-C5CDD55ACC0D}" type="slidenum">
              <a:rPr lang="ko-KR" altLang="en-US" smtClean="0"/>
              <a:t>‹#›</a:t>
            </a:fld>
            <a:endParaRPr lang="ko-KR" altLang="en-US"/>
          </a:p>
        </p:txBody>
      </p:sp>
    </p:spTree>
    <p:extLst>
      <p:ext uri="{BB962C8B-B14F-4D97-AF65-F5344CB8AC3E}">
        <p14:creationId xmlns:p14="http://schemas.microsoft.com/office/powerpoint/2010/main" val="2602501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69001352-F7CE-4742-B583-CE593549A3EB}" type="datetime1">
              <a:rPr lang="ko-KR" altLang="en-US" smtClean="0"/>
              <a:t>2020-12-17</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3543F2CD-640A-4720-B908-C5CDD55ACC0D}" type="slidenum">
              <a:rPr lang="ko-KR" altLang="en-US" smtClean="0"/>
              <a:t>‹#›</a:t>
            </a:fld>
            <a:endParaRPr lang="ko-KR" altLang="en-US"/>
          </a:p>
        </p:txBody>
      </p:sp>
    </p:spTree>
    <p:extLst>
      <p:ext uri="{BB962C8B-B14F-4D97-AF65-F5344CB8AC3E}">
        <p14:creationId xmlns:p14="http://schemas.microsoft.com/office/powerpoint/2010/main" val="2084326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B50BA691-E872-4C31-82FC-9772C40A5EA0}" type="datetime1">
              <a:rPr lang="ko-KR" altLang="en-US" smtClean="0"/>
              <a:t>2020-12-17</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3543F2CD-640A-4720-B908-C5CDD55ACC0D}" type="slidenum">
              <a:rPr lang="ko-KR" altLang="en-US" smtClean="0"/>
              <a:t>‹#›</a:t>
            </a:fld>
            <a:endParaRPr lang="ko-KR" altLang="en-US"/>
          </a:p>
        </p:txBody>
      </p:sp>
    </p:spTree>
    <p:extLst>
      <p:ext uri="{BB962C8B-B14F-4D97-AF65-F5344CB8AC3E}">
        <p14:creationId xmlns:p14="http://schemas.microsoft.com/office/powerpoint/2010/main" val="2287080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FF6B22-E052-4E44-8914-9364A7BD80BB}" type="datetime1">
              <a:rPr lang="ko-KR" altLang="en-US" smtClean="0"/>
              <a:t>2020-12-17</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43F2CD-640A-4720-B908-C5CDD55ACC0D}" type="slidenum">
              <a:rPr lang="ko-KR" altLang="en-US" smtClean="0"/>
              <a:t>‹#›</a:t>
            </a:fld>
            <a:endParaRPr lang="ko-KR" altLang="en-US"/>
          </a:p>
        </p:txBody>
      </p:sp>
    </p:spTree>
    <p:extLst>
      <p:ext uri="{BB962C8B-B14F-4D97-AF65-F5344CB8AC3E}">
        <p14:creationId xmlns:p14="http://schemas.microsoft.com/office/powerpoint/2010/main" val="1369264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1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6.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1363288" y="1400823"/>
            <a:ext cx="9465425" cy="819863"/>
          </a:xfrm>
        </p:spPr>
        <p:txBody>
          <a:bodyPr>
            <a:normAutofit/>
          </a:bodyPr>
          <a:lstStyle/>
          <a:p>
            <a:r>
              <a:rPr lang="en-US" altLang="ko-KR" dirty="0" smtClean="0"/>
              <a:t>Physics of Turbulent Channel Flow</a:t>
            </a:r>
            <a:endParaRPr lang="ko-KR" altLang="en-US" dirty="0"/>
          </a:p>
        </p:txBody>
      </p:sp>
      <p:sp>
        <p:nvSpPr>
          <p:cNvPr id="3" name="부제목 2"/>
          <p:cNvSpPr>
            <a:spLocks noGrp="1"/>
          </p:cNvSpPr>
          <p:nvPr>
            <p:ph type="subTitle" idx="1"/>
          </p:nvPr>
        </p:nvSpPr>
        <p:spPr/>
        <p:txBody>
          <a:bodyPr/>
          <a:lstStyle/>
          <a:p>
            <a:r>
              <a:rPr lang="en-US" altLang="ko-KR" dirty="0" err="1" smtClean="0"/>
              <a:t>Juhyun</a:t>
            </a:r>
            <a:r>
              <a:rPr lang="en-US" altLang="ko-KR" dirty="0" smtClean="0"/>
              <a:t> Kim</a:t>
            </a:r>
          </a:p>
          <a:p>
            <a:r>
              <a:rPr lang="en-US" altLang="ko-KR" dirty="0" smtClean="0"/>
              <a:t>2020.12.17</a:t>
            </a:r>
            <a:endParaRPr lang="ko-KR" altLang="en-US" dirty="0"/>
          </a:p>
        </p:txBody>
      </p:sp>
      <p:sp>
        <p:nvSpPr>
          <p:cNvPr id="4" name="슬라이드 번호 개체 틀 3"/>
          <p:cNvSpPr>
            <a:spLocks noGrp="1"/>
          </p:cNvSpPr>
          <p:nvPr>
            <p:ph type="sldNum" sz="quarter" idx="12"/>
          </p:nvPr>
        </p:nvSpPr>
        <p:spPr/>
        <p:txBody>
          <a:bodyPr/>
          <a:lstStyle/>
          <a:p>
            <a:fld id="{3543F2CD-640A-4720-B908-C5CDD55ACC0D}" type="slidenum">
              <a:rPr lang="ko-KR" altLang="en-US" smtClean="0"/>
              <a:pPr/>
              <a:t>1</a:t>
            </a:fld>
            <a:endParaRPr lang="ko-KR" altLang="en-US"/>
          </a:p>
        </p:txBody>
      </p:sp>
    </p:spTree>
    <p:extLst>
      <p:ext uri="{BB962C8B-B14F-4D97-AF65-F5344CB8AC3E}">
        <p14:creationId xmlns:p14="http://schemas.microsoft.com/office/powerpoint/2010/main" val="20056608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Physics of Turbulent Channel Flow</a:t>
            </a:r>
            <a:endParaRPr lang="ko-KR" altLang="en-US" dirty="0"/>
          </a:p>
        </p:txBody>
      </p:sp>
      <mc:AlternateContent xmlns:mc="http://schemas.openxmlformats.org/markup-compatibility/2006">
        <mc:Choice xmlns:a14="http://schemas.microsoft.com/office/drawing/2010/main" Requires="a14">
          <p:sp>
            <p:nvSpPr>
              <p:cNvPr id="3" name="내용 개체 틀 2"/>
              <p:cNvSpPr>
                <a:spLocks noGrp="1"/>
              </p:cNvSpPr>
              <p:nvPr>
                <p:ph idx="1"/>
              </p:nvPr>
            </p:nvSpPr>
            <p:spPr/>
            <p:txBody>
              <a:bodyPr/>
              <a:lstStyle/>
              <a:p>
                <a:r>
                  <a:rPr lang="en-US" altLang="ko-KR" dirty="0" smtClean="0"/>
                  <a:t>Skewness and flatness</a:t>
                </a:r>
              </a:p>
              <a:p>
                <a:pPr lvl="1"/>
                <a:r>
                  <a:rPr lang="en-US" altLang="ko-KR" dirty="0" smtClean="0"/>
                  <a:t>Skewness</a:t>
                </a:r>
              </a:p>
              <a:p>
                <a:pPr lvl="2"/>
                <a:r>
                  <a:rPr lang="en-US" altLang="ko-KR" dirty="0" smtClean="0"/>
                  <a:t>measures the asymmetry of the probability density function (PDF) or it allows to tell which tail of the PDF, the left or the right, is “fatter” or longer.</a:t>
                </a:r>
              </a:p>
              <a:p>
                <a:pPr lvl="2"/>
                <a:r>
                  <a:rPr lang="en-US" altLang="ko-KR" dirty="0" smtClean="0"/>
                  <a:t>This allows to conclude whether it is the high or the low value of velocity that give a larger contribution to the deviation from the mean value.</a:t>
                </a:r>
              </a:p>
              <a:p>
                <a:pPr lvl="2"/>
                <a:r>
                  <a:rPr lang="en-US" altLang="ko-KR" dirty="0" smtClean="0"/>
                  <a:t>Near the wall, </a:t>
                </a:r>
                <a14:m>
                  <m:oMath xmlns:m="http://schemas.openxmlformats.org/officeDocument/2006/math">
                    <m:r>
                      <a:rPr lang="en-US" altLang="ko-KR" b="0" i="1" smtClean="0">
                        <a:latin typeface="Cambria Math" panose="02040503050406030204" pitchFamily="18" charset="0"/>
                      </a:rPr>
                      <m:t>𝑆</m:t>
                    </m:r>
                    <m:d>
                      <m:dPr>
                        <m:ctrlPr>
                          <a:rPr lang="en-US" altLang="ko-KR" b="0" i="1" smtClean="0">
                            <a:latin typeface="Cambria Math" panose="02040503050406030204" pitchFamily="18" charset="0"/>
                          </a:rPr>
                        </m:ctrlPr>
                      </m:dPr>
                      <m:e>
                        <m:sSubSup>
                          <m:sSubSupPr>
                            <m:ctrlPr>
                              <a:rPr lang="en-US" altLang="ko-KR" b="0" i="1" smtClean="0">
                                <a:latin typeface="Cambria Math" panose="02040503050406030204" pitchFamily="18" charset="0"/>
                              </a:rPr>
                            </m:ctrlPr>
                          </m:sSubSupPr>
                          <m:e>
                            <m:acc>
                              <m:accPr>
                                <m:chr m:val="̅"/>
                                <m:ctrlPr>
                                  <a:rPr lang="en-US" altLang="ko-KR" b="0" i="1" smtClean="0">
                                    <a:latin typeface="Cambria Math" panose="02040503050406030204" pitchFamily="18" charset="0"/>
                                  </a:rPr>
                                </m:ctrlPr>
                              </m:accPr>
                              <m:e>
                                <m:r>
                                  <a:rPr lang="en-US" altLang="ko-KR" b="0" i="1" smtClean="0">
                                    <a:latin typeface="Cambria Math" panose="02040503050406030204" pitchFamily="18" charset="0"/>
                                  </a:rPr>
                                  <m:t>𝑢</m:t>
                                </m:r>
                              </m:e>
                            </m:acc>
                          </m:e>
                          <m:sub>
                            <m:r>
                              <a:rPr lang="en-US" altLang="ko-KR" b="0" i="1" smtClean="0">
                                <a:latin typeface="Cambria Math" panose="02040503050406030204" pitchFamily="18" charset="0"/>
                              </a:rPr>
                              <m:t>1</m:t>
                            </m:r>
                          </m:sub>
                          <m:sup>
                            <m:r>
                              <a:rPr lang="en-US" altLang="ko-KR" b="0" i="1" smtClean="0">
                                <a:latin typeface="Cambria Math" panose="02040503050406030204" pitchFamily="18" charset="0"/>
                              </a:rPr>
                              <m:t>′</m:t>
                            </m:r>
                          </m:sup>
                        </m:sSubSup>
                      </m:e>
                    </m:d>
                  </m:oMath>
                </a14:m>
                <a:r>
                  <a:rPr lang="en-US" altLang="ko-KR" dirty="0" smtClean="0"/>
                  <a:t> is positive, whereas away from the wall it is negative. </a:t>
                </a:r>
              </a:p>
              <a:p>
                <a:pPr lvl="1"/>
                <a:r>
                  <a:rPr lang="en-US" altLang="ko-KR" dirty="0" smtClean="0"/>
                  <a:t>Flatness</a:t>
                </a:r>
              </a:p>
              <a:p>
                <a:pPr lvl="2"/>
                <a:r>
                  <a:rPr lang="en-US" altLang="ko-KR" dirty="0" smtClean="0"/>
                  <a:t>A measure of the heaviness of the tails.</a:t>
                </a:r>
              </a:p>
              <a:p>
                <a:pPr lvl="2"/>
                <a:r>
                  <a:rPr lang="en-US" altLang="ko-KR" dirty="0" smtClean="0"/>
                  <a:t>High flatness indicates that more variance is a result of strong infrequent deviations. Physically, this can be interpreted as high intermittency of the flow.</a:t>
                </a:r>
              </a:p>
              <a:p>
                <a:pPr lvl="2"/>
                <a:r>
                  <a:rPr lang="en-US" altLang="ko-KR" dirty="0" smtClean="0"/>
                  <a:t>Due to symmetry, </a:t>
                </a:r>
                <a14:m>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𝑆</m:t>
                        </m:r>
                      </m:e>
                      <m:sub>
                        <m:r>
                          <a:rPr lang="en-US" altLang="ko-KR" b="0" i="1" smtClean="0">
                            <a:latin typeface="Cambria Math" panose="02040503050406030204" pitchFamily="18" charset="0"/>
                          </a:rPr>
                          <m:t>𝑤</m:t>
                        </m:r>
                      </m:sub>
                    </m:sSub>
                    <m:r>
                      <a:rPr lang="en-US" altLang="ko-KR" b="0" i="1" smtClean="0">
                        <a:latin typeface="Cambria Math" panose="02040503050406030204" pitchFamily="18" charset="0"/>
                      </a:rPr>
                      <m:t>=0</m:t>
                    </m:r>
                  </m:oMath>
                </a14:m>
                <a:r>
                  <a:rPr lang="ko-KR" altLang="en-US" dirty="0" smtClean="0"/>
                  <a:t> </a:t>
                </a:r>
                <a:r>
                  <a:rPr lang="en-US" altLang="ko-KR" dirty="0" smtClean="0"/>
                  <a:t>throughout the channel.</a:t>
                </a:r>
                <a:endParaRPr lang="ko-KR" altLang="en-US" dirty="0"/>
              </a:p>
            </p:txBody>
          </p:sp>
        </mc:Choice>
        <mc:Fallback>
          <p:sp>
            <p:nvSpPr>
              <p:cNvPr id="3" name="내용 개체 틀 2"/>
              <p:cNvSpPr>
                <a:spLocks noGrp="1" noRot="1" noChangeAspect="1" noMove="1" noResize="1" noEditPoints="1" noAdjustHandles="1" noChangeArrowheads="1" noChangeShapeType="1" noTextEdit="1"/>
              </p:cNvSpPr>
              <p:nvPr>
                <p:ph idx="1"/>
              </p:nvPr>
            </p:nvSpPr>
            <p:spPr>
              <a:blipFill>
                <a:blip r:embed="rId2"/>
                <a:stretch>
                  <a:fillRect l="-650" t="-1667" r="-650"/>
                </a:stretch>
              </a:blipFill>
            </p:spPr>
            <p:txBody>
              <a:bodyPr/>
              <a:lstStyle/>
              <a:p>
                <a:r>
                  <a:rPr lang="ko-KR" altLang="en-US">
                    <a:noFill/>
                  </a:rPr>
                  <a:t> </a:t>
                </a:r>
              </a:p>
            </p:txBody>
          </p:sp>
        </mc:Fallback>
      </mc:AlternateContent>
      <p:sp>
        <p:nvSpPr>
          <p:cNvPr id="4" name="슬라이드 번호 개체 틀 3"/>
          <p:cNvSpPr>
            <a:spLocks noGrp="1"/>
          </p:cNvSpPr>
          <p:nvPr>
            <p:ph type="sldNum" sz="quarter" idx="12"/>
          </p:nvPr>
        </p:nvSpPr>
        <p:spPr/>
        <p:txBody>
          <a:bodyPr/>
          <a:lstStyle/>
          <a:p>
            <a:fld id="{3543F2CD-640A-4720-B908-C5CDD55ACC0D}" type="slidenum">
              <a:rPr lang="ko-KR" altLang="en-US" smtClean="0"/>
              <a:pPr/>
              <a:t>10</a:t>
            </a:fld>
            <a:endParaRPr lang="ko-KR" altLang="en-US"/>
          </a:p>
        </p:txBody>
      </p:sp>
      <p:pic>
        <p:nvPicPr>
          <p:cNvPr id="7" name="그림 6"/>
          <p:cNvPicPr>
            <a:picLocks noChangeAspect="1"/>
          </p:cNvPicPr>
          <p:nvPr/>
        </p:nvPicPr>
        <p:blipFill>
          <a:blip r:embed="rId3"/>
          <a:stretch>
            <a:fillRect/>
          </a:stretch>
        </p:blipFill>
        <p:spPr>
          <a:xfrm>
            <a:off x="569119" y="4651402"/>
            <a:ext cx="3046826" cy="2228650"/>
          </a:xfrm>
          <a:prstGeom prst="rect">
            <a:avLst/>
          </a:prstGeom>
        </p:spPr>
      </p:pic>
      <p:pic>
        <p:nvPicPr>
          <p:cNvPr id="8" name="그림 7"/>
          <p:cNvPicPr>
            <a:picLocks noChangeAspect="1"/>
          </p:cNvPicPr>
          <p:nvPr/>
        </p:nvPicPr>
        <p:blipFill>
          <a:blip r:embed="rId4"/>
          <a:stretch>
            <a:fillRect/>
          </a:stretch>
        </p:blipFill>
        <p:spPr>
          <a:xfrm>
            <a:off x="3702430" y="4538354"/>
            <a:ext cx="3629879" cy="2000558"/>
          </a:xfrm>
          <a:prstGeom prst="rect">
            <a:avLst/>
          </a:prstGeom>
        </p:spPr>
      </p:pic>
      <p:pic>
        <p:nvPicPr>
          <p:cNvPr id="9" name="그림 8"/>
          <p:cNvPicPr>
            <a:picLocks noChangeAspect="1"/>
          </p:cNvPicPr>
          <p:nvPr/>
        </p:nvPicPr>
        <p:blipFill>
          <a:blip r:embed="rId5"/>
          <a:stretch>
            <a:fillRect/>
          </a:stretch>
        </p:blipFill>
        <p:spPr>
          <a:xfrm>
            <a:off x="7332309" y="4770320"/>
            <a:ext cx="3249793" cy="1951155"/>
          </a:xfrm>
          <a:prstGeom prst="rect">
            <a:avLst/>
          </a:prstGeom>
        </p:spPr>
      </p:pic>
    </p:spTree>
    <p:extLst>
      <p:ext uri="{BB962C8B-B14F-4D97-AF65-F5344CB8AC3E}">
        <p14:creationId xmlns:p14="http://schemas.microsoft.com/office/powerpoint/2010/main" val="818805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Physics of Turbulent Channel Flow</a:t>
            </a:r>
            <a:endParaRPr lang="ko-KR" altLang="en-US" dirty="0"/>
          </a:p>
        </p:txBody>
      </p:sp>
      <p:sp>
        <p:nvSpPr>
          <p:cNvPr id="3" name="내용 개체 틀 2"/>
          <p:cNvSpPr>
            <a:spLocks noGrp="1"/>
          </p:cNvSpPr>
          <p:nvPr>
            <p:ph idx="1"/>
          </p:nvPr>
        </p:nvSpPr>
        <p:spPr/>
        <p:txBody>
          <a:bodyPr/>
          <a:lstStyle/>
          <a:p>
            <a:r>
              <a:rPr lang="en-US" altLang="ko-KR" dirty="0" smtClean="0"/>
              <a:t>Skewness and flatness</a:t>
            </a:r>
            <a:endParaRPr lang="ko-KR" altLang="en-US" dirty="0"/>
          </a:p>
        </p:txBody>
      </p:sp>
      <p:sp>
        <p:nvSpPr>
          <p:cNvPr id="4" name="슬라이드 번호 개체 틀 3"/>
          <p:cNvSpPr>
            <a:spLocks noGrp="1"/>
          </p:cNvSpPr>
          <p:nvPr>
            <p:ph type="sldNum" sz="quarter" idx="12"/>
          </p:nvPr>
        </p:nvSpPr>
        <p:spPr/>
        <p:txBody>
          <a:bodyPr/>
          <a:lstStyle/>
          <a:p>
            <a:fld id="{3543F2CD-640A-4720-B908-C5CDD55ACC0D}" type="slidenum">
              <a:rPr lang="ko-KR" altLang="en-US" smtClean="0"/>
              <a:pPr/>
              <a:t>11</a:t>
            </a:fld>
            <a:endParaRPr lang="ko-KR" altLang="en-US"/>
          </a:p>
        </p:txBody>
      </p:sp>
      <p:pic>
        <p:nvPicPr>
          <p:cNvPr id="5" name="그림 4"/>
          <p:cNvPicPr>
            <a:picLocks noChangeAspect="1"/>
          </p:cNvPicPr>
          <p:nvPr/>
        </p:nvPicPr>
        <p:blipFill>
          <a:blip r:embed="rId2"/>
          <a:stretch>
            <a:fillRect/>
          </a:stretch>
        </p:blipFill>
        <p:spPr>
          <a:xfrm>
            <a:off x="963146" y="3000858"/>
            <a:ext cx="4124241" cy="1812257"/>
          </a:xfrm>
          <a:prstGeom prst="rect">
            <a:avLst/>
          </a:prstGeom>
        </p:spPr>
      </p:pic>
      <p:pic>
        <p:nvPicPr>
          <p:cNvPr id="6" name="그림 5"/>
          <p:cNvPicPr>
            <a:picLocks noChangeAspect="1"/>
          </p:cNvPicPr>
          <p:nvPr/>
        </p:nvPicPr>
        <p:blipFill>
          <a:blip r:embed="rId3"/>
          <a:stretch>
            <a:fillRect/>
          </a:stretch>
        </p:blipFill>
        <p:spPr>
          <a:xfrm>
            <a:off x="5973040" y="2983599"/>
            <a:ext cx="4077047" cy="1869729"/>
          </a:xfrm>
          <a:prstGeom prst="rect">
            <a:avLst/>
          </a:prstGeom>
        </p:spPr>
      </p:pic>
      <p:pic>
        <p:nvPicPr>
          <p:cNvPr id="7" name="그림 6"/>
          <p:cNvPicPr>
            <a:picLocks noChangeAspect="1"/>
          </p:cNvPicPr>
          <p:nvPr/>
        </p:nvPicPr>
        <p:blipFill>
          <a:blip r:embed="rId4"/>
          <a:stretch>
            <a:fillRect/>
          </a:stretch>
        </p:blipFill>
        <p:spPr>
          <a:xfrm>
            <a:off x="996399" y="4880530"/>
            <a:ext cx="4090989" cy="1840945"/>
          </a:xfrm>
          <a:prstGeom prst="rect">
            <a:avLst/>
          </a:prstGeom>
        </p:spPr>
      </p:pic>
      <p:pic>
        <p:nvPicPr>
          <p:cNvPr id="8" name="그림 7"/>
          <p:cNvPicPr>
            <a:picLocks noChangeAspect="1"/>
          </p:cNvPicPr>
          <p:nvPr/>
        </p:nvPicPr>
        <p:blipFill>
          <a:blip r:embed="rId5"/>
          <a:stretch>
            <a:fillRect/>
          </a:stretch>
        </p:blipFill>
        <p:spPr>
          <a:xfrm>
            <a:off x="6050536" y="4894893"/>
            <a:ext cx="3999552" cy="1804358"/>
          </a:xfrm>
          <a:prstGeom prst="rect">
            <a:avLst/>
          </a:prstGeom>
        </p:spPr>
      </p:pic>
      <p:pic>
        <p:nvPicPr>
          <p:cNvPr id="9" name="그림 8"/>
          <p:cNvPicPr>
            <a:picLocks noChangeAspect="1"/>
          </p:cNvPicPr>
          <p:nvPr/>
        </p:nvPicPr>
        <p:blipFill>
          <a:blip r:embed="rId6"/>
          <a:stretch>
            <a:fillRect/>
          </a:stretch>
        </p:blipFill>
        <p:spPr>
          <a:xfrm>
            <a:off x="963145" y="1257668"/>
            <a:ext cx="4124241" cy="1811805"/>
          </a:xfrm>
          <a:prstGeom prst="rect">
            <a:avLst/>
          </a:prstGeom>
        </p:spPr>
      </p:pic>
      <p:pic>
        <p:nvPicPr>
          <p:cNvPr id="10" name="그림 9"/>
          <p:cNvPicPr>
            <a:picLocks noChangeAspect="1"/>
          </p:cNvPicPr>
          <p:nvPr/>
        </p:nvPicPr>
        <p:blipFill>
          <a:blip r:embed="rId7"/>
          <a:stretch>
            <a:fillRect/>
          </a:stretch>
        </p:blipFill>
        <p:spPr>
          <a:xfrm>
            <a:off x="5939787" y="1265981"/>
            <a:ext cx="3993184" cy="1767665"/>
          </a:xfrm>
          <a:prstGeom prst="rect">
            <a:avLst/>
          </a:prstGeom>
        </p:spPr>
      </p:pic>
    </p:spTree>
    <p:extLst>
      <p:ext uri="{BB962C8B-B14F-4D97-AF65-F5344CB8AC3E}">
        <p14:creationId xmlns:p14="http://schemas.microsoft.com/office/powerpoint/2010/main" val="4050705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Physics of Turbulent Channel Flow</a:t>
            </a:r>
            <a:endParaRPr lang="ko-KR" altLang="en-US" dirty="0"/>
          </a:p>
        </p:txBody>
      </p:sp>
      <mc:AlternateContent xmlns:mc="http://schemas.openxmlformats.org/markup-compatibility/2006">
        <mc:Choice xmlns:a14="http://schemas.microsoft.com/office/drawing/2010/main" Requires="a14">
          <p:sp>
            <p:nvSpPr>
              <p:cNvPr id="3" name="내용 개체 틀 2"/>
              <p:cNvSpPr>
                <a:spLocks noGrp="1"/>
              </p:cNvSpPr>
              <p:nvPr>
                <p:ph idx="1"/>
              </p:nvPr>
            </p:nvSpPr>
            <p:spPr/>
            <p:txBody>
              <a:bodyPr/>
              <a:lstStyle/>
              <a:p>
                <a:r>
                  <a:rPr lang="en-US" altLang="ko-KR" dirty="0" smtClean="0"/>
                  <a:t>Vorticity fluctuations</a:t>
                </a:r>
              </a:p>
              <a:p>
                <a:pPr lvl="1"/>
                <a:r>
                  <a:rPr lang="en-US" altLang="ko-KR" dirty="0" smtClean="0"/>
                  <a:t>The relative contribution of the small scales to vorticity fluctuations is significantly higher than to the velocity fluctuations.</a:t>
                </a:r>
              </a:p>
              <a:p>
                <a:pPr lvl="1"/>
                <a:r>
                  <a:rPr lang="en-US" altLang="ko-KR" dirty="0" smtClean="0"/>
                  <a:t>All three components of </a:t>
                </a:r>
                <a14:m>
                  <m:oMath xmlns:m="http://schemas.openxmlformats.org/officeDocument/2006/math">
                    <m:sSup>
                      <m:sSupPr>
                        <m:ctrlPr>
                          <a:rPr lang="en-US" altLang="ko-KR" b="0" i="1" smtClean="0">
                            <a:latin typeface="Cambria Math" panose="02040503050406030204" pitchFamily="18" charset="0"/>
                          </a:rPr>
                        </m:ctrlPr>
                      </m:sSupPr>
                      <m:e>
                        <m:r>
                          <a:rPr lang="en-US" altLang="ko-KR" b="0" i="1" smtClean="0">
                            <a:latin typeface="Cambria Math" panose="02040503050406030204" pitchFamily="18" charset="0"/>
                          </a:rPr>
                          <m:t>𝜔</m:t>
                        </m:r>
                      </m:e>
                      <m:sup>
                        <m:r>
                          <a:rPr lang="en-US" altLang="ko-KR" b="0" i="1" smtClean="0">
                            <a:latin typeface="Cambria Math" panose="02040503050406030204" pitchFamily="18" charset="0"/>
                          </a:rPr>
                          <m:t>𝑟𝑚𝑠</m:t>
                        </m:r>
                      </m:sup>
                    </m:sSup>
                  </m:oMath>
                </a14:m>
                <a:r>
                  <a:rPr lang="ko-KR" altLang="en-US" dirty="0" smtClean="0"/>
                  <a:t> </a:t>
                </a:r>
                <a:r>
                  <a:rPr lang="en-US" altLang="ko-KR" dirty="0" smtClean="0"/>
                  <a:t>have similar magnitude away from the channel walls due to the fact that the small scales tend to be isotropic in that region.</a:t>
                </a:r>
              </a:p>
              <a:p>
                <a:pPr lvl="1"/>
                <a:r>
                  <a:rPr lang="en-US" altLang="ko-KR" dirty="0" smtClean="0"/>
                  <a:t>There exists a near-wall, </a:t>
                </a:r>
                <a:r>
                  <a:rPr lang="en-US" altLang="ko-KR" dirty="0" err="1" smtClean="0"/>
                  <a:t>streamwise</a:t>
                </a:r>
                <a:r>
                  <a:rPr lang="en-US" altLang="ko-KR" dirty="0" smtClean="0"/>
                  <a:t> </a:t>
                </a:r>
                <a:r>
                  <a:rPr lang="en-US" altLang="ko-KR" dirty="0" err="1" smtClean="0"/>
                  <a:t>vortical</a:t>
                </a:r>
                <a:r>
                  <a:rPr lang="en-US" altLang="ko-KR" dirty="0" smtClean="0"/>
                  <a:t> structure, that has its center located at the local maximum of </a:t>
                </a:r>
                <a14:m>
                  <m:oMath xmlns:m="http://schemas.openxmlformats.org/officeDocument/2006/math">
                    <m:sSubSup>
                      <m:sSubSupPr>
                        <m:ctrlPr>
                          <a:rPr lang="en-US" altLang="ko-KR" b="0" i="1" smtClean="0">
                            <a:latin typeface="Cambria Math" panose="02040503050406030204" pitchFamily="18" charset="0"/>
                          </a:rPr>
                        </m:ctrlPr>
                      </m:sSubSupPr>
                      <m:e>
                        <m:r>
                          <a:rPr lang="en-US" altLang="ko-KR" b="0" i="1" smtClean="0">
                            <a:latin typeface="Cambria Math" panose="02040503050406030204" pitchFamily="18" charset="0"/>
                          </a:rPr>
                          <m:t>𝜔</m:t>
                        </m:r>
                      </m:e>
                      <m:sub>
                        <m:r>
                          <a:rPr lang="en-US" altLang="ko-KR" b="0" i="1" smtClean="0">
                            <a:latin typeface="Cambria Math" panose="02040503050406030204" pitchFamily="18" charset="0"/>
                          </a:rPr>
                          <m:t>𝑥</m:t>
                        </m:r>
                      </m:sub>
                      <m:sup>
                        <m:r>
                          <a:rPr lang="en-US" altLang="ko-KR" b="0" i="1" smtClean="0">
                            <a:latin typeface="Cambria Math" panose="02040503050406030204" pitchFamily="18" charset="0"/>
                          </a:rPr>
                          <m:t>𝑟𝑚𝑠</m:t>
                        </m:r>
                      </m:sup>
                    </m:sSubSup>
                  </m:oMath>
                </a14:m>
                <a:r>
                  <a:rPr lang="en-US" altLang="ko-KR" dirty="0" smtClean="0"/>
                  <a:t>, and its edge at the local minimum.</a:t>
                </a:r>
                <a:endParaRPr lang="ko-KR" altLang="en-US" dirty="0"/>
              </a:p>
            </p:txBody>
          </p:sp>
        </mc:Choice>
        <mc:Fallback>
          <p:sp>
            <p:nvSpPr>
              <p:cNvPr id="3" name="내용 개체 틀 2"/>
              <p:cNvSpPr>
                <a:spLocks noGrp="1" noRot="1" noChangeAspect="1" noMove="1" noResize="1" noEditPoints="1" noAdjustHandles="1" noChangeArrowheads="1" noChangeShapeType="1" noTextEdit="1"/>
              </p:cNvSpPr>
              <p:nvPr>
                <p:ph idx="1"/>
              </p:nvPr>
            </p:nvSpPr>
            <p:spPr>
              <a:blipFill>
                <a:blip r:embed="rId2"/>
                <a:stretch>
                  <a:fillRect l="-650" t="-1667"/>
                </a:stretch>
              </a:blipFill>
            </p:spPr>
            <p:txBody>
              <a:bodyPr/>
              <a:lstStyle/>
              <a:p>
                <a:r>
                  <a:rPr lang="ko-KR" altLang="en-US">
                    <a:noFill/>
                  </a:rPr>
                  <a:t> </a:t>
                </a:r>
              </a:p>
            </p:txBody>
          </p:sp>
        </mc:Fallback>
      </mc:AlternateContent>
      <p:sp>
        <p:nvSpPr>
          <p:cNvPr id="4" name="슬라이드 번호 개체 틀 3"/>
          <p:cNvSpPr>
            <a:spLocks noGrp="1"/>
          </p:cNvSpPr>
          <p:nvPr>
            <p:ph type="sldNum" sz="quarter" idx="12"/>
          </p:nvPr>
        </p:nvSpPr>
        <p:spPr/>
        <p:txBody>
          <a:bodyPr/>
          <a:lstStyle/>
          <a:p>
            <a:fld id="{3543F2CD-640A-4720-B908-C5CDD55ACC0D}" type="slidenum">
              <a:rPr lang="ko-KR" altLang="en-US" smtClean="0"/>
              <a:pPr/>
              <a:t>12</a:t>
            </a:fld>
            <a:endParaRPr lang="ko-KR" altLang="en-US"/>
          </a:p>
        </p:txBody>
      </p:sp>
      <p:pic>
        <p:nvPicPr>
          <p:cNvPr id="5" name="그림 4"/>
          <p:cNvPicPr>
            <a:picLocks noChangeAspect="1"/>
          </p:cNvPicPr>
          <p:nvPr/>
        </p:nvPicPr>
        <p:blipFill>
          <a:blip r:embed="rId3"/>
          <a:stretch>
            <a:fillRect/>
          </a:stretch>
        </p:blipFill>
        <p:spPr>
          <a:xfrm>
            <a:off x="275537" y="3346450"/>
            <a:ext cx="5695750" cy="2563899"/>
          </a:xfrm>
          <a:prstGeom prst="rect">
            <a:avLst/>
          </a:prstGeom>
        </p:spPr>
      </p:pic>
      <p:pic>
        <p:nvPicPr>
          <p:cNvPr id="6" name="그림 5"/>
          <p:cNvPicPr>
            <a:picLocks noChangeAspect="1"/>
          </p:cNvPicPr>
          <p:nvPr/>
        </p:nvPicPr>
        <p:blipFill>
          <a:blip r:embed="rId4"/>
          <a:stretch>
            <a:fillRect/>
          </a:stretch>
        </p:blipFill>
        <p:spPr>
          <a:xfrm>
            <a:off x="6220695" y="3383538"/>
            <a:ext cx="5711396" cy="2526811"/>
          </a:xfrm>
          <a:prstGeom prst="rect">
            <a:avLst/>
          </a:prstGeom>
        </p:spPr>
      </p:pic>
    </p:spTree>
    <p:extLst>
      <p:ext uri="{BB962C8B-B14F-4D97-AF65-F5344CB8AC3E}">
        <p14:creationId xmlns:p14="http://schemas.microsoft.com/office/powerpoint/2010/main" val="1144267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Physics of Turbulent Channel Flow</a:t>
            </a:r>
            <a:endParaRPr lang="ko-KR" altLang="en-US" dirty="0"/>
          </a:p>
        </p:txBody>
      </p:sp>
      <p:sp>
        <p:nvSpPr>
          <p:cNvPr id="3" name="내용 개체 틀 2"/>
          <p:cNvSpPr>
            <a:spLocks noGrp="1"/>
          </p:cNvSpPr>
          <p:nvPr>
            <p:ph idx="1"/>
          </p:nvPr>
        </p:nvSpPr>
        <p:spPr/>
        <p:txBody>
          <a:bodyPr/>
          <a:lstStyle/>
          <a:p>
            <a:r>
              <a:rPr lang="en-US" altLang="ko-KR" dirty="0" smtClean="0"/>
              <a:t>Vorticity fluctuations</a:t>
            </a:r>
            <a:endParaRPr lang="ko-KR" altLang="en-US" dirty="0"/>
          </a:p>
        </p:txBody>
      </p:sp>
      <p:sp>
        <p:nvSpPr>
          <p:cNvPr id="4" name="슬라이드 번호 개체 틀 3"/>
          <p:cNvSpPr>
            <a:spLocks noGrp="1"/>
          </p:cNvSpPr>
          <p:nvPr>
            <p:ph type="sldNum" sz="quarter" idx="12"/>
          </p:nvPr>
        </p:nvSpPr>
        <p:spPr/>
        <p:txBody>
          <a:bodyPr/>
          <a:lstStyle/>
          <a:p>
            <a:fld id="{3543F2CD-640A-4720-B908-C5CDD55ACC0D}" type="slidenum">
              <a:rPr lang="ko-KR" altLang="en-US" smtClean="0"/>
              <a:pPr/>
              <a:t>13</a:t>
            </a:fld>
            <a:endParaRPr lang="ko-KR" altLang="en-US"/>
          </a:p>
        </p:txBody>
      </p:sp>
      <p:pic>
        <p:nvPicPr>
          <p:cNvPr id="5" name="그림 4"/>
          <p:cNvPicPr>
            <a:picLocks noChangeAspect="1"/>
          </p:cNvPicPr>
          <p:nvPr/>
        </p:nvPicPr>
        <p:blipFill>
          <a:blip r:embed="rId2"/>
          <a:stretch>
            <a:fillRect/>
          </a:stretch>
        </p:blipFill>
        <p:spPr>
          <a:xfrm>
            <a:off x="169631" y="1384300"/>
            <a:ext cx="5599402" cy="2460934"/>
          </a:xfrm>
          <a:prstGeom prst="rect">
            <a:avLst/>
          </a:prstGeom>
        </p:spPr>
      </p:pic>
    </p:spTree>
    <p:extLst>
      <p:ext uri="{BB962C8B-B14F-4D97-AF65-F5344CB8AC3E}">
        <p14:creationId xmlns:p14="http://schemas.microsoft.com/office/powerpoint/2010/main" val="1133915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Physics of Turbulent Channel Flow</a:t>
            </a:r>
            <a:endParaRPr lang="ko-KR" altLang="en-US" dirty="0"/>
          </a:p>
        </p:txBody>
      </p:sp>
      <p:sp>
        <p:nvSpPr>
          <p:cNvPr id="3" name="내용 개체 틀 2"/>
          <p:cNvSpPr>
            <a:spLocks noGrp="1"/>
          </p:cNvSpPr>
          <p:nvPr>
            <p:ph idx="1"/>
          </p:nvPr>
        </p:nvSpPr>
        <p:spPr/>
        <p:txBody>
          <a:bodyPr/>
          <a:lstStyle/>
          <a:p>
            <a:r>
              <a:rPr lang="en-US" altLang="ko-KR" dirty="0" smtClean="0"/>
              <a:t>Detailed flow structures</a:t>
            </a:r>
          </a:p>
          <a:p>
            <a:pPr lvl="1"/>
            <a:r>
              <a:rPr lang="en-US" altLang="ko-KR" dirty="0" smtClean="0"/>
              <a:t>The viscous sublayer consists of coherent structures of high- and low-speed streaks alternating in the </a:t>
            </a:r>
            <a:r>
              <a:rPr lang="en-US" altLang="ko-KR" dirty="0" err="1" smtClean="0"/>
              <a:t>spanwise</a:t>
            </a:r>
            <a:r>
              <a:rPr lang="en-US" altLang="ko-KR" dirty="0" smtClean="0"/>
              <a:t> direction.</a:t>
            </a:r>
          </a:p>
          <a:p>
            <a:pPr lvl="1"/>
            <a:r>
              <a:rPr lang="en-US" altLang="ko-KR" dirty="0" smtClean="0"/>
              <a:t>Streaks are the unique characteristic of the wall-layer turbulence, and they are absent in the regions away from the walls.</a:t>
            </a:r>
          </a:p>
          <a:p>
            <a:pPr lvl="1"/>
            <a:endParaRPr lang="ko-KR" altLang="en-US" dirty="0"/>
          </a:p>
        </p:txBody>
      </p:sp>
      <p:sp>
        <p:nvSpPr>
          <p:cNvPr id="4" name="슬라이드 번호 개체 틀 3"/>
          <p:cNvSpPr>
            <a:spLocks noGrp="1"/>
          </p:cNvSpPr>
          <p:nvPr>
            <p:ph type="sldNum" sz="quarter" idx="12"/>
          </p:nvPr>
        </p:nvSpPr>
        <p:spPr/>
        <p:txBody>
          <a:bodyPr/>
          <a:lstStyle/>
          <a:p>
            <a:fld id="{3543F2CD-640A-4720-B908-C5CDD55ACC0D}" type="slidenum">
              <a:rPr lang="ko-KR" altLang="en-US" smtClean="0"/>
              <a:pPr/>
              <a:t>14</a:t>
            </a:fld>
            <a:endParaRPr lang="ko-KR" altLang="en-US"/>
          </a:p>
        </p:txBody>
      </p:sp>
      <p:pic>
        <p:nvPicPr>
          <p:cNvPr id="5" name="그림 4"/>
          <p:cNvPicPr>
            <a:picLocks noChangeAspect="1"/>
          </p:cNvPicPr>
          <p:nvPr/>
        </p:nvPicPr>
        <p:blipFill>
          <a:blip r:embed="rId2"/>
          <a:stretch>
            <a:fillRect/>
          </a:stretch>
        </p:blipFill>
        <p:spPr>
          <a:xfrm>
            <a:off x="208096" y="2659080"/>
            <a:ext cx="6098817" cy="3423985"/>
          </a:xfrm>
          <a:prstGeom prst="rect">
            <a:avLst/>
          </a:prstGeom>
        </p:spPr>
      </p:pic>
      <p:pic>
        <p:nvPicPr>
          <p:cNvPr id="6" name="그림 5"/>
          <p:cNvPicPr>
            <a:picLocks noChangeAspect="1"/>
          </p:cNvPicPr>
          <p:nvPr/>
        </p:nvPicPr>
        <p:blipFill>
          <a:blip r:embed="rId3"/>
          <a:stretch>
            <a:fillRect/>
          </a:stretch>
        </p:blipFill>
        <p:spPr>
          <a:xfrm>
            <a:off x="6428833" y="2659080"/>
            <a:ext cx="5641247" cy="3326084"/>
          </a:xfrm>
          <a:prstGeom prst="rect">
            <a:avLst/>
          </a:prstGeom>
        </p:spPr>
      </p:pic>
      <p:sp>
        <p:nvSpPr>
          <p:cNvPr id="7" name="TextBox 6"/>
          <p:cNvSpPr txBox="1"/>
          <p:nvPr/>
        </p:nvSpPr>
        <p:spPr>
          <a:xfrm>
            <a:off x="2552543" y="6217850"/>
            <a:ext cx="1470339" cy="276999"/>
          </a:xfrm>
          <a:prstGeom prst="rect">
            <a:avLst/>
          </a:prstGeom>
          <a:noFill/>
        </p:spPr>
        <p:txBody>
          <a:bodyPr wrap="none" lIns="0" tIns="0" rIns="0" bIns="0" rtlCol="0">
            <a:spAutoFit/>
          </a:bodyPr>
          <a:lstStyle/>
          <a:p>
            <a:r>
              <a:rPr lang="en-US" altLang="ko-KR" dirty="0" smtClean="0"/>
              <a:t>&lt; Near-wall &gt;</a:t>
            </a:r>
            <a:endParaRPr lang="ko-KR" altLang="en-US" dirty="0"/>
          </a:p>
        </p:txBody>
      </p:sp>
      <p:sp>
        <p:nvSpPr>
          <p:cNvPr id="8" name="TextBox 7"/>
          <p:cNvSpPr txBox="1"/>
          <p:nvPr/>
        </p:nvSpPr>
        <p:spPr>
          <a:xfrm>
            <a:off x="7954908" y="6212145"/>
            <a:ext cx="2879314" cy="276999"/>
          </a:xfrm>
          <a:prstGeom prst="rect">
            <a:avLst/>
          </a:prstGeom>
          <a:noFill/>
        </p:spPr>
        <p:txBody>
          <a:bodyPr wrap="none" lIns="0" tIns="0" rIns="0" bIns="0" rtlCol="0">
            <a:spAutoFit/>
          </a:bodyPr>
          <a:lstStyle/>
          <a:p>
            <a:r>
              <a:rPr lang="en-US" altLang="ko-KR" dirty="0" smtClean="0"/>
              <a:t>&lt; Far away from the wall &gt;</a:t>
            </a:r>
            <a:endParaRPr lang="ko-KR" altLang="en-US" dirty="0"/>
          </a:p>
        </p:txBody>
      </p:sp>
    </p:spTree>
    <p:extLst>
      <p:ext uri="{BB962C8B-B14F-4D97-AF65-F5344CB8AC3E}">
        <p14:creationId xmlns:p14="http://schemas.microsoft.com/office/powerpoint/2010/main" val="763603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Physics of Turbulent Channel Flow</a:t>
            </a:r>
            <a:endParaRPr lang="ko-KR" altLang="en-US" dirty="0"/>
          </a:p>
        </p:txBody>
      </p:sp>
      <mc:AlternateContent xmlns:mc="http://schemas.openxmlformats.org/markup-compatibility/2006">
        <mc:Choice xmlns:a14="http://schemas.microsoft.com/office/drawing/2010/main" Requires="a14">
          <p:sp>
            <p:nvSpPr>
              <p:cNvPr id="3" name="내용 개체 틀 2"/>
              <p:cNvSpPr>
                <a:spLocks noGrp="1"/>
              </p:cNvSpPr>
              <p:nvPr>
                <p:ph idx="1"/>
              </p:nvPr>
            </p:nvSpPr>
            <p:spPr/>
            <p:txBody>
              <a:bodyPr/>
              <a:lstStyle/>
              <a:p>
                <a:r>
                  <a:rPr lang="en-US" altLang="ko-KR" dirty="0" smtClean="0"/>
                  <a:t>Detailed flow structure</a:t>
                </a:r>
              </a:p>
              <a:p>
                <a:pPr lvl="1"/>
                <a:r>
                  <a:rPr lang="en-US" altLang="ko-KR" dirty="0" smtClean="0"/>
                  <a:t>Virtually all the regions with large vorticity fluctuations are associated with negative </a:t>
                </a:r>
                <a14:m>
                  <m:oMath xmlns:m="http://schemas.openxmlformats.org/officeDocument/2006/math">
                    <m:sSubSup>
                      <m:sSubSupPr>
                        <m:ctrlPr>
                          <a:rPr lang="en-US" altLang="ko-KR" b="0" i="1" smtClean="0">
                            <a:latin typeface="Cambria Math" panose="02040503050406030204" pitchFamily="18" charset="0"/>
                          </a:rPr>
                        </m:ctrlPr>
                      </m:sSubSupPr>
                      <m:e>
                        <m:r>
                          <a:rPr lang="en-US" altLang="ko-KR" b="0" i="1" smtClean="0">
                            <a:latin typeface="Cambria Math" panose="02040503050406030204" pitchFamily="18" charset="0"/>
                          </a:rPr>
                          <m:t>𝜔</m:t>
                        </m:r>
                      </m:e>
                      <m:sub>
                        <m:r>
                          <a:rPr lang="en-US" altLang="ko-KR" b="0" i="1" smtClean="0">
                            <a:latin typeface="Cambria Math" panose="02040503050406030204" pitchFamily="18" charset="0"/>
                          </a:rPr>
                          <m:t>𝑧</m:t>
                        </m:r>
                      </m:sub>
                      <m:sup>
                        <m:r>
                          <a:rPr lang="en-US" altLang="ko-KR" b="0" i="1" smtClean="0">
                            <a:latin typeface="Cambria Math" panose="02040503050406030204" pitchFamily="18" charset="0"/>
                          </a:rPr>
                          <m:t>′</m:t>
                        </m:r>
                      </m:sup>
                    </m:sSubSup>
                  </m:oMath>
                </a14:m>
                <a:r>
                  <a:rPr lang="en-US" altLang="ko-KR" dirty="0" smtClean="0"/>
                  <a:t>.</a:t>
                </a:r>
              </a:p>
              <a:p>
                <a:pPr lvl="1"/>
                <a:r>
                  <a:rPr lang="en-US" altLang="ko-KR" dirty="0" smtClean="0"/>
                  <a:t>In these regions, the </a:t>
                </a:r>
                <a:r>
                  <a:rPr lang="en-US" altLang="ko-KR" dirty="0" err="1" smtClean="0"/>
                  <a:t>streamwise</a:t>
                </a:r>
                <a:r>
                  <a:rPr lang="en-US" altLang="ko-KR" dirty="0" smtClean="0"/>
                  <a:t> velocity profile has excess momentum with respect to the mean velocity.</a:t>
                </a:r>
                <a:endParaRPr lang="ko-KR" altLang="en-US" dirty="0"/>
              </a:p>
            </p:txBody>
          </p:sp>
        </mc:Choice>
        <mc:Fallback>
          <p:sp>
            <p:nvSpPr>
              <p:cNvPr id="3" name="내용 개체 틀 2"/>
              <p:cNvSpPr>
                <a:spLocks noGrp="1" noRot="1" noChangeAspect="1" noMove="1" noResize="1" noEditPoints="1" noAdjustHandles="1" noChangeArrowheads="1" noChangeShapeType="1" noTextEdit="1"/>
              </p:cNvSpPr>
              <p:nvPr>
                <p:ph idx="1"/>
              </p:nvPr>
            </p:nvSpPr>
            <p:spPr>
              <a:blipFill>
                <a:blip r:embed="rId2"/>
                <a:stretch>
                  <a:fillRect l="-650" t="-1667"/>
                </a:stretch>
              </a:blipFill>
            </p:spPr>
            <p:txBody>
              <a:bodyPr/>
              <a:lstStyle/>
              <a:p>
                <a:r>
                  <a:rPr lang="ko-KR" altLang="en-US">
                    <a:noFill/>
                  </a:rPr>
                  <a:t> </a:t>
                </a:r>
              </a:p>
            </p:txBody>
          </p:sp>
        </mc:Fallback>
      </mc:AlternateContent>
      <p:sp>
        <p:nvSpPr>
          <p:cNvPr id="4" name="슬라이드 번호 개체 틀 3"/>
          <p:cNvSpPr>
            <a:spLocks noGrp="1"/>
          </p:cNvSpPr>
          <p:nvPr>
            <p:ph type="sldNum" sz="quarter" idx="12"/>
          </p:nvPr>
        </p:nvSpPr>
        <p:spPr/>
        <p:txBody>
          <a:bodyPr/>
          <a:lstStyle/>
          <a:p>
            <a:fld id="{3543F2CD-640A-4720-B908-C5CDD55ACC0D}" type="slidenum">
              <a:rPr lang="ko-KR" altLang="en-US" smtClean="0"/>
              <a:pPr/>
              <a:t>15</a:t>
            </a:fld>
            <a:endParaRPr lang="ko-KR" altLang="en-US"/>
          </a:p>
        </p:txBody>
      </p:sp>
      <p:pic>
        <p:nvPicPr>
          <p:cNvPr id="5" name="그림 4"/>
          <p:cNvPicPr>
            <a:picLocks noChangeAspect="1"/>
          </p:cNvPicPr>
          <p:nvPr/>
        </p:nvPicPr>
        <p:blipFill>
          <a:blip r:embed="rId3"/>
          <a:stretch>
            <a:fillRect/>
          </a:stretch>
        </p:blipFill>
        <p:spPr>
          <a:xfrm>
            <a:off x="107286" y="3875066"/>
            <a:ext cx="5071543" cy="2846410"/>
          </a:xfrm>
          <a:prstGeom prst="rect">
            <a:avLst/>
          </a:prstGeom>
        </p:spPr>
      </p:pic>
    </p:spTree>
    <p:extLst>
      <p:ext uri="{BB962C8B-B14F-4D97-AF65-F5344CB8AC3E}">
        <p14:creationId xmlns:p14="http://schemas.microsoft.com/office/powerpoint/2010/main" val="721521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Physics of Turbulent Channel Flow</a:t>
            </a:r>
            <a:endParaRPr lang="ko-KR" altLang="en-US" dirty="0"/>
          </a:p>
        </p:txBody>
      </p:sp>
      <mc:AlternateContent xmlns:mc="http://schemas.openxmlformats.org/markup-compatibility/2006">
        <mc:Choice xmlns:a14="http://schemas.microsoft.com/office/drawing/2010/main" Requires="a14">
          <p:sp>
            <p:nvSpPr>
              <p:cNvPr id="3" name="내용 개체 틀 2"/>
              <p:cNvSpPr>
                <a:spLocks noGrp="1"/>
              </p:cNvSpPr>
              <p:nvPr>
                <p:ph idx="1"/>
              </p:nvPr>
            </p:nvSpPr>
            <p:spPr/>
            <p:txBody>
              <a:bodyPr/>
              <a:lstStyle/>
              <a:p>
                <a:r>
                  <a:rPr lang="en-US" altLang="ko-KR" dirty="0" smtClean="0"/>
                  <a:t>Detailed flow structure</a:t>
                </a:r>
              </a:p>
              <a:p>
                <a:pPr lvl="1"/>
                <a:r>
                  <a:rPr lang="en-US" altLang="ko-KR" dirty="0" smtClean="0"/>
                  <a:t>In the vicinity of the walls, the high-speed fluid elements correspond to the sweep event, i.e. </a:t>
                </a:r>
                <a14:m>
                  <m:oMath xmlns:m="http://schemas.openxmlformats.org/officeDocument/2006/math">
                    <m:acc>
                      <m:accPr>
                        <m:chr m:val="̅"/>
                        <m:ctrlPr>
                          <a:rPr lang="en-US" altLang="ko-KR" b="0" i="1" smtClean="0">
                            <a:latin typeface="Cambria Math" panose="02040503050406030204" pitchFamily="18" charset="0"/>
                          </a:rPr>
                        </m:ctrlPr>
                      </m:accPr>
                      <m:e>
                        <m:r>
                          <a:rPr lang="en-US" altLang="ko-KR" b="0" i="1" smtClean="0">
                            <a:latin typeface="Cambria Math" panose="02040503050406030204" pitchFamily="18" charset="0"/>
                          </a:rPr>
                          <m:t>𝑣</m:t>
                        </m:r>
                      </m:e>
                    </m:acc>
                    <m:r>
                      <a:rPr lang="en-US" altLang="ko-KR" b="0" i="1" dirty="0" smtClean="0">
                        <a:latin typeface="Cambria Math" panose="02040503050406030204" pitchFamily="18" charset="0"/>
                      </a:rPr>
                      <m:t>&lt;0</m:t>
                    </m:r>
                  </m:oMath>
                </a14:m>
                <a:r>
                  <a:rPr lang="ko-KR" altLang="en-US" dirty="0" smtClean="0"/>
                  <a:t> </a:t>
                </a:r>
                <a:r>
                  <a:rPr lang="en-US" altLang="ko-KR" dirty="0" smtClean="0"/>
                  <a:t>near the lower wall, and </a:t>
                </a:r>
                <a14:m>
                  <m:oMath xmlns:m="http://schemas.openxmlformats.org/officeDocument/2006/math">
                    <m:acc>
                      <m:accPr>
                        <m:chr m:val="̅"/>
                        <m:ctrlPr>
                          <a:rPr lang="en-US" altLang="ko-KR" b="0" i="1" smtClean="0">
                            <a:latin typeface="Cambria Math" panose="02040503050406030204" pitchFamily="18" charset="0"/>
                          </a:rPr>
                        </m:ctrlPr>
                      </m:accPr>
                      <m:e>
                        <m:r>
                          <a:rPr lang="en-US" altLang="ko-KR" b="0" i="1" smtClean="0">
                            <a:latin typeface="Cambria Math" panose="02040503050406030204" pitchFamily="18" charset="0"/>
                          </a:rPr>
                          <m:t>𝑣</m:t>
                        </m:r>
                      </m:e>
                    </m:acc>
                    <m:r>
                      <a:rPr lang="en-US" altLang="ko-KR" b="0" i="1" dirty="0" smtClean="0">
                        <a:latin typeface="Cambria Math" panose="02040503050406030204" pitchFamily="18" charset="0"/>
                      </a:rPr>
                      <m:t>&gt;0</m:t>
                    </m:r>
                  </m:oMath>
                </a14:m>
                <a:r>
                  <a:rPr lang="ko-KR" altLang="en-US" dirty="0" smtClean="0"/>
                  <a:t> </a:t>
                </a:r>
                <a:r>
                  <a:rPr lang="en-US" altLang="ko-KR" dirty="0" smtClean="0"/>
                  <a:t>near the upper wall.</a:t>
                </a:r>
              </a:p>
              <a:p>
                <a:pPr lvl="1"/>
                <a:r>
                  <a:rPr lang="en-US" altLang="ko-KR" dirty="0" smtClean="0"/>
                  <a:t>The low-speed fluid elements are generally being ejected from the wall regions.</a:t>
                </a:r>
              </a:p>
              <a:p>
                <a:pPr lvl="1"/>
                <a:r>
                  <a:rPr lang="en-US" altLang="ko-KR" dirty="0" smtClean="0"/>
                  <a:t>Both the sweep and ejection events have a positive contribution to the production of turbulent kinetic energy.</a:t>
                </a:r>
              </a:p>
              <a:p>
                <a:pPr lvl="1"/>
                <a:r>
                  <a:rPr lang="en-US" altLang="ko-KR" dirty="0" smtClean="0"/>
                  <a:t>High-speed structures near the walls are inclined at oblique angles with respect to the walls (Fig. 23). This is the consequence of the action of mean shear on any fluid element from the outer layers that is moving toward the walls. Inclination of these structures to be 13</a:t>
                </a:r>
                <a14:m>
                  <m:oMath xmlns:m="http://schemas.openxmlformats.org/officeDocument/2006/math">
                    <m:r>
                      <a:rPr lang="en-US" altLang="ko-KR" b="0" i="1" smtClean="0">
                        <a:latin typeface="Cambria Math" panose="02040503050406030204" pitchFamily="18" charset="0"/>
                      </a:rPr>
                      <m:t>°</m:t>
                    </m:r>
                  </m:oMath>
                </a14:m>
                <a:r>
                  <a:rPr lang="en-US" altLang="ko-KR" dirty="0" smtClean="0"/>
                  <a:t>.</a:t>
                </a:r>
              </a:p>
              <a:p>
                <a:pPr lvl="1"/>
                <a:endParaRPr lang="ko-KR" altLang="en-US" dirty="0"/>
              </a:p>
            </p:txBody>
          </p:sp>
        </mc:Choice>
        <mc:Fallback>
          <p:sp>
            <p:nvSpPr>
              <p:cNvPr id="3" name="내용 개체 틀 2"/>
              <p:cNvSpPr>
                <a:spLocks noGrp="1" noRot="1" noChangeAspect="1" noMove="1" noResize="1" noEditPoints="1" noAdjustHandles="1" noChangeArrowheads="1" noChangeShapeType="1" noTextEdit="1"/>
              </p:cNvSpPr>
              <p:nvPr>
                <p:ph idx="1"/>
              </p:nvPr>
            </p:nvSpPr>
            <p:spPr>
              <a:blipFill>
                <a:blip r:embed="rId2"/>
                <a:stretch>
                  <a:fillRect l="-650" t="-1667"/>
                </a:stretch>
              </a:blipFill>
            </p:spPr>
            <p:txBody>
              <a:bodyPr/>
              <a:lstStyle/>
              <a:p>
                <a:r>
                  <a:rPr lang="ko-KR" altLang="en-US">
                    <a:noFill/>
                  </a:rPr>
                  <a:t> </a:t>
                </a:r>
              </a:p>
            </p:txBody>
          </p:sp>
        </mc:Fallback>
      </mc:AlternateContent>
      <p:sp>
        <p:nvSpPr>
          <p:cNvPr id="4" name="슬라이드 번호 개체 틀 3"/>
          <p:cNvSpPr>
            <a:spLocks noGrp="1"/>
          </p:cNvSpPr>
          <p:nvPr>
            <p:ph type="sldNum" sz="quarter" idx="12"/>
          </p:nvPr>
        </p:nvSpPr>
        <p:spPr/>
        <p:txBody>
          <a:bodyPr/>
          <a:lstStyle/>
          <a:p>
            <a:fld id="{3543F2CD-640A-4720-B908-C5CDD55ACC0D}" type="slidenum">
              <a:rPr lang="ko-KR" altLang="en-US" smtClean="0"/>
              <a:pPr/>
              <a:t>16</a:t>
            </a:fld>
            <a:endParaRPr lang="ko-KR" altLang="en-US"/>
          </a:p>
        </p:txBody>
      </p:sp>
      <p:pic>
        <p:nvPicPr>
          <p:cNvPr id="5" name="그림 4"/>
          <p:cNvPicPr>
            <a:picLocks noChangeAspect="1"/>
          </p:cNvPicPr>
          <p:nvPr/>
        </p:nvPicPr>
        <p:blipFill>
          <a:blip r:embed="rId3"/>
          <a:stretch>
            <a:fillRect/>
          </a:stretch>
        </p:blipFill>
        <p:spPr>
          <a:xfrm>
            <a:off x="5693352" y="4623569"/>
            <a:ext cx="4805622" cy="2039849"/>
          </a:xfrm>
          <a:prstGeom prst="rect">
            <a:avLst/>
          </a:prstGeom>
        </p:spPr>
      </p:pic>
      <p:pic>
        <p:nvPicPr>
          <p:cNvPr id="6" name="그림 5"/>
          <p:cNvPicPr>
            <a:picLocks noChangeAspect="1"/>
          </p:cNvPicPr>
          <p:nvPr/>
        </p:nvPicPr>
        <p:blipFill>
          <a:blip r:embed="rId4"/>
          <a:stretch>
            <a:fillRect/>
          </a:stretch>
        </p:blipFill>
        <p:spPr>
          <a:xfrm>
            <a:off x="452124" y="4688378"/>
            <a:ext cx="5145403" cy="2033096"/>
          </a:xfrm>
          <a:prstGeom prst="rect">
            <a:avLst/>
          </a:prstGeom>
        </p:spPr>
      </p:pic>
    </p:spTree>
    <p:extLst>
      <p:ext uri="{BB962C8B-B14F-4D97-AF65-F5344CB8AC3E}">
        <p14:creationId xmlns:p14="http://schemas.microsoft.com/office/powerpoint/2010/main" val="294418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Physics of Turbulent Channel Flow</a:t>
            </a:r>
            <a:endParaRPr lang="ko-KR" altLang="en-US" dirty="0"/>
          </a:p>
        </p:txBody>
      </p:sp>
      <mc:AlternateContent xmlns:mc="http://schemas.openxmlformats.org/markup-compatibility/2006">
        <mc:Choice xmlns:a14="http://schemas.microsoft.com/office/drawing/2010/main" Requires="a14">
          <p:sp>
            <p:nvSpPr>
              <p:cNvPr id="3" name="내용 개체 틀 2"/>
              <p:cNvSpPr>
                <a:spLocks noGrp="1"/>
              </p:cNvSpPr>
              <p:nvPr>
                <p:ph idx="1"/>
              </p:nvPr>
            </p:nvSpPr>
            <p:spPr/>
            <p:txBody>
              <a:bodyPr/>
              <a:lstStyle/>
              <a:p>
                <a:r>
                  <a:rPr lang="en-US" altLang="ko-KR" dirty="0" smtClean="0"/>
                  <a:t>Detailed flow structure</a:t>
                </a:r>
              </a:p>
              <a:p>
                <a:pPr lvl="1"/>
                <a:r>
                  <a:rPr lang="en-US" altLang="ko-KR" dirty="0" smtClean="0"/>
                  <a:t>Throughout a significant portion of the region displayed, there is a negative correlation between </a:t>
                </a:r>
                <a14:m>
                  <m:oMath xmlns:m="http://schemas.openxmlformats.org/officeDocument/2006/math">
                    <m:sSup>
                      <m:sSupPr>
                        <m:ctrlPr>
                          <a:rPr lang="en-US" altLang="ko-KR" b="0" i="1" dirty="0" smtClean="0">
                            <a:latin typeface="Cambria Math" panose="02040503050406030204" pitchFamily="18" charset="0"/>
                          </a:rPr>
                        </m:ctrlPr>
                      </m:sSupPr>
                      <m:e>
                        <m:acc>
                          <m:accPr>
                            <m:chr m:val="̅"/>
                            <m:ctrlPr>
                              <a:rPr lang="en-US" altLang="ko-KR" b="0" i="1" smtClean="0">
                                <a:latin typeface="Cambria Math" panose="02040503050406030204" pitchFamily="18" charset="0"/>
                              </a:rPr>
                            </m:ctrlPr>
                          </m:accPr>
                          <m:e>
                            <m:r>
                              <a:rPr lang="en-US" altLang="ko-KR" b="0" i="1" smtClean="0">
                                <a:latin typeface="Cambria Math" panose="02040503050406030204" pitchFamily="18" charset="0"/>
                              </a:rPr>
                              <m:t>𝑢</m:t>
                            </m:r>
                          </m:e>
                        </m:acc>
                      </m:e>
                      <m:sup>
                        <m:r>
                          <a:rPr lang="en-US" altLang="ko-KR" b="0" i="1" dirty="0" smtClean="0">
                            <a:latin typeface="Cambria Math" panose="02040503050406030204" pitchFamily="18" charset="0"/>
                          </a:rPr>
                          <m:t>′</m:t>
                        </m:r>
                      </m:sup>
                    </m:sSup>
                  </m:oMath>
                </a14:m>
                <a:r>
                  <a:rPr lang="ko-KR" altLang="en-US" dirty="0" smtClean="0"/>
                  <a:t> </a:t>
                </a:r>
                <a:r>
                  <a:rPr lang="en-US" altLang="ko-KR" dirty="0" smtClean="0"/>
                  <a:t>and </a:t>
                </a:r>
                <a14:m>
                  <m:oMath xmlns:m="http://schemas.openxmlformats.org/officeDocument/2006/math">
                    <m:sSup>
                      <m:sSupPr>
                        <m:ctrlPr>
                          <a:rPr lang="en-US" altLang="ko-KR" b="0" i="1" dirty="0" smtClean="0">
                            <a:latin typeface="Cambria Math" panose="02040503050406030204" pitchFamily="18" charset="0"/>
                          </a:rPr>
                        </m:ctrlPr>
                      </m:sSupPr>
                      <m:e>
                        <m:acc>
                          <m:accPr>
                            <m:chr m:val="̅"/>
                            <m:ctrlPr>
                              <a:rPr lang="en-US" altLang="ko-KR" b="0" i="1" smtClean="0">
                                <a:latin typeface="Cambria Math" panose="02040503050406030204" pitchFamily="18" charset="0"/>
                              </a:rPr>
                            </m:ctrlPr>
                          </m:accPr>
                          <m:e>
                            <m:r>
                              <a:rPr lang="en-US" altLang="ko-KR" b="0" i="1" smtClean="0">
                                <a:latin typeface="Cambria Math" panose="02040503050406030204" pitchFamily="18" charset="0"/>
                              </a:rPr>
                              <m:t>𝑣</m:t>
                            </m:r>
                          </m:e>
                        </m:acc>
                      </m:e>
                      <m:sup>
                        <m:r>
                          <a:rPr lang="en-US" altLang="ko-KR" b="0" i="1" dirty="0" smtClean="0">
                            <a:latin typeface="Cambria Math" panose="02040503050406030204" pitchFamily="18" charset="0"/>
                          </a:rPr>
                          <m:t>′</m:t>
                        </m:r>
                      </m:sup>
                    </m:sSup>
                  </m:oMath>
                </a14:m>
                <a:r>
                  <a:rPr lang="en-US" altLang="ko-KR" dirty="0" smtClean="0"/>
                  <a:t>.</a:t>
                </a:r>
              </a:p>
              <a:p>
                <a:pPr lvl="1"/>
                <a:r>
                  <a:rPr lang="en-US" altLang="ko-KR" dirty="0" smtClean="0"/>
                  <a:t>In the wall region, the vertical and </a:t>
                </a:r>
                <a:r>
                  <a:rPr lang="en-US" altLang="ko-KR" dirty="0" err="1" smtClean="0"/>
                  <a:t>spanwise</a:t>
                </a:r>
                <a:r>
                  <a:rPr lang="en-US" altLang="ko-KR" dirty="0" smtClean="0"/>
                  <a:t> extent of the eddies is significantly smaller than in the regions away from the wall.</a:t>
                </a:r>
                <a:endParaRPr lang="ko-KR" altLang="en-US" dirty="0"/>
              </a:p>
            </p:txBody>
          </p:sp>
        </mc:Choice>
        <mc:Fallback>
          <p:sp>
            <p:nvSpPr>
              <p:cNvPr id="3" name="내용 개체 틀 2"/>
              <p:cNvSpPr>
                <a:spLocks noGrp="1" noRot="1" noChangeAspect="1" noMove="1" noResize="1" noEditPoints="1" noAdjustHandles="1" noChangeArrowheads="1" noChangeShapeType="1" noTextEdit="1"/>
              </p:cNvSpPr>
              <p:nvPr>
                <p:ph idx="1"/>
              </p:nvPr>
            </p:nvSpPr>
            <p:spPr>
              <a:blipFill>
                <a:blip r:embed="rId2"/>
                <a:stretch>
                  <a:fillRect l="-650" t="-1667"/>
                </a:stretch>
              </a:blipFill>
            </p:spPr>
            <p:txBody>
              <a:bodyPr/>
              <a:lstStyle/>
              <a:p>
                <a:r>
                  <a:rPr lang="ko-KR" altLang="en-US">
                    <a:noFill/>
                  </a:rPr>
                  <a:t> </a:t>
                </a:r>
              </a:p>
            </p:txBody>
          </p:sp>
        </mc:Fallback>
      </mc:AlternateContent>
      <p:sp>
        <p:nvSpPr>
          <p:cNvPr id="4" name="슬라이드 번호 개체 틀 3"/>
          <p:cNvSpPr>
            <a:spLocks noGrp="1"/>
          </p:cNvSpPr>
          <p:nvPr>
            <p:ph type="sldNum" sz="quarter" idx="12"/>
          </p:nvPr>
        </p:nvSpPr>
        <p:spPr/>
        <p:txBody>
          <a:bodyPr/>
          <a:lstStyle/>
          <a:p>
            <a:fld id="{3543F2CD-640A-4720-B908-C5CDD55ACC0D}" type="slidenum">
              <a:rPr lang="ko-KR" altLang="en-US" smtClean="0"/>
              <a:pPr/>
              <a:t>17</a:t>
            </a:fld>
            <a:endParaRPr lang="ko-KR" altLang="en-US"/>
          </a:p>
        </p:txBody>
      </p:sp>
      <p:pic>
        <p:nvPicPr>
          <p:cNvPr id="5" name="그림 4"/>
          <p:cNvPicPr>
            <a:picLocks noChangeAspect="1"/>
          </p:cNvPicPr>
          <p:nvPr/>
        </p:nvPicPr>
        <p:blipFill>
          <a:blip r:embed="rId3"/>
          <a:stretch>
            <a:fillRect/>
          </a:stretch>
        </p:blipFill>
        <p:spPr>
          <a:xfrm>
            <a:off x="85984" y="4027729"/>
            <a:ext cx="5284037" cy="2649575"/>
          </a:xfrm>
          <a:prstGeom prst="rect">
            <a:avLst/>
          </a:prstGeom>
        </p:spPr>
      </p:pic>
      <p:pic>
        <p:nvPicPr>
          <p:cNvPr id="6" name="그림 5"/>
          <p:cNvPicPr>
            <a:picLocks noChangeAspect="1"/>
          </p:cNvPicPr>
          <p:nvPr/>
        </p:nvPicPr>
        <p:blipFill>
          <a:blip r:embed="rId4"/>
          <a:stretch>
            <a:fillRect/>
          </a:stretch>
        </p:blipFill>
        <p:spPr>
          <a:xfrm>
            <a:off x="5370021" y="4248878"/>
            <a:ext cx="5238836" cy="2513855"/>
          </a:xfrm>
          <a:prstGeom prst="rect">
            <a:avLst/>
          </a:prstGeom>
        </p:spPr>
      </p:pic>
    </p:spTree>
    <p:extLst>
      <p:ext uri="{BB962C8B-B14F-4D97-AF65-F5344CB8AC3E}">
        <p14:creationId xmlns:p14="http://schemas.microsoft.com/office/powerpoint/2010/main" val="3307287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Physics of Turbulent Channel Flow</a:t>
            </a:r>
            <a:endParaRPr lang="ko-KR" altLang="en-US" dirty="0"/>
          </a:p>
        </p:txBody>
      </p:sp>
      <mc:AlternateContent xmlns:mc="http://schemas.openxmlformats.org/markup-compatibility/2006">
        <mc:Choice xmlns:a14="http://schemas.microsoft.com/office/drawing/2010/main" Requires="a14">
          <p:sp>
            <p:nvSpPr>
              <p:cNvPr id="3" name="내용 개체 틀 2"/>
              <p:cNvSpPr>
                <a:spLocks noGrp="1"/>
              </p:cNvSpPr>
              <p:nvPr>
                <p:ph idx="1"/>
              </p:nvPr>
            </p:nvSpPr>
            <p:spPr/>
            <p:txBody>
              <a:bodyPr/>
              <a:lstStyle/>
              <a:p>
                <a:r>
                  <a:rPr lang="en-US" altLang="ko-KR" dirty="0" smtClean="0"/>
                  <a:t>Detailed flow structures</a:t>
                </a:r>
              </a:p>
              <a:p>
                <a:pPr lvl="1"/>
                <a:r>
                  <a:rPr lang="en-US" altLang="ko-KR" dirty="0" smtClean="0"/>
                  <a:t>The mean spacing between two adjacent high-speed streaks (or low-speed ones) is about 250 in the wall units.</a:t>
                </a:r>
              </a:p>
              <a:p>
                <a:pPr lvl="1"/>
                <a:r>
                  <a:rPr lang="en-US" altLang="ko-KR" dirty="0" smtClean="0"/>
                  <a:t>The mean streak spacing can also be obtained from the </a:t>
                </a:r>
                <a14:m>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𝑅</m:t>
                        </m:r>
                      </m:e>
                      <m:sub>
                        <m:r>
                          <a:rPr lang="en-US" altLang="ko-KR" b="0" i="1" smtClean="0">
                            <a:latin typeface="Cambria Math" panose="02040503050406030204" pitchFamily="18" charset="0"/>
                          </a:rPr>
                          <m:t>11</m:t>
                        </m:r>
                      </m:sub>
                    </m:sSub>
                  </m:oMath>
                </a14:m>
                <a:r>
                  <a:rPr lang="en-US" altLang="ko-KR" dirty="0" smtClean="0"/>
                  <a:t>.</a:t>
                </a:r>
              </a:p>
              <a:p>
                <a:pPr lvl="1"/>
                <a:r>
                  <a:rPr lang="en-US" altLang="ko-KR" dirty="0" smtClean="0"/>
                  <a:t>These values are considerably larger than the generally accepted value of </a:t>
                </a:r>
                <a14:m>
                  <m:oMath xmlns:m="http://schemas.openxmlformats.org/officeDocument/2006/math">
                    <m:sSubSup>
                      <m:sSubSupPr>
                        <m:ctrlPr>
                          <a:rPr lang="en-US" altLang="ko-KR" b="0" i="1" smtClean="0">
                            <a:latin typeface="Cambria Math" panose="02040503050406030204" pitchFamily="18" charset="0"/>
                          </a:rPr>
                        </m:ctrlPr>
                      </m:sSubSupPr>
                      <m:e>
                        <m:r>
                          <a:rPr lang="en-US" altLang="ko-KR" b="0" i="1" smtClean="0">
                            <a:latin typeface="Cambria Math" panose="02040503050406030204" pitchFamily="18" charset="0"/>
                          </a:rPr>
                          <m:t>𝜆</m:t>
                        </m:r>
                      </m:e>
                      <m:sub>
                        <m:r>
                          <a:rPr lang="en-US" altLang="ko-KR" b="0" i="0" smtClean="0">
                            <a:latin typeface="Cambria Math" panose="02040503050406030204" pitchFamily="18" charset="0"/>
                          </a:rPr>
                          <m:t>3</m:t>
                        </m:r>
                        <m:r>
                          <m:rPr>
                            <m:sty m:val="p"/>
                          </m:rPr>
                          <a:rPr lang="en-US" altLang="ko-KR" b="0" i="0" smtClean="0">
                            <a:latin typeface="Cambria Math" panose="02040503050406030204" pitchFamily="18" charset="0"/>
                          </a:rPr>
                          <m:t>m</m:t>
                        </m:r>
                      </m:sub>
                      <m:sup>
                        <m:r>
                          <a:rPr lang="en-US" altLang="ko-KR" b="0" i="1" smtClean="0">
                            <a:latin typeface="Cambria Math" panose="02040503050406030204" pitchFamily="18" charset="0"/>
                          </a:rPr>
                          <m:t>+</m:t>
                        </m:r>
                      </m:sup>
                    </m:sSubSup>
                  </m:oMath>
                </a14:m>
                <a:r>
                  <a:rPr lang="en-US" altLang="ko-KR" dirty="0" smtClean="0"/>
                  <a:t>.</a:t>
                </a:r>
              </a:p>
              <a:p>
                <a:pPr lvl="2"/>
                <a:r>
                  <a:rPr lang="en-US" altLang="ko-KR" dirty="0" smtClean="0"/>
                  <a:t>Grid resolution is inadequate to resolve the streaks at their proper scale.</a:t>
                </a:r>
              </a:p>
              <a:p>
                <a:pPr lvl="1"/>
                <a:r>
                  <a:rPr lang="en-US" altLang="ko-KR" dirty="0" smtClean="0"/>
                  <a:t>As a general rule, the contribution of the </a:t>
                </a:r>
                <a:r>
                  <a:rPr lang="en-US" altLang="ko-KR" dirty="0" err="1" smtClean="0"/>
                  <a:t>subgrid</a:t>
                </a:r>
                <a:r>
                  <a:rPr lang="en-US" altLang="ko-KR" dirty="0" smtClean="0"/>
                  <a:t>-scale eddies to lower-order single-point statistical correlations is negligible, but their contribution to higher and multi-point statistical correlations can be appreciable.</a:t>
                </a:r>
              </a:p>
              <a:p>
                <a:pPr lvl="1"/>
                <a:r>
                  <a:rPr lang="en-US" altLang="ko-KR" dirty="0" smtClean="0"/>
                  <a:t>Intense shear layers are located at the interface between the energetic fluid streams moving toward and away from the wall. These shear layers may undergo Helmholtz-type instabilities in the (</a:t>
                </a:r>
                <a:r>
                  <a:rPr lang="en-US" altLang="ko-KR" dirty="0" err="1" smtClean="0"/>
                  <a:t>y,z</a:t>
                </a:r>
                <a:r>
                  <a:rPr lang="en-US" altLang="ko-KR" dirty="0" smtClean="0"/>
                  <a:t>)-plane that result in the formation of </a:t>
                </a:r>
                <a:r>
                  <a:rPr lang="en-US" altLang="ko-KR" dirty="0" err="1" smtClean="0"/>
                  <a:t>streamwise</a:t>
                </a:r>
                <a:r>
                  <a:rPr lang="en-US" altLang="ko-KR" dirty="0" smtClean="0"/>
                  <a:t> vortices.</a:t>
                </a:r>
                <a:endParaRPr lang="ko-KR" altLang="en-US" dirty="0"/>
              </a:p>
            </p:txBody>
          </p:sp>
        </mc:Choice>
        <mc:Fallback>
          <p:sp>
            <p:nvSpPr>
              <p:cNvPr id="3" name="내용 개체 틀 2"/>
              <p:cNvSpPr>
                <a:spLocks noGrp="1" noRot="1" noChangeAspect="1" noMove="1" noResize="1" noEditPoints="1" noAdjustHandles="1" noChangeArrowheads="1" noChangeShapeType="1" noTextEdit="1"/>
              </p:cNvSpPr>
              <p:nvPr>
                <p:ph idx="1"/>
              </p:nvPr>
            </p:nvSpPr>
            <p:spPr>
              <a:blipFill>
                <a:blip r:embed="rId2"/>
                <a:stretch>
                  <a:fillRect l="-650" t="-1667" r="-900"/>
                </a:stretch>
              </a:blipFill>
            </p:spPr>
            <p:txBody>
              <a:bodyPr/>
              <a:lstStyle/>
              <a:p>
                <a:r>
                  <a:rPr lang="ko-KR" altLang="en-US">
                    <a:noFill/>
                  </a:rPr>
                  <a:t> </a:t>
                </a:r>
              </a:p>
            </p:txBody>
          </p:sp>
        </mc:Fallback>
      </mc:AlternateContent>
      <p:sp>
        <p:nvSpPr>
          <p:cNvPr id="4" name="슬라이드 번호 개체 틀 3"/>
          <p:cNvSpPr>
            <a:spLocks noGrp="1"/>
          </p:cNvSpPr>
          <p:nvPr>
            <p:ph type="sldNum" sz="quarter" idx="12"/>
          </p:nvPr>
        </p:nvSpPr>
        <p:spPr/>
        <p:txBody>
          <a:bodyPr/>
          <a:lstStyle/>
          <a:p>
            <a:fld id="{3543F2CD-640A-4720-B908-C5CDD55ACC0D}" type="slidenum">
              <a:rPr lang="ko-KR" altLang="en-US" smtClean="0"/>
              <a:pPr/>
              <a:t>18</a:t>
            </a:fld>
            <a:endParaRPr lang="ko-KR" altLang="en-US"/>
          </a:p>
        </p:txBody>
      </p:sp>
      <p:pic>
        <p:nvPicPr>
          <p:cNvPr id="5" name="그림 4"/>
          <p:cNvPicPr>
            <a:picLocks noChangeAspect="1"/>
          </p:cNvPicPr>
          <p:nvPr/>
        </p:nvPicPr>
        <p:blipFill>
          <a:blip r:embed="rId3"/>
          <a:stretch>
            <a:fillRect/>
          </a:stretch>
        </p:blipFill>
        <p:spPr>
          <a:xfrm>
            <a:off x="1" y="4554018"/>
            <a:ext cx="3915295" cy="1631673"/>
          </a:xfrm>
          <a:prstGeom prst="rect">
            <a:avLst/>
          </a:prstGeom>
        </p:spPr>
      </p:pic>
      <p:pic>
        <p:nvPicPr>
          <p:cNvPr id="6" name="그림 5"/>
          <p:cNvPicPr>
            <a:picLocks noChangeAspect="1"/>
          </p:cNvPicPr>
          <p:nvPr/>
        </p:nvPicPr>
        <p:blipFill>
          <a:blip r:embed="rId4"/>
          <a:stretch>
            <a:fillRect/>
          </a:stretch>
        </p:blipFill>
        <p:spPr>
          <a:xfrm>
            <a:off x="3915296" y="4554018"/>
            <a:ext cx="3884256" cy="1644717"/>
          </a:xfrm>
          <a:prstGeom prst="rect">
            <a:avLst/>
          </a:prstGeom>
        </p:spPr>
      </p:pic>
      <p:pic>
        <p:nvPicPr>
          <p:cNvPr id="7" name="그림 6"/>
          <p:cNvPicPr>
            <a:picLocks noChangeAspect="1"/>
          </p:cNvPicPr>
          <p:nvPr/>
        </p:nvPicPr>
        <p:blipFill>
          <a:blip r:embed="rId5"/>
          <a:stretch>
            <a:fillRect/>
          </a:stretch>
        </p:blipFill>
        <p:spPr>
          <a:xfrm>
            <a:off x="7879128" y="4554019"/>
            <a:ext cx="3952009" cy="1891841"/>
          </a:xfrm>
          <a:prstGeom prst="rect">
            <a:avLst/>
          </a:prstGeom>
        </p:spPr>
      </p:pic>
    </p:spTree>
    <p:extLst>
      <p:ext uri="{BB962C8B-B14F-4D97-AF65-F5344CB8AC3E}">
        <p14:creationId xmlns:p14="http://schemas.microsoft.com/office/powerpoint/2010/main" val="1468283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Physics of Turbulent Channel Flow</a:t>
            </a:r>
            <a:endParaRPr lang="ko-KR" altLang="en-US" dirty="0"/>
          </a:p>
        </p:txBody>
      </p:sp>
      <mc:AlternateContent xmlns:mc="http://schemas.openxmlformats.org/markup-compatibility/2006">
        <mc:Choice xmlns:a14="http://schemas.microsoft.com/office/drawing/2010/main" Requires="a14">
          <p:sp>
            <p:nvSpPr>
              <p:cNvPr id="3" name="내용 개체 틀 2"/>
              <p:cNvSpPr>
                <a:spLocks noGrp="1"/>
              </p:cNvSpPr>
              <p:nvPr>
                <p:ph idx="1"/>
              </p:nvPr>
            </p:nvSpPr>
            <p:spPr/>
            <p:txBody>
              <a:bodyPr/>
              <a:lstStyle/>
              <a:p>
                <a:r>
                  <a:rPr lang="en-US" altLang="ko-KR" dirty="0" smtClean="0"/>
                  <a:t>Detailed flow structures</a:t>
                </a:r>
              </a:p>
              <a:p>
                <a:pPr lvl="1"/>
                <a:r>
                  <a:rPr lang="en-US" altLang="ko-KR" dirty="0" smtClean="0"/>
                  <a:t>In the close vicinity of the wall (</a:t>
                </a:r>
                <a14:m>
                  <m:oMath xmlns:m="http://schemas.openxmlformats.org/officeDocument/2006/math">
                    <m:sSup>
                      <m:sSupPr>
                        <m:ctrlPr>
                          <a:rPr lang="en-US" altLang="ko-KR" b="0" i="1" smtClean="0">
                            <a:latin typeface="Cambria Math" panose="02040503050406030204" pitchFamily="18" charset="0"/>
                          </a:rPr>
                        </m:ctrlPr>
                      </m:sSupPr>
                      <m:e>
                        <m:r>
                          <a:rPr lang="en-US" altLang="ko-KR" b="0" i="1" smtClean="0">
                            <a:latin typeface="Cambria Math" panose="02040503050406030204" pitchFamily="18" charset="0"/>
                          </a:rPr>
                          <m:t>𝑦</m:t>
                        </m:r>
                      </m:e>
                      <m:sup>
                        <m:r>
                          <a:rPr lang="en-US" altLang="ko-KR" b="0" i="1" smtClean="0">
                            <a:latin typeface="Cambria Math" panose="02040503050406030204" pitchFamily="18" charset="0"/>
                          </a:rPr>
                          <m:t>+</m:t>
                        </m:r>
                      </m:sup>
                    </m:sSup>
                    <m:r>
                      <a:rPr lang="en-US" altLang="ko-KR" b="0" i="1" smtClean="0">
                        <a:latin typeface="Cambria Math" panose="02040503050406030204" pitchFamily="18" charset="0"/>
                      </a:rPr>
                      <m:t>&lt;10</m:t>
                    </m:r>
                  </m:oMath>
                </a14:m>
                <a:r>
                  <a:rPr lang="en-US" altLang="ko-KR" dirty="0" smtClean="0"/>
                  <a:t>), the high-speed vertical streams with negative normal component of velocity produce a flow pattern similar to that of a jet impingement on a plate.</a:t>
                </a:r>
              </a:p>
              <a:p>
                <a:pPr lvl="1"/>
                <a:r>
                  <a:rPr lang="en-US" altLang="ko-KR" dirty="0" smtClean="0"/>
                  <a:t>The high-speed vertical streams with positive normal component of velocity are formed from two streams with opposite velocities in the </a:t>
                </a:r>
                <a:r>
                  <a:rPr lang="en-US" altLang="ko-KR" dirty="0" err="1" smtClean="0"/>
                  <a:t>spanwise</a:t>
                </a:r>
                <a:r>
                  <a:rPr lang="en-US" altLang="ko-KR" dirty="0" smtClean="0"/>
                  <a:t> direction.</a:t>
                </a:r>
              </a:p>
              <a:p>
                <a:pPr lvl="1"/>
                <a:r>
                  <a:rPr lang="en-US" altLang="ko-KR" dirty="0" smtClean="0"/>
                  <a:t>Since the high-speed fluid elements arriving at the wall region are more energetic than the viscous-dominated fluid moving away from the wall, there is a net transfer of energy from the normal component of turbulence intensity to the horizontal components (the splatting effect).</a:t>
                </a:r>
              </a:p>
              <a:p>
                <a:pPr lvl="2"/>
                <a:r>
                  <a:rPr lang="en-US" altLang="ko-KR" dirty="0" smtClean="0"/>
                  <a:t>This appears to be the reason for the behavior of the pressure-strain correlations in the vicinity of the wall.</a:t>
                </a:r>
              </a:p>
              <a:p>
                <a:pPr lvl="1"/>
                <a:r>
                  <a:rPr lang="en-US" altLang="ko-KR" dirty="0" smtClean="0"/>
                  <a:t>In addition, it should be noted that the impingement of fluid from outer layers on the wall leads to stretching of </a:t>
                </a:r>
                <a:r>
                  <a:rPr lang="en-US" altLang="ko-KR" dirty="0" err="1" smtClean="0"/>
                  <a:t>spanwise</a:t>
                </a:r>
                <a:r>
                  <a:rPr lang="en-US" altLang="ko-KR" dirty="0" smtClean="0"/>
                  <a:t> vorticity fluctuations (as well as </a:t>
                </a:r>
                <a:r>
                  <a:rPr lang="en-US" altLang="ko-KR" dirty="0" err="1" smtClean="0"/>
                  <a:t>streamwise</a:t>
                </a:r>
                <a:r>
                  <a:rPr lang="en-US" altLang="ko-KR" dirty="0" smtClean="0"/>
                  <a:t> vorticity) which can be an important mechanism for its amplification.</a:t>
                </a:r>
              </a:p>
              <a:p>
                <a:pPr lvl="1"/>
                <a:r>
                  <a:rPr lang="en-US" altLang="ko-KR" dirty="0" smtClean="0"/>
                  <a:t>Large values of </a:t>
                </a:r>
                <a14:m>
                  <m:oMath xmlns:m="http://schemas.openxmlformats.org/officeDocument/2006/math">
                    <m:r>
                      <a:rPr lang="en-US" altLang="ko-KR" b="0" i="1" smtClean="0">
                        <a:latin typeface="Cambria Math" panose="02040503050406030204" pitchFamily="18" charset="0"/>
                      </a:rPr>
                      <m:t>𝜕</m:t>
                    </m:r>
                    <m:r>
                      <a:rPr lang="en-US" altLang="ko-KR" b="0" i="1" smtClean="0">
                        <a:latin typeface="Cambria Math" panose="02040503050406030204" pitchFamily="18" charset="0"/>
                      </a:rPr>
                      <m:t>𝑤</m:t>
                    </m:r>
                    <m:r>
                      <a:rPr lang="en-US" altLang="ko-KR" b="0" i="1" smtClean="0">
                        <a:latin typeface="Cambria Math" panose="02040503050406030204" pitchFamily="18" charset="0"/>
                      </a:rPr>
                      <m:t>/</m:t>
                    </m:r>
                    <m:r>
                      <a:rPr lang="en-US" altLang="ko-KR" b="0" i="1" smtClean="0">
                        <a:latin typeface="Cambria Math" panose="02040503050406030204" pitchFamily="18" charset="0"/>
                      </a:rPr>
                      <m:t>𝜕</m:t>
                    </m:r>
                    <m:r>
                      <a:rPr lang="en-US" altLang="ko-KR" b="0" i="1" smtClean="0">
                        <a:latin typeface="Cambria Math" panose="02040503050406030204" pitchFamily="18" charset="0"/>
                      </a:rPr>
                      <m:t>𝑦</m:t>
                    </m:r>
                  </m:oMath>
                </a14:m>
                <a:r>
                  <a:rPr lang="en-US" altLang="ko-KR" dirty="0" smtClean="0"/>
                  <a:t> lead to high values of </a:t>
                </a:r>
                <a:r>
                  <a:rPr lang="en-US" altLang="ko-KR" dirty="0" err="1" smtClean="0"/>
                  <a:t>streamwise</a:t>
                </a:r>
                <a:r>
                  <a:rPr lang="en-US" altLang="ko-KR" dirty="0" smtClean="0"/>
                  <a:t> vorticity fluctuations in the neighborhood of the wall.</a:t>
                </a:r>
              </a:p>
              <a:p>
                <a:pPr lvl="1"/>
                <a:endParaRPr lang="ko-KR" altLang="en-US" dirty="0"/>
              </a:p>
            </p:txBody>
          </p:sp>
        </mc:Choice>
        <mc:Fallback>
          <p:sp>
            <p:nvSpPr>
              <p:cNvPr id="3" name="내용 개체 틀 2"/>
              <p:cNvSpPr>
                <a:spLocks noGrp="1" noRot="1" noChangeAspect="1" noMove="1" noResize="1" noEditPoints="1" noAdjustHandles="1" noChangeArrowheads="1" noChangeShapeType="1" noTextEdit="1"/>
              </p:cNvSpPr>
              <p:nvPr>
                <p:ph idx="1"/>
              </p:nvPr>
            </p:nvSpPr>
            <p:spPr>
              <a:blipFill>
                <a:blip r:embed="rId2"/>
                <a:stretch>
                  <a:fillRect l="-650" t="-1667" r="-1000"/>
                </a:stretch>
              </a:blipFill>
            </p:spPr>
            <p:txBody>
              <a:bodyPr/>
              <a:lstStyle/>
              <a:p>
                <a:r>
                  <a:rPr lang="ko-KR" altLang="en-US">
                    <a:noFill/>
                  </a:rPr>
                  <a:t> </a:t>
                </a:r>
              </a:p>
            </p:txBody>
          </p:sp>
        </mc:Fallback>
      </mc:AlternateContent>
      <p:sp>
        <p:nvSpPr>
          <p:cNvPr id="4" name="슬라이드 번호 개체 틀 3"/>
          <p:cNvSpPr>
            <a:spLocks noGrp="1"/>
          </p:cNvSpPr>
          <p:nvPr>
            <p:ph type="sldNum" sz="quarter" idx="12"/>
          </p:nvPr>
        </p:nvSpPr>
        <p:spPr/>
        <p:txBody>
          <a:bodyPr/>
          <a:lstStyle/>
          <a:p>
            <a:fld id="{3543F2CD-640A-4720-B908-C5CDD55ACC0D}" type="slidenum">
              <a:rPr lang="ko-KR" altLang="en-US" smtClean="0"/>
              <a:pPr/>
              <a:t>19</a:t>
            </a:fld>
            <a:endParaRPr lang="ko-KR" altLang="en-US"/>
          </a:p>
        </p:txBody>
      </p:sp>
      <p:pic>
        <p:nvPicPr>
          <p:cNvPr id="5" name="그림 4"/>
          <p:cNvPicPr>
            <a:picLocks noChangeAspect="1"/>
          </p:cNvPicPr>
          <p:nvPr/>
        </p:nvPicPr>
        <p:blipFill>
          <a:blip r:embed="rId3"/>
          <a:stretch>
            <a:fillRect/>
          </a:stretch>
        </p:blipFill>
        <p:spPr>
          <a:xfrm>
            <a:off x="116379" y="4966158"/>
            <a:ext cx="3915295" cy="1631673"/>
          </a:xfrm>
          <a:prstGeom prst="rect">
            <a:avLst/>
          </a:prstGeom>
        </p:spPr>
      </p:pic>
      <p:pic>
        <p:nvPicPr>
          <p:cNvPr id="6" name="그림 5"/>
          <p:cNvPicPr>
            <a:picLocks noChangeAspect="1"/>
          </p:cNvPicPr>
          <p:nvPr/>
        </p:nvPicPr>
        <p:blipFill>
          <a:blip r:embed="rId4"/>
          <a:stretch>
            <a:fillRect/>
          </a:stretch>
        </p:blipFill>
        <p:spPr>
          <a:xfrm>
            <a:off x="4031674" y="4966158"/>
            <a:ext cx="3884256" cy="1644717"/>
          </a:xfrm>
          <a:prstGeom prst="rect">
            <a:avLst/>
          </a:prstGeom>
        </p:spPr>
      </p:pic>
      <p:pic>
        <p:nvPicPr>
          <p:cNvPr id="7" name="그림 6"/>
          <p:cNvPicPr>
            <a:picLocks noChangeAspect="1"/>
          </p:cNvPicPr>
          <p:nvPr/>
        </p:nvPicPr>
        <p:blipFill>
          <a:blip r:embed="rId5"/>
          <a:stretch>
            <a:fillRect/>
          </a:stretch>
        </p:blipFill>
        <p:spPr>
          <a:xfrm>
            <a:off x="7995506" y="4966159"/>
            <a:ext cx="3952009" cy="1891841"/>
          </a:xfrm>
          <a:prstGeom prst="rect">
            <a:avLst/>
          </a:prstGeom>
        </p:spPr>
      </p:pic>
    </p:spTree>
    <p:extLst>
      <p:ext uri="{BB962C8B-B14F-4D97-AF65-F5344CB8AC3E}">
        <p14:creationId xmlns:p14="http://schemas.microsoft.com/office/powerpoint/2010/main" val="82076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Physics of Turbulent Channel Flow</a:t>
            </a:r>
            <a:endParaRPr lang="ko-KR" altLang="en-US" dirty="0"/>
          </a:p>
        </p:txBody>
      </p:sp>
      <p:sp>
        <p:nvSpPr>
          <p:cNvPr id="3" name="내용 개체 틀 2"/>
          <p:cNvSpPr>
            <a:spLocks noGrp="1"/>
          </p:cNvSpPr>
          <p:nvPr>
            <p:ph idx="1"/>
          </p:nvPr>
        </p:nvSpPr>
        <p:spPr>
          <a:xfrm>
            <a:off x="0" y="925832"/>
            <a:ext cx="12192000" cy="5932168"/>
          </a:xfrm>
        </p:spPr>
        <p:txBody>
          <a:bodyPr/>
          <a:lstStyle/>
          <a:p>
            <a:r>
              <a:rPr lang="en-US" altLang="ko-KR" dirty="0" smtClean="0"/>
              <a:t>Useful references</a:t>
            </a:r>
          </a:p>
          <a:p>
            <a:pPr lvl="1"/>
            <a:r>
              <a:rPr lang="en-US" altLang="ko-KR" b="0" dirty="0" err="1" smtClean="0"/>
              <a:t>Mukha</a:t>
            </a:r>
            <a:r>
              <a:rPr lang="en-US" altLang="ko-KR" b="0" dirty="0"/>
              <a:t>, T., &amp; </a:t>
            </a:r>
            <a:r>
              <a:rPr lang="en-US" altLang="ko-KR" b="0" dirty="0" err="1"/>
              <a:t>Liefvendahl</a:t>
            </a:r>
            <a:r>
              <a:rPr lang="en-US" altLang="ko-KR" b="0" dirty="0"/>
              <a:t>, M. (2015). Large-Eddy Simulation of Turbulent Channel </a:t>
            </a:r>
            <a:r>
              <a:rPr lang="en-US" altLang="ko-KR" b="0" dirty="0" smtClean="0"/>
              <a:t>Flow.</a:t>
            </a:r>
          </a:p>
          <a:p>
            <a:pPr lvl="1"/>
            <a:r>
              <a:rPr lang="en-US" altLang="ko-KR" b="0" dirty="0" err="1"/>
              <a:t>Moin</a:t>
            </a:r>
            <a:r>
              <a:rPr lang="en-US" altLang="ko-KR" b="0" dirty="0"/>
              <a:t>, P., &amp; Kim, J. (1982). Numerical investigation of turbulent channel flow. </a:t>
            </a:r>
            <a:r>
              <a:rPr lang="en-US" altLang="ko-KR" b="0" i="1" dirty="0"/>
              <a:t>Journal of fluid mechanics</a:t>
            </a:r>
            <a:r>
              <a:rPr lang="en-US" altLang="ko-KR" b="0" dirty="0"/>
              <a:t>, </a:t>
            </a:r>
            <a:r>
              <a:rPr lang="en-US" altLang="ko-KR" b="0" i="1" dirty="0"/>
              <a:t>118</a:t>
            </a:r>
            <a:r>
              <a:rPr lang="en-US" altLang="ko-KR" b="0" dirty="0"/>
              <a:t>, 341-377</a:t>
            </a:r>
            <a:r>
              <a:rPr lang="en-US" altLang="ko-KR" b="0" dirty="0" smtClean="0"/>
              <a:t>.</a:t>
            </a:r>
            <a:endParaRPr lang="en-US" altLang="ko-KR" dirty="0" smtClean="0"/>
          </a:p>
        </p:txBody>
      </p:sp>
    </p:spTree>
    <p:extLst>
      <p:ext uri="{BB962C8B-B14F-4D97-AF65-F5344CB8AC3E}">
        <p14:creationId xmlns:p14="http://schemas.microsoft.com/office/powerpoint/2010/main" val="25377853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Physics of Turbulent Channel Flow</a:t>
            </a:r>
            <a:endParaRPr lang="ko-KR" altLang="en-US" dirty="0"/>
          </a:p>
        </p:txBody>
      </p:sp>
      <mc:AlternateContent xmlns:mc="http://schemas.openxmlformats.org/markup-compatibility/2006">
        <mc:Choice xmlns:a14="http://schemas.microsoft.com/office/drawing/2010/main" Requires="a14">
          <p:sp>
            <p:nvSpPr>
              <p:cNvPr id="3" name="내용 개체 틀 2"/>
              <p:cNvSpPr>
                <a:spLocks noGrp="1"/>
              </p:cNvSpPr>
              <p:nvPr>
                <p:ph idx="1"/>
              </p:nvPr>
            </p:nvSpPr>
            <p:spPr/>
            <p:txBody>
              <a:bodyPr/>
              <a:lstStyle/>
              <a:p>
                <a:r>
                  <a:rPr lang="en-US" altLang="ko-KR" dirty="0" smtClean="0"/>
                  <a:t>Detailed flow structure</a:t>
                </a:r>
              </a:p>
              <a:p>
                <a:pPr lvl="1"/>
                <a:r>
                  <a:rPr lang="en-US" altLang="ko-KR" dirty="0" smtClean="0"/>
                  <a:t>It can be seen that the regions with large </a:t>
                </a:r>
                <a14:m>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𝜔</m:t>
                        </m:r>
                      </m:e>
                      <m:sub>
                        <m:r>
                          <a:rPr lang="en-US" altLang="ko-KR" b="0" i="1" smtClean="0">
                            <a:latin typeface="Cambria Math" panose="02040503050406030204" pitchFamily="18" charset="0"/>
                          </a:rPr>
                          <m:t>𝑥</m:t>
                        </m:r>
                      </m:sub>
                    </m:sSub>
                  </m:oMath>
                </a14:m>
                <a:r>
                  <a:rPr lang="ko-KR" altLang="en-US" dirty="0" smtClean="0"/>
                  <a:t> </a:t>
                </a:r>
                <a:r>
                  <a:rPr lang="en-US" altLang="ko-KR" dirty="0" smtClean="0"/>
                  <a:t>are concentrated near the wall.</a:t>
                </a:r>
              </a:p>
              <a:p>
                <a:pPr lvl="1"/>
                <a:r>
                  <a:rPr lang="en-US" altLang="ko-KR" dirty="0" smtClean="0"/>
                  <a:t>(Region 1; </a:t>
                </a:r>
                <a14:m>
                  <m:oMath xmlns:m="http://schemas.openxmlformats.org/officeDocument/2006/math">
                    <m:r>
                      <a:rPr lang="en-US" altLang="ko-KR" b="0" i="1" smtClean="0">
                        <a:latin typeface="Cambria Math" panose="02040503050406030204" pitchFamily="18" charset="0"/>
                      </a:rPr>
                      <m:t>10&lt;</m:t>
                    </m:r>
                    <m:sSup>
                      <m:sSupPr>
                        <m:ctrlPr>
                          <a:rPr lang="en-US" altLang="ko-KR" b="0" i="1" smtClean="0">
                            <a:latin typeface="Cambria Math" panose="02040503050406030204" pitchFamily="18" charset="0"/>
                          </a:rPr>
                        </m:ctrlPr>
                      </m:sSupPr>
                      <m:e>
                        <m:r>
                          <a:rPr lang="en-US" altLang="ko-KR" b="0" i="1" smtClean="0">
                            <a:latin typeface="Cambria Math" panose="02040503050406030204" pitchFamily="18" charset="0"/>
                          </a:rPr>
                          <m:t>𝑦</m:t>
                        </m:r>
                      </m:e>
                      <m:sup>
                        <m:r>
                          <a:rPr lang="en-US" altLang="ko-KR" b="0" i="1" smtClean="0">
                            <a:latin typeface="Cambria Math" panose="02040503050406030204" pitchFamily="18" charset="0"/>
                          </a:rPr>
                          <m:t>+</m:t>
                        </m:r>
                      </m:sup>
                    </m:sSup>
                    <m:r>
                      <a:rPr lang="en-US" altLang="ko-KR" b="0" i="1" smtClean="0">
                        <a:latin typeface="Cambria Math" panose="02040503050406030204" pitchFamily="18" charset="0"/>
                      </a:rPr>
                      <m:t>&lt;40</m:t>
                    </m:r>
                  </m:oMath>
                </a14:m>
                <a:r>
                  <a:rPr lang="en-US" altLang="ko-KR" dirty="0" smtClean="0"/>
                  <a:t>) the large amplitudes of </a:t>
                </a:r>
                <a14:m>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𝜔</m:t>
                        </m:r>
                      </m:e>
                      <m:sub>
                        <m:r>
                          <a:rPr lang="en-US" altLang="ko-KR" b="0" i="1" smtClean="0">
                            <a:latin typeface="Cambria Math" panose="02040503050406030204" pitchFamily="18" charset="0"/>
                          </a:rPr>
                          <m:t>𝑥</m:t>
                        </m:r>
                      </m:sub>
                    </m:sSub>
                  </m:oMath>
                </a14:m>
                <a:r>
                  <a:rPr lang="ko-KR" altLang="en-US" dirty="0" smtClean="0"/>
                  <a:t> </a:t>
                </a:r>
                <a:r>
                  <a:rPr lang="en-US" altLang="ko-KR" dirty="0" smtClean="0"/>
                  <a:t>are due to revolving fluid elements induced by the intense shear layers shown in wall-normal velocity.</a:t>
                </a:r>
              </a:p>
              <a:p>
                <a:pPr lvl="1"/>
                <a:r>
                  <a:rPr lang="en-US" altLang="ko-KR" dirty="0" smtClean="0"/>
                  <a:t>(Region 2; </a:t>
                </a:r>
                <a14:m>
                  <m:oMath xmlns:m="http://schemas.openxmlformats.org/officeDocument/2006/math">
                    <m:sSup>
                      <m:sSupPr>
                        <m:ctrlPr>
                          <a:rPr lang="en-US" altLang="ko-KR" b="0" i="1" smtClean="0">
                            <a:latin typeface="Cambria Math" panose="02040503050406030204" pitchFamily="18" charset="0"/>
                          </a:rPr>
                        </m:ctrlPr>
                      </m:sSupPr>
                      <m:e>
                        <m:r>
                          <a:rPr lang="en-US" altLang="ko-KR" b="0" i="1" smtClean="0">
                            <a:latin typeface="Cambria Math" panose="02040503050406030204" pitchFamily="18" charset="0"/>
                          </a:rPr>
                          <m:t>𝑦</m:t>
                        </m:r>
                      </m:e>
                      <m:sup>
                        <m:r>
                          <a:rPr lang="en-US" altLang="ko-KR" b="0" i="1" smtClean="0">
                            <a:latin typeface="Cambria Math" panose="02040503050406030204" pitchFamily="18" charset="0"/>
                          </a:rPr>
                          <m:t>+</m:t>
                        </m:r>
                      </m:sup>
                    </m:sSup>
                    <m:r>
                      <a:rPr lang="en-US" altLang="ko-KR" b="0" i="1" smtClean="0">
                        <a:latin typeface="Cambria Math" panose="02040503050406030204" pitchFamily="18" charset="0"/>
                      </a:rPr>
                      <m:t>&lt;10</m:t>
                    </m:r>
                  </m:oMath>
                </a14:m>
                <a:r>
                  <a:rPr lang="en-US" altLang="ko-KR" dirty="0" smtClean="0"/>
                  <a:t>) the splatting effect and no-slip boundary conditions lead to large values of </a:t>
                </a:r>
                <a14:m>
                  <m:oMath xmlns:m="http://schemas.openxmlformats.org/officeDocument/2006/math">
                    <m:r>
                      <a:rPr lang="en-US" altLang="ko-KR" b="0" i="1" smtClean="0">
                        <a:latin typeface="Cambria Math" panose="02040503050406030204" pitchFamily="18" charset="0"/>
                      </a:rPr>
                      <m:t>𝜕</m:t>
                    </m:r>
                    <m:r>
                      <a:rPr lang="en-US" altLang="ko-KR" b="0" i="1" smtClean="0">
                        <a:latin typeface="Cambria Math" panose="02040503050406030204" pitchFamily="18" charset="0"/>
                      </a:rPr>
                      <m:t>𝑤</m:t>
                    </m:r>
                    <m:r>
                      <a:rPr lang="en-US" altLang="ko-KR" b="0" i="1" smtClean="0">
                        <a:latin typeface="Cambria Math" panose="02040503050406030204" pitchFamily="18" charset="0"/>
                      </a:rPr>
                      <m:t>/</m:t>
                    </m:r>
                    <m:r>
                      <a:rPr lang="en-US" altLang="ko-KR" b="0" i="1" smtClean="0">
                        <a:latin typeface="Cambria Math" panose="02040503050406030204" pitchFamily="18" charset="0"/>
                      </a:rPr>
                      <m:t>𝜕</m:t>
                    </m:r>
                    <m:r>
                      <a:rPr lang="en-US" altLang="ko-KR" b="0" i="1" smtClean="0">
                        <a:latin typeface="Cambria Math" panose="02040503050406030204" pitchFamily="18" charset="0"/>
                      </a:rPr>
                      <m:t>𝑦</m:t>
                    </m:r>
                  </m:oMath>
                </a14:m>
                <a:r>
                  <a:rPr lang="ko-KR" altLang="en-US" dirty="0" smtClean="0"/>
                  <a:t> </a:t>
                </a:r>
                <a:r>
                  <a:rPr lang="en-US" altLang="ko-KR" dirty="0" smtClean="0"/>
                  <a:t>and consequently </a:t>
                </a:r>
                <a14:m>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𝜔</m:t>
                        </m:r>
                      </m:e>
                      <m:sub>
                        <m:r>
                          <a:rPr lang="en-US" altLang="ko-KR" b="0" i="1" smtClean="0">
                            <a:latin typeface="Cambria Math" panose="02040503050406030204" pitchFamily="18" charset="0"/>
                          </a:rPr>
                          <m:t>𝑥</m:t>
                        </m:r>
                      </m:sub>
                    </m:sSub>
                  </m:oMath>
                </a14:m>
                <a:r>
                  <a:rPr lang="en-US" altLang="ko-KR" dirty="0" smtClean="0"/>
                  <a:t>.</a:t>
                </a:r>
              </a:p>
              <a:p>
                <a:pPr lvl="1"/>
                <a:r>
                  <a:rPr lang="en-US" altLang="ko-KR" dirty="0" smtClean="0"/>
                  <a:t>The profile of </a:t>
                </a:r>
                <a14:m>
                  <m:oMath xmlns:m="http://schemas.openxmlformats.org/officeDocument/2006/math">
                    <m:sSup>
                      <m:sSupPr>
                        <m:ctrlPr>
                          <a:rPr lang="en-US" altLang="ko-KR" b="0" i="1" smtClean="0">
                            <a:latin typeface="Cambria Math" panose="02040503050406030204" pitchFamily="18" charset="0"/>
                          </a:rPr>
                        </m:ctrlPr>
                      </m:sSupPr>
                      <m:e>
                        <m:d>
                          <m:dPr>
                            <m:begChr m:val="⟨"/>
                            <m:endChr m:val="⟩"/>
                            <m:ctrlPr>
                              <a:rPr lang="en-US" altLang="ko-KR" i="1" smtClean="0">
                                <a:latin typeface="Cambria Math" panose="02040503050406030204" pitchFamily="18" charset="0"/>
                              </a:rPr>
                            </m:ctrlPr>
                          </m:dPr>
                          <m:e>
                            <m:sSubSup>
                              <m:sSubSupPr>
                                <m:ctrlPr>
                                  <a:rPr lang="en-US" altLang="ko-KR" b="0" i="1" smtClean="0">
                                    <a:latin typeface="Cambria Math" panose="02040503050406030204" pitchFamily="18" charset="0"/>
                                  </a:rPr>
                                </m:ctrlPr>
                              </m:sSubSupPr>
                              <m:e>
                                <m:r>
                                  <a:rPr lang="en-US" altLang="ko-KR" b="0" i="1" smtClean="0">
                                    <a:latin typeface="Cambria Math" panose="02040503050406030204" pitchFamily="18" charset="0"/>
                                  </a:rPr>
                                  <m:t>𝜔</m:t>
                                </m:r>
                              </m:e>
                              <m:sub>
                                <m:r>
                                  <a:rPr lang="en-US" altLang="ko-KR" b="0" i="1" smtClean="0">
                                    <a:latin typeface="Cambria Math" panose="02040503050406030204" pitchFamily="18" charset="0"/>
                                  </a:rPr>
                                  <m:t>𝑥</m:t>
                                </m:r>
                              </m:sub>
                              <m:sup>
                                <m:r>
                                  <a:rPr lang="en-US" altLang="ko-KR" b="0" i="1" smtClean="0">
                                    <a:latin typeface="Cambria Math" panose="02040503050406030204" pitchFamily="18" charset="0"/>
                                  </a:rPr>
                                  <m:t>2</m:t>
                                </m:r>
                              </m:sup>
                            </m:sSubSup>
                          </m:e>
                        </m:d>
                      </m:e>
                      <m:sup>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1</m:t>
                            </m:r>
                          </m:num>
                          <m:den>
                            <m:r>
                              <a:rPr lang="en-US" altLang="ko-KR" b="0" i="1" smtClean="0">
                                <a:latin typeface="Cambria Math" panose="02040503050406030204" pitchFamily="18" charset="0"/>
                              </a:rPr>
                              <m:t>2</m:t>
                            </m:r>
                          </m:den>
                        </m:f>
                      </m:sup>
                    </m:sSup>
                  </m:oMath>
                </a14:m>
                <a:r>
                  <a:rPr lang="ko-KR" altLang="en-US" dirty="0" smtClean="0"/>
                  <a:t> </a:t>
                </a:r>
                <a:r>
                  <a:rPr lang="en-US" altLang="ko-KR" dirty="0" smtClean="0"/>
                  <a:t>attained its maximum at the wall(splatting effect), and displayed a local maximum at </a:t>
                </a:r>
                <a14:m>
                  <m:oMath xmlns:m="http://schemas.openxmlformats.org/officeDocument/2006/math">
                    <m:sSup>
                      <m:sSupPr>
                        <m:ctrlPr>
                          <a:rPr lang="en-US" altLang="ko-KR" b="0" i="1" smtClean="0">
                            <a:latin typeface="Cambria Math" panose="02040503050406030204" pitchFamily="18" charset="0"/>
                          </a:rPr>
                        </m:ctrlPr>
                      </m:sSupPr>
                      <m:e>
                        <m:r>
                          <a:rPr lang="en-US" altLang="ko-KR" b="0" i="1" smtClean="0">
                            <a:latin typeface="Cambria Math" panose="02040503050406030204" pitchFamily="18" charset="0"/>
                          </a:rPr>
                          <m:t>𝑦</m:t>
                        </m:r>
                      </m:e>
                      <m:sup>
                        <m:r>
                          <a:rPr lang="en-US" altLang="ko-KR" b="0" i="1" smtClean="0">
                            <a:latin typeface="Cambria Math" panose="02040503050406030204" pitchFamily="18" charset="0"/>
                          </a:rPr>
                          <m:t>+</m:t>
                        </m:r>
                      </m:sup>
                    </m:sSup>
                    <m:r>
                      <a:rPr lang="en-US" altLang="ko-KR" b="0" i="1" smtClean="0">
                        <a:latin typeface="Cambria Math" panose="02040503050406030204" pitchFamily="18" charset="0"/>
                      </a:rPr>
                      <m:t>≈30</m:t>
                    </m:r>
                  </m:oMath>
                </a14:m>
                <a:r>
                  <a:rPr lang="en-US" altLang="ko-KR" dirty="0" smtClean="0"/>
                  <a:t>(region 1).</a:t>
                </a:r>
              </a:p>
              <a:p>
                <a:pPr lvl="1"/>
                <a:endParaRPr lang="ko-KR" altLang="en-US" dirty="0"/>
              </a:p>
            </p:txBody>
          </p:sp>
        </mc:Choice>
        <mc:Fallback>
          <p:sp>
            <p:nvSpPr>
              <p:cNvPr id="3" name="내용 개체 틀 2"/>
              <p:cNvSpPr>
                <a:spLocks noGrp="1" noRot="1" noChangeAspect="1" noMove="1" noResize="1" noEditPoints="1" noAdjustHandles="1" noChangeArrowheads="1" noChangeShapeType="1" noTextEdit="1"/>
              </p:cNvSpPr>
              <p:nvPr>
                <p:ph idx="1"/>
              </p:nvPr>
            </p:nvSpPr>
            <p:spPr>
              <a:blipFill>
                <a:blip r:embed="rId2"/>
                <a:stretch>
                  <a:fillRect l="-650" t="-1667"/>
                </a:stretch>
              </a:blipFill>
            </p:spPr>
            <p:txBody>
              <a:bodyPr/>
              <a:lstStyle/>
              <a:p>
                <a:r>
                  <a:rPr lang="ko-KR" altLang="en-US">
                    <a:noFill/>
                  </a:rPr>
                  <a:t> </a:t>
                </a:r>
              </a:p>
            </p:txBody>
          </p:sp>
        </mc:Fallback>
      </mc:AlternateContent>
      <p:sp>
        <p:nvSpPr>
          <p:cNvPr id="4" name="슬라이드 번호 개체 틀 3"/>
          <p:cNvSpPr>
            <a:spLocks noGrp="1"/>
          </p:cNvSpPr>
          <p:nvPr>
            <p:ph type="sldNum" sz="quarter" idx="12"/>
          </p:nvPr>
        </p:nvSpPr>
        <p:spPr/>
        <p:txBody>
          <a:bodyPr/>
          <a:lstStyle/>
          <a:p>
            <a:fld id="{3543F2CD-640A-4720-B908-C5CDD55ACC0D}" type="slidenum">
              <a:rPr lang="ko-KR" altLang="en-US" smtClean="0"/>
              <a:pPr/>
              <a:t>20</a:t>
            </a:fld>
            <a:endParaRPr lang="ko-KR" altLang="en-US"/>
          </a:p>
        </p:txBody>
      </p:sp>
      <p:pic>
        <p:nvPicPr>
          <p:cNvPr id="5" name="그림 4"/>
          <p:cNvPicPr>
            <a:picLocks noChangeAspect="1"/>
          </p:cNvPicPr>
          <p:nvPr/>
        </p:nvPicPr>
        <p:blipFill>
          <a:blip r:embed="rId3"/>
          <a:stretch>
            <a:fillRect/>
          </a:stretch>
        </p:blipFill>
        <p:spPr>
          <a:xfrm>
            <a:off x="540760" y="4416333"/>
            <a:ext cx="4492007" cy="2022043"/>
          </a:xfrm>
          <a:prstGeom prst="rect">
            <a:avLst/>
          </a:prstGeom>
        </p:spPr>
      </p:pic>
      <p:pic>
        <p:nvPicPr>
          <p:cNvPr id="6" name="그림 5"/>
          <p:cNvPicPr>
            <a:picLocks noChangeAspect="1"/>
          </p:cNvPicPr>
          <p:nvPr/>
        </p:nvPicPr>
        <p:blipFill>
          <a:blip r:embed="rId4"/>
          <a:stretch>
            <a:fillRect/>
          </a:stretch>
        </p:blipFill>
        <p:spPr>
          <a:xfrm>
            <a:off x="5473411" y="4416334"/>
            <a:ext cx="4593301" cy="2305141"/>
          </a:xfrm>
          <a:prstGeom prst="rect">
            <a:avLst/>
          </a:prstGeom>
        </p:spPr>
      </p:pic>
    </p:spTree>
    <p:extLst>
      <p:ext uri="{BB962C8B-B14F-4D97-AF65-F5344CB8AC3E}">
        <p14:creationId xmlns:p14="http://schemas.microsoft.com/office/powerpoint/2010/main" val="447125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Physics of Turbulent Channel Flow</a:t>
            </a:r>
            <a:endParaRPr lang="ko-KR" altLang="en-US" dirty="0"/>
          </a:p>
        </p:txBody>
      </p:sp>
      <p:sp>
        <p:nvSpPr>
          <p:cNvPr id="3" name="내용 개체 틀 2"/>
          <p:cNvSpPr>
            <a:spLocks noGrp="1"/>
          </p:cNvSpPr>
          <p:nvPr>
            <p:ph idx="1"/>
          </p:nvPr>
        </p:nvSpPr>
        <p:spPr/>
        <p:txBody>
          <a:bodyPr/>
          <a:lstStyle/>
          <a:p>
            <a:r>
              <a:rPr lang="en-US" altLang="ko-KR" dirty="0" smtClean="0"/>
              <a:t>Mean velocity profile and turbulence statistics</a:t>
            </a:r>
          </a:p>
          <a:p>
            <a:pPr lvl="1"/>
            <a:r>
              <a:rPr lang="en-US" altLang="ko-KR" dirty="0" smtClean="0"/>
              <a:t>Fine enough to produce a mean velocity profile which would be accurate enough for most engineering applications.</a:t>
            </a:r>
            <a:endParaRPr lang="ko-KR" altLang="en-US" dirty="0"/>
          </a:p>
        </p:txBody>
      </p:sp>
      <p:sp>
        <p:nvSpPr>
          <p:cNvPr id="4" name="슬라이드 번호 개체 틀 3"/>
          <p:cNvSpPr>
            <a:spLocks noGrp="1"/>
          </p:cNvSpPr>
          <p:nvPr>
            <p:ph type="sldNum" sz="quarter" idx="12"/>
          </p:nvPr>
        </p:nvSpPr>
        <p:spPr/>
        <p:txBody>
          <a:bodyPr/>
          <a:lstStyle/>
          <a:p>
            <a:fld id="{3543F2CD-640A-4720-B908-C5CDD55ACC0D}" type="slidenum">
              <a:rPr lang="ko-KR" altLang="en-US" smtClean="0"/>
              <a:pPr/>
              <a:t>3</a:t>
            </a:fld>
            <a:endParaRPr lang="ko-KR" altLang="en-US"/>
          </a:p>
        </p:txBody>
      </p:sp>
      <p:pic>
        <p:nvPicPr>
          <p:cNvPr id="5" name="그림 4"/>
          <p:cNvPicPr>
            <a:picLocks noChangeAspect="1"/>
          </p:cNvPicPr>
          <p:nvPr/>
        </p:nvPicPr>
        <p:blipFill>
          <a:blip r:embed="rId2"/>
          <a:stretch>
            <a:fillRect/>
          </a:stretch>
        </p:blipFill>
        <p:spPr>
          <a:xfrm>
            <a:off x="582556" y="4027581"/>
            <a:ext cx="5209117" cy="2695835"/>
          </a:xfrm>
          <a:prstGeom prst="rect">
            <a:avLst/>
          </a:prstGeom>
        </p:spPr>
      </p:pic>
      <p:pic>
        <p:nvPicPr>
          <p:cNvPr id="6" name="그림 5"/>
          <p:cNvPicPr>
            <a:picLocks noChangeAspect="1"/>
          </p:cNvPicPr>
          <p:nvPr/>
        </p:nvPicPr>
        <p:blipFill>
          <a:blip r:embed="rId3"/>
          <a:stretch>
            <a:fillRect/>
          </a:stretch>
        </p:blipFill>
        <p:spPr>
          <a:xfrm>
            <a:off x="6374228" y="4027581"/>
            <a:ext cx="4472743" cy="2693894"/>
          </a:xfrm>
          <a:prstGeom prst="rect">
            <a:avLst/>
          </a:prstGeom>
        </p:spPr>
      </p:pic>
      <p:sp>
        <p:nvSpPr>
          <p:cNvPr id="7" name="TextBox 6"/>
          <p:cNvSpPr txBox="1"/>
          <p:nvPr/>
        </p:nvSpPr>
        <p:spPr>
          <a:xfrm>
            <a:off x="241069" y="5295207"/>
            <a:ext cx="1608774" cy="307777"/>
          </a:xfrm>
          <a:prstGeom prst="rect">
            <a:avLst/>
          </a:prstGeom>
          <a:noFill/>
        </p:spPr>
        <p:txBody>
          <a:bodyPr wrap="none" rtlCol="0">
            <a:spAutoFit/>
          </a:bodyPr>
          <a:lstStyle/>
          <a:p>
            <a:r>
              <a:rPr lang="en-US" altLang="ko-KR" sz="1400" dirty="0" smtClean="0">
                <a:latin typeface="Arial" panose="020B0604020202020204" pitchFamily="34" charset="0"/>
                <a:cs typeface="Arial" panose="020B0604020202020204" pitchFamily="34" charset="0"/>
              </a:rPr>
              <a:t>Viscous sub-layer</a:t>
            </a:r>
            <a:endParaRPr lang="ko-KR" altLang="en-US" sz="1400" dirty="0">
              <a:latin typeface="Arial" panose="020B0604020202020204" pitchFamily="34" charset="0"/>
              <a:cs typeface="Arial" panose="020B0604020202020204" pitchFamily="34" charset="0"/>
            </a:endParaRPr>
          </a:p>
        </p:txBody>
      </p:sp>
      <p:sp>
        <p:nvSpPr>
          <p:cNvPr id="8" name="TextBox 7"/>
          <p:cNvSpPr txBox="1"/>
          <p:nvPr/>
        </p:nvSpPr>
        <p:spPr>
          <a:xfrm>
            <a:off x="1849843" y="4544181"/>
            <a:ext cx="1205715" cy="307777"/>
          </a:xfrm>
          <a:prstGeom prst="rect">
            <a:avLst/>
          </a:prstGeom>
          <a:noFill/>
        </p:spPr>
        <p:txBody>
          <a:bodyPr wrap="none" rtlCol="0">
            <a:spAutoFit/>
          </a:bodyPr>
          <a:lstStyle/>
          <a:p>
            <a:r>
              <a:rPr lang="en-US" altLang="ko-KR" sz="1400" dirty="0" smtClean="0">
                <a:latin typeface="Arial" panose="020B0604020202020204" pitchFamily="34" charset="0"/>
                <a:cs typeface="Arial" panose="020B0604020202020204" pitchFamily="34" charset="0"/>
              </a:rPr>
              <a:t>Buffer region</a:t>
            </a:r>
            <a:endParaRPr lang="ko-KR" altLang="en-US" sz="1400" dirty="0">
              <a:latin typeface="Arial" panose="020B0604020202020204" pitchFamily="34" charset="0"/>
              <a:cs typeface="Arial" panose="020B0604020202020204" pitchFamily="34" charset="0"/>
            </a:endParaRPr>
          </a:p>
        </p:txBody>
      </p:sp>
      <p:sp>
        <p:nvSpPr>
          <p:cNvPr id="9" name="TextBox 8"/>
          <p:cNvSpPr txBox="1"/>
          <p:nvPr/>
        </p:nvSpPr>
        <p:spPr>
          <a:xfrm>
            <a:off x="3719987" y="4840764"/>
            <a:ext cx="1358064" cy="307777"/>
          </a:xfrm>
          <a:prstGeom prst="rect">
            <a:avLst/>
          </a:prstGeom>
          <a:noFill/>
        </p:spPr>
        <p:txBody>
          <a:bodyPr wrap="none" rtlCol="0">
            <a:spAutoFit/>
          </a:bodyPr>
          <a:lstStyle/>
          <a:p>
            <a:r>
              <a:rPr lang="en-US" altLang="ko-KR" sz="1400" dirty="0" smtClean="0">
                <a:latin typeface="Arial" panose="020B0604020202020204" pitchFamily="34" charset="0"/>
                <a:cs typeface="Arial" panose="020B0604020202020204" pitchFamily="34" charset="0"/>
              </a:rPr>
              <a:t>Log-law region</a:t>
            </a:r>
            <a:endParaRPr lang="ko-KR"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54356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Physics of Turbulent Channel Flow</a:t>
            </a:r>
            <a:endParaRPr lang="ko-KR" altLang="en-US" dirty="0"/>
          </a:p>
        </p:txBody>
      </p:sp>
      <mc:AlternateContent xmlns:mc="http://schemas.openxmlformats.org/markup-compatibility/2006">
        <mc:Choice xmlns:a14="http://schemas.microsoft.com/office/drawing/2010/main" Requires="a14">
          <p:sp>
            <p:nvSpPr>
              <p:cNvPr id="3" name="내용 개체 틀 2"/>
              <p:cNvSpPr>
                <a:spLocks noGrp="1"/>
              </p:cNvSpPr>
              <p:nvPr>
                <p:ph idx="1"/>
              </p:nvPr>
            </p:nvSpPr>
            <p:spPr/>
            <p:txBody>
              <a:bodyPr/>
              <a:lstStyle/>
              <a:p>
                <a:r>
                  <a:rPr lang="en-US" altLang="ko-KR" dirty="0" smtClean="0"/>
                  <a:t>Turbulent shear stress</a:t>
                </a:r>
              </a:p>
              <a:p>
                <a:pPr lvl="1"/>
                <a:r>
                  <a:rPr lang="en-US" altLang="ko-KR" dirty="0" err="1" smtClean="0"/>
                  <a:t>xz</a:t>
                </a:r>
                <a:r>
                  <a:rPr lang="en-US" altLang="ko-KR" dirty="0" smtClean="0"/>
                  <a:t> and </a:t>
                </a:r>
                <a:r>
                  <a:rPr lang="en-US" altLang="ko-KR" dirty="0" err="1" smtClean="0"/>
                  <a:t>yz</a:t>
                </a:r>
                <a:r>
                  <a:rPr lang="en-US" altLang="ko-KR" dirty="0" smtClean="0"/>
                  <a:t> components of the Reynolds stress tenser are equal to zero.</a:t>
                </a:r>
              </a:p>
              <a:p>
                <a:pPr lvl="1"/>
                <a:r>
                  <a:rPr lang="en-US" altLang="ko-KR" dirty="0" smtClean="0"/>
                  <a:t>The sum of the viscous and turbulent shear stresses varies linearly across the channel.</a:t>
                </a:r>
              </a:p>
              <a:p>
                <a:pPr lvl="1"/>
                <a:r>
                  <a:rPr lang="en-US" altLang="ko-KR" dirty="0" smtClean="0"/>
                  <a:t>Viscous stresses play a significant role only in the viscous wall region (</a:t>
                </a:r>
                <a14:m>
                  <m:oMath xmlns:m="http://schemas.openxmlformats.org/officeDocument/2006/math">
                    <m:sSup>
                      <m:sSupPr>
                        <m:ctrlPr>
                          <a:rPr lang="en-US" altLang="ko-KR" b="0" i="1" smtClean="0">
                            <a:latin typeface="Cambria Math" panose="02040503050406030204" pitchFamily="18" charset="0"/>
                          </a:rPr>
                        </m:ctrlPr>
                      </m:sSupPr>
                      <m:e>
                        <m:r>
                          <a:rPr lang="en-US" altLang="ko-KR" b="0" i="1" smtClean="0">
                            <a:latin typeface="Cambria Math" panose="02040503050406030204" pitchFamily="18" charset="0"/>
                          </a:rPr>
                          <m:t>𝑦</m:t>
                        </m:r>
                      </m:e>
                      <m:sup>
                        <m:r>
                          <a:rPr lang="en-US" altLang="ko-KR" b="0" i="1" smtClean="0">
                            <a:latin typeface="Cambria Math" panose="02040503050406030204" pitchFamily="18" charset="0"/>
                          </a:rPr>
                          <m:t>+</m:t>
                        </m:r>
                      </m:sup>
                    </m:sSup>
                    <m:r>
                      <a:rPr lang="en-US" altLang="ko-KR" b="0" i="1" smtClean="0">
                        <a:latin typeface="Cambria Math" panose="02040503050406030204" pitchFamily="18" charset="0"/>
                      </a:rPr>
                      <m:t>&lt;</m:t>
                    </m:r>
                    <m:r>
                      <a:rPr lang="en-US" altLang="ko-KR" b="0" i="1" smtClean="0">
                        <a:latin typeface="Cambria Math" panose="02040503050406030204" pitchFamily="18" charset="0"/>
                      </a:rPr>
                      <m:t>50</m:t>
                    </m:r>
                  </m:oMath>
                </a14:m>
                <a:r>
                  <a:rPr lang="en-US" altLang="ko-KR" dirty="0" smtClean="0"/>
                  <a:t>).</a:t>
                </a:r>
              </a:p>
              <a:p>
                <a:pPr lvl="1"/>
                <a:r>
                  <a:rPr lang="en-US" altLang="ko-KR" dirty="0" smtClean="0"/>
                  <a:t>Outside of the viscous wall region, the profile of the turbulent shear stress is expected to be linear.</a:t>
                </a:r>
                <a:endParaRPr lang="ko-KR" altLang="en-US" dirty="0"/>
              </a:p>
            </p:txBody>
          </p:sp>
        </mc:Choice>
        <mc:Fallback>
          <p:sp>
            <p:nvSpPr>
              <p:cNvPr id="3" name="내용 개체 틀 2"/>
              <p:cNvSpPr>
                <a:spLocks noGrp="1" noRot="1" noChangeAspect="1" noMove="1" noResize="1" noEditPoints="1" noAdjustHandles="1" noChangeArrowheads="1" noChangeShapeType="1" noTextEdit="1"/>
              </p:cNvSpPr>
              <p:nvPr>
                <p:ph idx="1"/>
              </p:nvPr>
            </p:nvSpPr>
            <p:spPr>
              <a:blipFill>
                <a:blip r:embed="rId2"/>
                <a:stretch>
                  <a:fillRect l="-650" t="-1667"/>
                </a:stretch>
              </a:blipFill>
            </p:spPr>
            <p:txBody>
              <a:bodyPr/>
              <a:lstStyle/>
              <a:p>
                <a:r>
                  <a:rPr lang="ko-KR" altLang="en-US">
                    <a:noFill/>
                  </a:rPr>
                  <a:t> </a:t>
                </a:r>
              </a:p>
            </p:txBody>
          </p:sp>
        </mc:Fallback>
      </mc:AlternateContent>
      <p:sp>
        <p:nvSpPr>
          <p:cNvPr id="4" name="슬라이드 번호 개체 틀 3"/>
          <p:cNvSpPr>
            <a:spLocks noGrp="1"/>
          </p:cNvSpPr>
          <p:nvPr>
            <p:ph type="sldNum" sz="quarter" idx="12"/>
          </p:nvPr>
        </p:nvSpPr>
        <p:spPr/>
        <p:txBody>
          <a:bodyPr/>
          <a:lstStyle/>
          <a:p>
            <a:fld id="{3543F2CD-640A-4720-B908-C5CDD55ACC0D}" type="slidenum">
              <a:rPr lang="ko-KR" altLang="en-US" smtClean="0"/>
              <a:pPr/>
              <a:t>4</a:t>
            </a:fld>
            <a:endParaRPr lang="ko-KR" altLang="en-US"/>
          </a:p>
        </p:txBody>
      </p:sp>
      <p:pic>
        <p:nvPicPr>
          <p:cNvPr id="5" name="그림 4"/>
          <p:cNvPicPr>
            <a:picLocks noChangeAspect="1"/>
          </p:cNvPicPr>
          <p:nvPr/>
        </p:nvPicPr>
        <p:blipFill>
          <a:blip r:embed="rId3"/>
          <a:stretch>
            <a:fillRect/>
          </a:stretch>
        </p:blipFill>
        <p:spPr>
          <a:xfrm>
            <a:off x="229813" y="3002636"/>
            <a:ext cx="4799388" cy="3796047"/>
          </a:xfrm>
          <a:prstGeom prst="rect">
            <a:avLst/>
          </a:prstGeom>
        </p:spPr>
      </p:pic>
      <mc:AlternateContent xmlns:mc="http://schemas.openxmlformats.org/markup-compatibility/2006">
        <mc:Choice xmlns:a14="http://schemas.microsoft.com/office/drawing/2010/main" Requires="a14">
          <p:sp>
            <p:nvSpPr>
              <p:cNvPr id="6" name="TextBox 5"/>
              <p:cNvSpPr txBox="1"/>
              <p:nvPr/>
            </p:nvSpPr>
            <p:spPr>
              <a:xfrm>
                <a:off x="9754986" y="1458883"/>
                <a:ext cx="2094548" cy="58336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𝜏</m:t>
                      </m:r>
                      <m:r>
                        <a:rPr lang="en-US" altLang="ko-KR" b="0" i="1" smtClean="0">
                          <a:latin typeface="Cambria Math" panose="02040503050406030204" pitchFamily="18" charset="0"/>
                        </a:rPr>
                        <m:t>=</m:t>
                      </m:r>
                      <m:r>
                        <a:rPr lang="en-US" altLang="ko-KR" b="0" i="1" smtClean="0">
                          <a:latin typeface="Cambria Math" panose="02040503050406030204" pitchFamily="18" charset="0"/>
                        </a:rPr>
                        <m:t>𝜌𝜈</m:t>
                      </m:r>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𝑑</m:t>
                          </m:r>
                          <m:d>
                            <m:dPr>
                              <m:begChr m:val="⟨"/>
                              <m:endChr m:val="⟩"/>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𝑈</m:t>
                              </m:r>
                            </m:e>
                          </m:d>
                        </m:num>
                        <m:den>
                          <m:r>
                            <a:rPr lang="en-US" altLang="ko-KR" b="0" i="1" smtClean="0">
                              <a:latin typeface="Cambria Math" panose="02040503050406030204" pitchFamily="18" charset="0"/>
                            </a:rPr>
                            <m:t>𝑑𝑦</m:t>
                          </m:r>
                        </m:den>
                      </m:f>
                      <m:r>
                        <a:rPr lang="en-US" altLang="ko-KR" b="0" i="1" smtClean="0">
                          <a:latin typeface="Cambria Math" panose="02040503050406030204" pitchFamily="18" charset="0"/>
                        </a:rPr>
                        <m:t>−</m:t>
                      </m:r>
                      <m:r>
                        <a:rPr lang="en-US" altLang="ko-KR" b="0" i="1" smtClean="0">
                          <a:latin typeface="Cambria Math" panose="02040503050406030204" pitchFamily="18" charset="0"/>
                        </a:rPr>
                        <m:t>𝜌</m:t>
                      </m:r>
                      <m:d>
                        <m:dPr>
                          <m:begChr m:val="⟨"/>
                          <m:endChr m:val="⟩"/>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𝑢𝑣</m:t>
                          </m:r>
                        </m:e>
                      </m:d>
                    </m:oMath>
                  </m:oMathPara>
                </a14:m>
                <a:endParaRPr lang="ko-KR" altLang="en-US" dirty="0"/>
              </a:p>
            </p:txBody>
          </p:sp>
        </mc:Choice>
        <mc:Fallback>
          <p:sp>
            <p:nvSpPr>
              <p:cNvPr id="6" name="TextBox 5"/>
              <p:cNvSpPr txBox="1">
                <a:spLocks noRot="1" noChangeAspect="1" noMove="1" noResize="1" noEditPoints="1" noAdjustHandles="1" noChangeArrowheads="1" noChangeShapeType="1" noTextEdit="1"/>
              </p:cNvSpPr>
              <p:nvPr/>
            </p:nvSpPr>
            <p:spPr>
              <a:xfrm>
                <a:off x="9754986" y="1458883"/>
                <a:ext cx="2094548" cy="583365"/>
              </a:xfrm>
              <a:prstGeom prst="rect">
                <a:avLst/>
              </a:prstGeom>
              <a:blipFill>
                <a:blip r:embed="rId4"/>
                <a:stretch>
                  <a:fillRect/>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10788282" y="2065748"/>
                <a:ext cx="1061252" cy="57323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𝑑</m:t>
                          </m:r>
                          <m:r>
                            <a:rPr lang="en-US" altLang="ko-KR" b="0" i="1" smtClean="0">
                              <a:latin typeface="Cambria Math" panose="02040503050406030204" pitchFamily="18" charset="0"/>
                            </a:rPr>
                            <m:t>𝜏</m:t>
                          </m:r>
                        </m:num>
                        <m:den>
                          <m:r>
                            <a:rPr lang="en-US" altLang="ko-KR" b="0" i="1" smtClean="0">
                              <a:latin typeface="Cambria Math" panose="02040503050406030204" pitchFamily="18" charset="0"/>
                            </a:rPr>
                            <m:t>𝑑𝑦</m:t>
                          </m:r>
                        </m:den>
                      </m:f>
                      <m:r>
                        <a:rPr lang="en-US" altLang="ko-KR" b="0" i="1" smtClean="0">
                          <a:latin typeface="Cambria Math" panose="02040503050406030204" pitchFamily="18" charset="0"/>
                        </a:rPr>
                        <m:t>=</m:t>
                      </m:r>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𝑑</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𝑝</m:t>
                              </m:r>
                            </m:e>
                            <m:sub>
                              <m:r>
                                <a:rPr lang="en-US" altLang="ko-KR" b="0" i="1" smtClean="0">
                                  <a:latin typeface="Cambria Math" panose="02040503050406030204" pitchFamily="18" charset="0"/>
                                </a:rPr>
                                <m:t>𝑤</m:t>
                              </m:r>
                            </m:sub>
                          </m:sSub>
                        </m:num>
                        <m:den>
                          <m:r>
                            <a:rPr lang="en-US" altLang="ko-KR" b="0" i="1" smtClean="0">
                              <a:latin typeface="Cambria Math" panose="02040503050406030204" pitchFamily="18" charset="0"/>
                            </a:rPr>
                            <m:t>𝑑𝑥</m:t>
                          </m:r>
                        </m:den>
                      </m:f>
                    </m:oMath>
                  </m:oMathPara>
                </a14:m>
                <a:endParaRPr lang="ko-KR" altLang="en-US" dirty="0"/>
              </a:p>
            </p:txBody>
          </p:sp>
        </mc:Choice>
        <mc:Fallback>
          <p:sp>
            <p:nvSpPr>
              <p:cNvPr id="7" name="TextBox 6"/>
              <p:cNvSpPr txBox="1">
                <a:spLocks noRot="1" noChangeAspect="1" noMove="1" noResize="1" noEditPoints="1" noAdjustHandles="1" noChangeArrowheads="1" noChangeShapeType="1" noTextEdit="1"/>
              </p:cNvSpPr>
              <p:nvPr/>
            </p:nvSpPr>
            <p:spPr>
              <a:xfrm>
                <a:off x="10788282" y="2065748"/>
                <a:ext cx="1061252" cy="573234"/>
              </a:xfrm>
              <a:prstGeom prst="rect">
                <a:avLst/>
              </a:prstGeom>
              <a:blipFill>
                <a:blip r:embed="rId5"/>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03471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Physics of Turbulent Channel Flow</a:t>
            </a:r>
            <a:endParaRPr lang="ko-KR" altLang="en-US" dirty="0"/>
          </a:p>
        </p:txBody>
      </p:sp>
      <p:sp>
        <p:nvSpPr>
          <p:cNvPr id="3" name="내용 개체 틀 2"/>
          <p:cNvSpPr>
            <a:spLocks noGrp="1"/>
          </p:cNvSpPr>
          <p:nvPr>
            <p:ph idx="1"/>
          </p:nvPr>
        </p:nvSpPr>
        <p:spPr/>
        <p:txBody>
          <a:bodyPr/>
          <a:lstStyle/>
          <a:p>
            <a:r>
              <a:rPr lang="en-US" altLang="ko-KR" dirty="0" smtClean="0"/>
              <a:t>Velocity fluctuations</a:t>
            </a:r>
            <a:endParaRPr lang="ko-KR" altLang="en-US" dirty="0"/>
          </a:p>
        </p:txBody>
      </p:sp>
      <p:sp>
        <p:nvSpPr>
          <p:cNvPr id="4" name="슬라이드 번호 개체 틀 3"/>
          <p:cNvSpPr>
            <a:spLocks noGrp="1"/>
          </p:cNvSpPr>
          <p:nvPr>
            <p:ph type="sldNum" sz="quarter" idx="12"/>
          </p:nvPr>
        </p:nvSpPr>
        <p:spPr/>
        <p:txBody>
          <a:bodyPr/>
          <a:lstStyle/>
          <a:p>
            <a:fld id="{3543F2CD-640A-4720-B908-C5CDD55ACC0D}" type="slidenum">
              <a:rPr lang="ko-KR" altLang="en-US" smtClean="0"/>
              <a:pPr/>
              <a:t>5</a:t>
            </a:fld>
            <a:endParaRPr lang="ko-KR" altLang="en-US"/>
          </a:p>
        </p:txBody>
      </p:sp>
      <p:pic>
        <p:nvPicPr>
          <p:cNvPr id="5" name="그림 4"/>
          <p:cNvPicPr>
            <a:picLocks noChangeAspect="1"/>
          </p:cNvPicPr>
          <p:nvPr/>
        </p:nvPicPr>
        <p:blipFill>
          <a:blip r:embed="rId2"/>
          <a:stretch>
            <a:fillRect/>
          </a:stretch>
        </p:blipFill>
        <p:spPr>
          <a:xfrm>
            <a:off x="162358" y="1486940"/>
            <a:ext cx="5398858" cy="2392927"/>
          </a:xfrm>
          <a:prstGeom prst="rect">
            <a:avLst/>
          </a:prstGeom>
        </p:spPr>
      </p:pic>
      <p:pic>
        <p:nvPicPr>
          <p:cNvPr id="6" name="그림 5"/>
          <p:cNvPicPr>
            <a:picLocks noChangeAspect="1"/>
          </p:cNvPicPr>
          <p:nvPr/>
        </p:nvPicPr>
        <p:blipFill>
          <a:blip r:embed="rId3"/>
          <a:stretch>
            <a:fillRect/>
          </a:stretch>
        </p:blipFill>
        <p:spPr>
          <a:xfrm>
            <a:off x="6096000" y="1459485"/>
            <a:ext cx="5382751" cy="2420382"/>
          </a:xfrm>
          <a:prstGeom prst="rect">
            <a:avLst/>
          </a:prstGeom>
        </p:spPr>
      </p:pic>
      <p:pic>
        <p:nvPicPr>
          <p:cNvPr id="7" name="그림 6"/>
          <p:cNvPicPr>
            <a:picLocks noChangeAspect="1"/>
          </p:cNvPicPr>
          <p:nvPr/>
        </p:nvPicPr>
        <p:blipFill>
          <a:blip r:embed="rId4"/>
          <a:stretch>
            <a:fillRect/>
          </a:stretch>
        </p:blipFill>
        <p:spPr>
          <a:xfrm>
            <a:off x="257954" y="3987230"/>
            <a:ext cx="5303261" cy="2412610"/>
          </a:xfrm>
          <a:prstGeom prst="rect">
            <a:avLst/>
          </a:prstGeom>
        </p:spPr>
      </p:pic>
    </p:spTree>
    <p:extLst>
      <p:ext uri="{BB962C8B-B14F-4D97-AF65-F5344CB8AC3E}">
        <p14:creationId xmlns:p14="http://schemas.microsoft.com/office/powerpoint/2010/main" val="2122720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Physics of Turbulent Channel Flow</a:t>
            </a:r>
            <a:endParaRPr lang="ko-KR" altLang="en-US" dirty="0"/>
          </a:p>
        </p:txBody>
      </p:sp>
      <mc:AlternateContent xmlns:mc="http://schemas.openxmlformats.org/markup-compatibility/2006">
        <mc:Choice xmlns:a14="http://schemas.microsoft.com/office/drawing/2010/main" Requires="a14">
          <p:sp>
            <p:nvSpPr>
              <p:cNvPr id="3" name="내용 개체 틀 2"/>
              <p:cNvSpPr>
                <a:spLocks noGrp="1"/>
              </p:cNvSpPr>
              <p:nvPr>
                <p:ph idx="1"/>
              </p:nvPr>
            </p:nvSpPr>
            <p:spPr/>
            <p:txBody>
              <a:bodyPr/>
              <a:lstStyle/>
              <a:p>
                <a:r>
                  <a:rPr lang="en-US" altLang="ko-KR" dirty="0" smtClean="0"/>
                  <a:t>Statistics involving resolvable pressure fluctuations</a:t>
                </a:r>
                <a:endParaRPr lang="en-US" altLang="ko-KR" b="0" dirty="0"/>
              </a:p>
              <a:p>
                <a:endParaRPr lang="en-US" altLang="ko-KR" dirty="0" smtClean="0"/>
              </a:p>
              <a:p>
                <a:endParaRPr lang="en-US" altLang="ko-KR" dirty="0" smtClean="0"/>
              </a:p>
              <a:p>
                <a:pPr lvl="1"/>
                <a:r>
                  <a:rPr lang="en-US" altLang="ko-KR" dirty="0" smtClean="0"/>
                  <a:t>The contribution of small-scale fluctuations to the intensity of wall-pressure fluctuations is significant.</a:t>
                </a:r>
              </a:p>
              <a:p>
                <a:pPr lvl="2"/>
                <a:r>
                  <a:rPr lang="en-US" altLang="ko-KR" dirty="0" err="1" smtClean="0"/>
                  <a:t>Rms</a:t>
                </a:r>
                <a:r>
                  <a:rPr lang="en-US" altLang="ko-KR" dirty="0" smtClean="0"/>
                  <a:t> value of the resolvable wall-pressure fluctuations </a:t>
                </a:r>
                <a14:m>
                  <m:oMath xmlns:m="http://schemas.openxmlformats.org/officeDocument/2006/math">
                    <m:sSup>
                      <m:sSupPr>
                        <m:ctrlPr>
                          <a:rPr lang="en-US" altLang="ko-KR" b="0" i="1" smtClean="0">
                            <a:latin typeface="Cambria Math" panose="02040503050406030204" pitchFamily="18" charset="0"/>
                          </a:rPr>
                        </m:ctrlPr>
                      </m:sSupPr>
                      <m:e>
                        <m:d>
                          <m:dPr>
                            <m:begChr m:val="⟨"/>
                            <m:endChr m:val="⟩"/>
                            <m:ctrlPr>
                              <a:rPr lang="en-US" altLang="ko-KR" i="1" smtClean="0">
                                <a:latin typeface="Cambria Math" panose="02040503050406030204" pitchFamily="18" charset="0"/>
                              </a:rPr>
                            </m:ctrlPr>
                          </m:dPr>
                          <m:e>
                            <m:sSup>
                              <m:sSupPr>
                                <m:ctrlPr>
                                  <a:rPr lang="en-US" altLang="ko-KR" b="0" i="1" smtClean="0">
                                    <a:latin typeface="Cambria Math" panose="02040503050406030204" pitchFamily="18" charset="0"/>
                                  </a:rPr>
                                </m:ctrlPr>
                              </m:sSupPr>
                              <m:e>
                                <m:r>
                                  <a:rPr lang="en-US" altLang="ko-KR" b="0" i="1" smtClean="0">
                                    <a:latin typeface="Cambria Math" panose="02040503050406030204" pitchFamily="18" charset="0"/>
                                  </a:rPr>
                                  <m:t>𝑃</m:t>
                                </m:r>
                              </m:e>
                              <m:sup>
                                <m:r>
                                  <a:rPr lang="en-US" altLang="ko-KR" b="0" i="1" smtClean="0">
                                    <a:latin typeface="Cambria Math" panose="02040503050406030204" pitchFamily="18" charset="0"/>
                                  </a:rPr>
                                  <m:t>2</m:t>
                                </m:r>
                              </m:sup>
                            </m:sSup>
                          </m:e>
                        </m:d>
                      </m:e>
                      <m:sup>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1</m:t>
                            </m:r>
                          </m:num>
                          <m:den>
                            <m:r>
                              <a:rPr lang="en-US" altLang="ko-KR" b="0" i="1" smtClean="0">
                                <a:latin typeface="Cambria Math" panose="02040503050406030204" pitchFamily="18" charset="0"/>
                              </a:rPr>
                              <m:t>2</m:t>
                            </m:r>
                          </m:den>
                        </m:f>
                      </m:sup>
                    </m:sSup>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𝜏</m:t>
                        </m:r>
                      </m:e>
                      <m:sub>
                        <m:r>
                          <a:rPr lang="en-US" altLang="ko-KR" b="0" i="1" smtClean="0">
                            <a:latin typeface="Cambria Math" panose="02040503050406030204" pitchFamily="18" charset="0"/>
                          </a:rPr>
                          <m:t>𝑤</m:t>
                        </m:r>
                      </m:sub>
                    </m:sSub>
                  </m:oMath>
                </a14:m>
                <a:r>
                  <a:rPr lang="ko-KR" altLang="en-US" dirty="0" smtClean="0"/>
                  <a:t> </a:t>
                </a:r>
                <a:r>
                  <a:rPr lang="en-US" altLang="ko-KR" dirty="0" smtClean="0"/>
                  <a:t>is generally lower than measurement (2.05 &lt; 3.59).</a:t>
                </a:r>
              </a:p>
              <a:p>
                <a:pPr lvl="1"/>
                <a:r>
                  <a:rPr lang="en-US" altLang="ko-KR" dirty="0" smtClean="0"/>
                  <a:t>From the experiments (</a:t>
                </a:r>
                <a:r>
                  <a:rPr lang="en-US" altLang="ko-KR" dirty="0" err="1" smtClean="0"/>
                  <a:t>Willmarth</a:t>
                </a:r>
                <a:r>
                  <a:rPr lang="en-US" altLang="ko-KR" dirty="0" smtClean="0"/>
                  <a:t> 1975), it appears that an appreciable portion of the pressure fluctuations may reside in </a:t>
                </a:r>
                <a:r>
                  <a:rPr lang="en-US" altLang="ko-KR" dirty="0" err="1" smtClean="0"/>
                  <a:t>subgrid</a:t>
                </a:r>
                <a:r>
                  <a:rPr lang="en-US" altLang="ko-KR" dirty="0" smtClean="0"/>
                  <a:t>-scale motions.</a:t>
                </a:r>
              </a:p>
              <a:p>
                <a:pPr lvl="1"/>
                <a:r>
                  <a:rPr lang="en-US" altLang="ko-KR" dirty="0" smtClean="0"/>
                  <a:t>These terms govern the exchange of energy between the three components of resolvable turbulence kinetic energy (</a:t>
                </a:r>
                <a:r>
                  <a:rPr lang="en-US" altLang="ko-KR" dirty="0" err="1" smtClean="0"/>
                  <a:t>Hinze</a:t>
                </a:r>
                <a:r>
                  <a:rPr lang="en-US" altLang="ko-KR" dirty="0" smtClean="0"/>
                  <a:t> 1975)</a:t>
                </a:r>
              </a:p>
              <a:p>
                <a:pPr lvl="1"/>
                <a:r>
                  <a:rPr lang="en-US" altLang="ko-KR" dirty="0" smtClean="0"/>
                  <a:t>The negative sign for </a:t>
                </a:r>
                <a14:m>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𝜙</m:t>
                        </m:r>
                      </m:e>
                      <m:sub>
                        <m:r>
                          <a:rPr lang="en-US" altLang="ko-KR" b="0" i="1" smtClean="0">
                            <a:latin typeface="Cambria Math" panose="02040503050406030204" pitchFamily="18" charset="0"/>
                          </a:rPr>
                          <m:t>𝑙𝑙</m:t>
                        </m:r>
                      </m:sub>
                    </m:sSub>
                  </m:oMath>
                </a14:m>
                <a:r>
                  <a:rPr lang="en-US" altLang="ko-KR" dirty="0" smtClean="0"/>
                  <a:t> (no summation) indicates loss, or transfer of energy from </a:t>
                </a:r>
                <a14:m>
                  <m:oMath xmlns:m="http://schemas.openxmlformats.org/officeDocument/2006/math">
                    <m:sSup>
                      <m:sSupPr>
                        <m:ctrlPr>
                          <a:rPr lang="en-US" altLang="ko-KR" b="0" i="1" smtClean="0">
                            <a:latin typeface="Cambria Math" panose="02040503050406030204" pitchFamily="18" charset="0"/>
                          </a:rPr>
                        </m:ctrlPr>
                      </m:sSupPr>
                      <m:e>
                        <m:d>
                          <m:dPr>
                            <m:begChr m:val="⟨"/>
                            <m:endChr m:val="⟩"/>
                            <m:ctrlPr>
                              <a:rPr lang="en-US" altLang="ko-KR" i="1" smtClean="0">
                                <a:latin typeface="Cambria Math" panose="02040503050406030204" pitchFamily="18" charset="0"/>
                              </a:rPr>
                            </m:ctrlPr>
                          </m:dPr>
                          <m:e>
                            <m:sSup>
                              <m:sSupPr>
                                <m:ctrlPr>
                                  <a:rPr lang="en-US" altLang="ko-KR" b="0" i="1" dirty="0" smtClean="0">
                                    <a:latin typeface="Cambria Math" panose="02040503050406030204" pitchFamily="18" charset="0"/>
                                  </a:rPr>
                                </m:ctrlPr>
                              </m:sSupPr>
                              <m:e>
                                <m:sSubSup>
                                  <m:sSubSupPr>
                                    <m:ctrlPr>
                                      <a:rPr lang="en-US" altLang="ko-KR" b="0" i="1" dirty="0" smtClean="0">
                                        <a:latin typeface="Cambria Math" panose="02040503050406030204" pitchFamily="18" charset="0"/>
                                      </a:rPr>
                                    </m:ctrlPr>
                                  </m:sSubSupPr>
                                  <m:e>
                                    <m:acc>
                                      <m:accPr>
                                        <m:chr m:val="̅"/>
                                        <m:ctrlPr>
                                          <a:rPr lang="en-US" altLang="ko-KR" b="0" i="1" smtClean="0">
                                            <a:latin typeface="Cambria Math" panose="02040503050406030204" pitchFamily="18" charset="0"/>
                                          </a:rPr>
                                        </m:ctrlPr>
                                      </m:accPr>
                                      <m:e>
                                        <m:r>
                                          <a:rPr lang="en-US" altLang="ko-KR" b="0" i="1" smtClean="0">
                                            <a:latin typeface="Cambria Math" panose="02040503050406030204" pitchFamily="18" charset="0"/>
                                          </a:rPr>
                                          <m:t>𝑢</m:t>
                                        </m:r>
                                      </m:e>
                                    </m:acc>
                                  </m:e>
                                  <m:sub>
                                    <m:r>
                                      <a:rPr lang="en-US" altLang="ko-KR" b="0" i="1" dirty="0" smtClean="0">
                                        <a:latin typeface="Cambria Math" panose="02040503050406030204" pitchFamily="18" charset="0"/>
                                      </a:rPr>
                                      <m:t>𝑙</m:t>
                                    </m:r>
                                  </m:sub>
                                  <m:sup>
                                    <m:r>
                                      <a:rPr lang="en-US" altLang="ko-KR" b="0" i="1" dirty="0" smtClean="0">
                                        <a:latin typeface="Cambria Math" panose="02040503050406030204" pitchFamily="18" charset="0"/>
                                      </a:rPr>
                                      <m:t>′</m:t>
                                    </m:r>
                                  </m:sup>
                                </m:sSubSup>
                              </m:e>
                              <m:sup>
                                <m:r>
                                  <a:rPr lang="en-US" altLang="ko-KR" b="0" i="1" dirty="0" smtClean="0">
                                    <a:latin typeface="Cambria Math" panose="02040503050406030204" pitchFamily="18" charset="0"/>
                                  </a:rPr>
                                  <m:t>2</m:t>
                                </m:r>
                              </m:sup>
                            </m:sSup>
                          </m:e>
                        </m:d>
                      </m:e>
                      <m:sup>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1</m:t>
                            </m:r>
                          </m:num>
                          <m:den>
                            <m:r>
                              <a:rPr lang="en-US" altLang="ko-KR" b="0" i="1" smtClean="0">
                                <a:latin typeface="Cambria Math" panose="02040503050406030204" pitchFamily="18" charset="0"/>
                              </a:rPr>
                              <m:t>2</m:t>
                            </m:r>
                          </m:den>
                        </m:f>
                      </m:sup>
                    </m:sSup>
                  </m:oMath>
                </a14:m>
                <a:r>
                  <a:rPr lang="en-US" altLang="ko-KR" dirty="0" smtClean="0"/>
                  <a:t> to other components, whereas a positive sign denotes energy gain.</a:t>
                </a:r>
              </a:p>
              <a:p>
                <a:pPr lvl="1"/>
                <a:r>
                  <a:rPr lang="en-US" altLang="ko-KR" dirty="0" smtClean="0"/>
                  <a:t>The </a:t>
                </a:r>
                <a:r>
                  <a:rPr lang="en-US" altLang="ko-KR" dirty="0" err="1" smtClean="0"/>
                  <a:t>streamwise</a:t>
                </a:r>
                <a:r>
                  <a:rPr lang="en-US" altLang="ko-KR" dirty="0" smtClean="0"/>
                  <a:t> component of turbulent velocity fluctuations transfers energy to the cross-stream components.</a:t>
                </a:r>
              </a:p>
              <a:p>
                <a:pPr lvl="1"/>
                <a:r>
                  <a:rPr lang="en-US" altLang="ko-KR" dirty="0" smtClean="0"/>
                  <a:t>Very near the wall, there is a large transfer of energy from the  vertical component of turbulence intensity to the horizontal components (</a:t>
                </a:r>
                <a:r>
                  <a:rPr lang="en-US" altLang="ko-KR" b="1" dirty="0" smtClean="0"/>
                  <a:t>Splatting or impingement effect</a:t>
                </a:r>
                <a:r>
                  <a:rPr lang="en-US" altLang="ko-KR" dirty="0" smtClean="0"/>
                  <a:t>). -&gt; near-wall turbulence production (</a:t>
                </a:r>
                <a:r>
                  <a:rPr lang="en-US" altLang="ko-KR" dirty="0" err="1"/>
                  <a:t>M</a:t>
                </a:r>
                <a:r>
                  <a:rPr lang="en-US" altLang="ko-KR" dirty="0" err="1" smtClean="0"/>
                  <a:t>oin</a:t>
                </a:r>
                <a:r>
                  <a:rPr lang="en-US" altLang="ko-KR" dirty="0" smtClean="0"/>
                  <a:t> </a:t>
                </a:r>
                <a:r>
                  <a:rPr lang="ko-KR" altLang="en-US" dirty="0" smtClean="0"/>
                  <a:t>참조</a:t>
                </a:r>
                <a:r>
                  <a:rPr lang="en-US" altLang="ko-KR" dirty="0" smtClean="0"/>
                  <a:t>)</a:t>
                </a:r>
              </a:p>
              <a:p>
                <a:pPr lvl="1"/>
                <a:endParaRPr lang="ko-KR" altLang="en-US" dirty="0"/>
              </a:p>
            </p:txBody>
          </p:sp>
        </mc:Choice>
        <mc:Fallback>
          <p:sp>
            <p:nvSpPr>
              <p:cNvPr id="3" name="내용 개체 틀 2"/>
              <p:cNvSpPr>
                <a:spLocks noGrp="1" noRot="1" noChangeAspect="1" noMove="1" noResize="1" noEditPoints="1" noAdjustHandles="1" noChangeArrowheads="1" noChangeShapeType="1" noTextEdit="1"/>
              </p:cNvSpPr>
              <p:nvPr>
                <p:ph idx="1"/>
              </p:nvPr>
            </p:nvSpPr>
            <p:spPr>
              <a:blipFill>
                <a:blip r:embed="rId2"/>
                <a:stretch>
                  <a:fillRect l="-650" t="-1667" r="-850" b="-833"/>
                </a:stretch>
              </a:blipFill>
            </p:spPr>
            <p:txBody>
              <a:bodyPr/>
              <a:lstStyle/>
              <a:p>
                <a:r>
                  <a:rPr lang="ko-KR" altLang="en-US">
                    <a:noFill/>
                  </a:rPr>
                  <a:t> </a:t>
                </a:r>
              </a:p>
            </p:txBody>
          </p:sp>
        </mc:Fallback>
      </mc:AlternateContent>
      <p:sp>
        <p:nvSpPr>
          <p:cNvPr id="4" name="슬라이드 번호 개체 틀 3"/>
          <p:cNvSpPr>
            <a:spLocks noGrp="1"/>
          </p:cNvSpPr>
          <p:nvPr>
            <p:ph type="sldNum" sz="quarter" idx="12"/>
          </p:nvPr>
        </p:nvSpPr>
        <p:spPr/>
        <p:txBody>
          <a:bodyPr/>
          <a:lstStyle/>
          <a:p>
            <a:fld id="{3543F2CD-640A-4720-B908-C5CDD55ACC0D}" type="slidenum">
              <a:rPr lang="ko-KR" altLang="en-US" smtClean="0"/>
              <a:pPr/>
              <a:t>6</a:t>
            </a:fld>
            <a:endParaRPr lang="ko-KR" altLang="en-US"/>
          </a:p>
        </p:txBody>
      </p:sp>
      <mc:AlternateContent xmlns:mc="http://schemas.openxmlformats.org/markup-compatibility/2006">
        <mc:Choice xmlns:a14="http://schemas.microsoft.com/office/drawing/2010/main" Requires="a14">
          <p:sp>
            <p:nvSpPr>
              <p:cNvPr id="5" name="TextBox 4"/>
              <p:cNvSpPr txBox="1"/>
              <p:nvPr/>
            </p:nvSpPr>
            <p:spPr>
              <a:xfrm>
                <a:off x="4745886" y="1400694"/>
                <a:ext cx="2332113" cy="70429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𝜙</m:t>
                          </m:r>
                        </m:e>
                        <m:sub>
                          <m:r>
                            <a:rPr lang="en-US" altLang="ko-KR" b="0" i="1" smtClean="0">
                              <a:latin typeface="Cambria Math" panose="02040503050406030204" pitchFamily="18" charset="0"/>
                            </a:rPr>
                            <m:t>𝑖𝑗</m:t>
                          </m:r>
                        </m:sub>
                      </m:sSub>
                      <m:r>
                        <a:rPr lang="en-US" altLang="ko-KR" b="0" i="1" smtClean="0">
                          <a:latin typeface="Cambria Math" panose="02040503050406030204" pitchFamily="18" charset="0"/>
                        </a:rPr>
                        <m:t>=</m:t>
                      </m:r>
                      <m:d>
                        <m:dPr>
                          <m:begChr m:val="⟨"/>
                          <m:endChr m:val="⟩"/>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𝑃</m:t>
                          </m:r>
                          <m:d>
                            <m:dPr>
                              <m:ctrlPr>
                                <a:rPr lang="en-US" altLang="ko-KR" b="0" i="1" smtClean="0">
                                  <a:latin typeface="Cambria Math" panose="02040503050406030204" pitchFamily="18" charset="0"/>
                                </a:rPr>
                              </m:ctrlPr>
                            </m:dPr>
                            <m:e>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acc>
                                        <m:accPr>
                                          <m:chr m:val="̅"/>
                                          <m:ctrlPr>
                                            <a:rPr lang="en-US" altLang="ko-KR" b="0" i="1" smtClean="0">
                                              <a:latin typeface="Cambria Math" panose="02040503050406030204" pitchFamily="18" charset="0"/>
                                            </a:rPr>
                                          </m:ctrlPr>
                                        </m:accPr>
                                        <m:e>
                                          <m:r>
                                            <a:rPr lang="en-US" altLang="ko-KR" b="0" i="1" smtClean="0">
                                              <a:latin typeface="Cambria Math" panose="02040503050406030204" pitchFamily="18" charset="0"/>
                                            </a:rPr>
                                            <m:t>𝑢</m:t>
                                          </m:r>
                                        </m:e>
                                      </m:acc>
                                    </m:e>
                                    <m:sub>
                                      <m:r>
                                        <a:rPr lang="en-US" altLang="ko-KR" b="0" i="1" smtClean="0">
                                          <a:latin typeface="Cambria Math" panose="02040503050406030204" pitchFamily="18" charset="0"/>
                                        </a:rPr>
                                        <m:t>𝑖</m:t>
                                      </m:r>
                                    </m:sub>
                                  </m:sSub>
                                </m:num>
                                <m:den>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𝑥</m:t>
                                      </m:r>
                                    </m:e>
                                    <m:sub>
                                      <m:r>
                                        <a:rPr lang="en-US" altLang="ko-KR" b="0" i="1" smtClean="0">
                                          <a:latin typeface="Cambria Math" panose="02040503050406030204" pitchFamily="18" charset="0"/>
                                        </a:rPr>
                                        <m:t>𝑗</m:t>
                                      </m:r>
                                    </m:sub>
                                  </m:sSub>
                                </m:den>
                              </m:f>
                              <m:r>
                                <a:rPr lang="en-US" altLang="ko-KR" b="0" i="1" smtClean="0">
                                  <a:latin typeface="Cambria Math" panose="02040503050406030204" pitchFamily="18" charset="0"/>
                                </a:rPr>
                                <m:t>+</m:t>
                              </m:r>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acc>
                                        <m:accPr>
                                          <m:chr m:val="̅"/>
                                          <m:ctrlPr>
                                            <a:rPr lang="en-US" altLang="ko-KR" b="0" i="1" smtClean="0">
                                              <a:latin typeface="Cambria Math" panose="02040503050406030204" pitchFamily="18" charset="0"/>
                                            </a:rPr>
                                          </m:ctrlPr>
                                        </m:accPr>
                                        <m:e>
                                          <m:r>
                                            <a:rPr lang="en-US" altLang="ko-KR" b="0" i="1" smtClean="0">
                                              <a:latin typeface="Cambria Math" panose="02040503050406030204" pitchFamily="18" charset="0"/>
                                            </a:rPr>
                                            <m:t>𝑢</m:t>
                                          </m:r>
                                        </m:e>
                                      </m:acc>
                                    </m:e>
                                    <m:sub>
                                      <m:r>
                                        <a:rPr lang="en-US" altLang="ko-KR" b="0" i="1" smtClean="0">
                                          <a:latin typeface="Cambria Math" panose="02040503050406030204" pitchFamily="18" charset="0"/>
                                        </a:rPr>
                                        <m:t>𝑗</m:t>
                                      </m:r>
                                    </m:sub>
                                  </m:sSub>
                                </m:num>
                                <m:den>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𝑥</m:t>
                                      </m:r>
                                    </m:e>
                                    <m:sub>
                                      <m:r>
                                        <a:rPr lang="en-US" altLang="ko-KR" b="0" i="1" smtClean="0">
                                          <a:latin typeface="Cambria Math" panose="02040503050406030204" pitchFamily="18" charset="0"/>
                                        </a:rPr>
                                        <m:t>𝑖</m:t>
                                      </m:r>
                                    </m:sub>
                                  </m:sSub>
                                </m:den>
                              </m:f>
                            </m:e>
                          </m:d>
                        </m:e>
                      </m:d>
                    </m:oMath>
                  </m:oMathPara>
                </a14:m>
                <a:endParaRPr lang="ko-KR" altLang="en-US" dirty="0"/>
              </a:p>
            </p:txBody>
          </p:sp>
        </mc:Choice>
        <mc:Fallback>
          <p:sp>
            <p:nvSpPr>
              <p:cNvPr id="5" name="TextBox 4"/>
              <p:cNvSpPr txBox="1">
                <a:spLocks noRot="1" noChangeAspect="1" noMove="1" noResize="1" noEditPoints="1" noAdjustHandles="1" noChangeArrowheads="1" noChangeShapeType="1" noTextEdit="1"/>
              </p:cNvSpPr>
              <p:nvPr/>
            </p:nvSpPr>
            <p:spPr>
              <a:xfrm>
                <a:off x="4745886" y="1400694"/>
                <a:ext cx="2332113" cy="704295"/>
              </a:xfrm>
              <a:prstGeom prst="rect">
                <a:avLst/>
              </a:prstGeom>
              <a:blipFill>
                <a:blip r:embed="rId3"/>
                <a:stretch>
                  <a:fillRect b="-870"/>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705656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Physics of Turbulent Channel Flow</a:t>
            </a:r>
            <a:endParaRPr lang="ko-KR" altLang="en-US" dirty="0"/>
          </a:p>
        </p:txBody>
      </p:sp>
      <p:sp>
        <p:nvSpPr>
          <p:cNvPr id="3" name="내용 개체 틀 2"/>
          <p:cNvSpPr>
            <a:spLocks noGrp="1"/>
          </p:cNvSpPr>
          <p:nvPr>
            <p:ph idx="1"/>
          </p:nvPr>
        </p:nvSpPr>
        <p:spPr/>
        <p:txBody>
          <a:bodyPr/>
          <a:lstStyle/>
          <a:p>
            <a:r>
              <a:rPr lang="en-US" altLang="ko-KR" dirty="0"/>
              <a:t>Statistics involving resolvable pressure fluctuations</a:t>
            </a:r>
            <a:endParaRPr lang="en-US" altLang="ko-KR" b="0" dirty="0"/>
          </a:p>
          <a:p>
            <a:endParaRPr lang="ko-KR" altLang="en-US" dirty="0"/>
          </a:p>
        </p:txBody>
      </p:sp>
      <p:sp>
        <p:nvSpPr>
          <p:cNvPr id="4" name="슬라이드 번호 개체 틀 3"/>
          <p:cNvSpPr>
            <a:spLocks noGrp="1"/>
          </p:cNvSpPr>
          <p:nvPr>
            <p:ph type="sldNum" sz="quarter" idx="12"/>
          </p:nvPr>
        </p:nvSpPr>
        <p:spPr/>
        <p:txBody>
          <a:bodyPr/>
          <a:lstStyle/>
          <a:p>
            <a:fld id="{3543F2CD-640A-4720-B908-C5CDD55ACC0D}" type="slidenum">
              <a:rPr lang="ko-KR" altLang="en-US" smtClean="0"/>
              <a:pPr/>
              <a:t>7</a:t>
            </a:fld>
            <a:endParaRPr lang="ko-KR" altLang="en-US"/>
          </a:p>
        </p:txBody>
      </p:sp>
      <p:pic>
        <p:nvPicPr>
          <p:cNvPr id="5" name="그림 4"/>
          <p:cNvPicPr>
            <a:picLocks noChangeAspect="1"/>
          </p:cNvPicPr>
          <p:nvPr/>
        </p:nvPicPr>
        <p:blipFill>
          <a:blip r:embed="rId2"/>
          <a:stretch>
            <a:fillRect/>
          </a:stretch>
        </p:blipFill>
        <p:spPr>
          <a:xfrm>
            <a:off x="92259" y="1432366"/>
            <a:ext cx="4191874" cy="2639182"/>
          </a:xfrm>
          <a:prstGeom prst="rect">
            <a:avLst/>
          </a:prstGeom>
        </p:spPr>
      </p:pic>
      <p:pic>
        <p:nvPicPr>
          <p:cNvPr id="6" name="그림 5"/>
          <p:cNvPicPr>
            <a:picLocks noChangeAspect="1"/>
          </p:cNvPicPr>
          <p:nvPr/>
        </p:nvPicPr>
        <p:blipFill>
          <a:blip r:embed="rId3"/>
          <a:stretch>
            <a:fillRect/>
          </a:stretch>
        </p:blipFill>
        <p:spPr>
          <a:xfrm>
            <a:off x="4284133" y="1427867"/>
            <a:ext cx="3683874" cy="2475055"/>
          </a:xfrm>
          <a:prstGeom prst="rect">
            <a:avLst/>
          </a:prstGeom>
        </p:spPr>
      </p:pic>
      <p:pic>
        <p:nvPicPr>
          <p:cNvPr id="7" name="그림 6"/>
          <p:cNvPicPr>
            <a:picLocks noChangeAspect="1"/>
          </p:cNvPicPr>
          <p:nvPr/>
        </p:nvPicPr>
        <p:blipFill>
          <a:blip r:embed="rId4"/>
          <a:stretch>
            <a:fillRect/>
          </a:stretch>
        </p:blipFill>
        <p:spPr>
          <a:xfrm>
            <a:off x="8070974" y="1427866"/>
            <a:ext cx="4010959" cy="2475055"/>
          </a:xfrm>
          <a:prstGeom prst="rect">
            <a:avLst/>
          </a:prstGeom>
        </p:spPr>
      </p:pic>
      <p:cxnSp>
        <p:nvCxnSpPr>
          <p:cNvPr id="10" name="직선 화살표 연결선 9"/>
          <p:cNvCxnSpPr/>
          <p:nvPr/>
        </p:nvCxnSpPr>
        <p:spPr>
          <a:xfrm flipH="1" flipV="1">
            <a:off x="609600" y="2819400"/>
            <a:ext cx="143933" cy="203200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91066" y="4821793"/>
            <a:ext cx="1112805" cy="369332"/>
          </a:xfrm>
          <a:prstGeom prst="rect">
            <a:avLst/>
          </a:prstGeom>
          <a:noFill/>
        </p:spPr>
        <p:txBody>
          <a:bodyPr wrap="none" rtlCol="0">
            <a:spAutoFit/>
          </a:bodyPr>
          <a:lstStyle/>
          <a:p>
            <a:r>
              <a:rPr lang="en-US" altLang="ko-KR" dirty="0" smtClean="0">
                <a:solidFill>
                  <a:srgbClr val="FF0000"/>
                </a:solidFill>
              </a:rPr>
              <a:t>Splatting</a:t>
            </a:r>
          </a:p>
        </p:txBody>
      </p:sp>
    </p:spTree>
    <p:extLst>
      <p:ext uri="{BB962C8B-B14F-4D97-AF65-F5344CB8AC3E}">
        <p14:creationId xmlns:p14="http://schemas.microsoft.com/office/powerpoint/2010/main" val="1229700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Physics of Turbulent Channel Flow</a:t>
            </a:r>
            <a:endParaRPr lang="ko-KR" altLang="en-US" dirty="0"/>
          </a:p>
        </p:txBody>
      </p:sp>
      <p:sp>
        <p:nvSpPr>
          <p:cNvPr id="3" name="내용 개체 틀 2"/>
          <p:cNvSpPr>
            <a:spLocks noGrp="1"/>
          </p:cNvSpPr>
          <p:nvPr>
            <p:ph idx="1"/>
          </p:nvPr>
        </p:nvSpPr>
        <p:spPr/>
        <p:txBody>
          <a:bodyPr/>
          <a:lstStyle/>
          <a:p>
            <a:r>
              <a:rPr lang="en-US" altLang="ko-KR" dirty="0" smtClean="0"/>
              <a:t>Two-point correlation functions</a:t>
            </a:r>
          </a:p>
          <a:p>
            <a:pPr lvl="1"/>
            <a:r>
              <a:rPr lang="en-US" altLang="ko-KR" dirty="0" smtClean="0"/>
              <a:t>They can be used to compute integral length scales of the turbulent structures.</a:t>
            </a:r>
          </a:p>
          <a:p>
            <a:pPr lvl="1"/>
            <a:r>
              <a:rPr lang="en-US" altLang="ko-KR" dirty="0" smtClean="0"/>
              <a:t>The domain is large enough, if the two-point correlations become negligibly small on the length scale of the domain, in the respective directions.</a:t>
            </a:r>
          </a:p>
          <a:p>
            <a:pPr lvl="1"/>
            <a:r>
              <a:rPr lang="en-US" altLang="ko-KR" dirty="0" smtClean="0"/>
              <a:t>Longitudinal correlation in the </a:t>
            </a:r>
            <a:r>
              <a:rPr lang="en-US" altLang="ko-KR" dirty="0" err="1" smtClean="0"/>
              <a:t>streamwise</a:t>
            </a:r>
            <a:r>
              <a:rPr lang="en-US" altLang="ko-KR" dirty="0" smtClean="0"/>
              <a:t> direction extends over much longer distances than do all other correlations.</a:t>
            </a:r>
          </a:p>
          <a:p>
            <a:pPr lvl="2"/>
            <a:r>
              <a:rPr lang="en-US" altLang="ko-KR" dirty="0" smtClean="0"/>
              <a:t>Near the wall, the eddies are highly elongated in the </a:t>
            </a:r>
            <a:r>
              <a:rPr lang="en-US" altLang="ko-KR" dirty="0" err="1" smtClean="0"/>
              <a:t>streamwise</a:t>
            </a:r>
            <a:r>
              <a:rPr lang="en-US" altLang="ko-KR" dirty="0" smtClean="0"/>
              <a:t> direction.</a:t>
            </a:r>
          </a:p>
          <a:p>
            <a:pPr lvl="2"/>
            <a:r>
              <a:rPr lang="en-US" altLang="ko-KR" dirty="0" smtClean="0"/>
              <a:t>Near the walls, the computed flow field consists of elongated streaky structures.</a:t>
            </a:r>
            <a:endParaRPr lang="ko-KR" altLang="en-US" dirty="0"/>
          </a:p>
        </p:txBody>
      </p:sp>
      <p:sp>
        <p:nvSpPr>
          <p:cNvPr id="4" name="슬라이드 번호 개체 틀 3"/>
          <p:cNvSpPr>
            <a:spLocks noGrp="1"/>
          </p:cNvSpPr>
          <p:nvPr>
            <p:ph type="sldNum" sz="quarter" idx="12"/>
          </p:nvPr>
        </p:nvSpPr>
        <p:spPr/>
        <p:txBody>
          <a:bodyPr/>
          <a:lstStyle/>
          <a:p>
            <a:fld id="{3543F2CD-640A-4720-B908-C5CDD55ACC0D}" type="slidenum">
              <a:rPr lang="ko-KR" altLang="en-US" smtClean="0"/>
              <a:pPr/>
              <a:t>8</a:t>
            </a:fld>
            <a:endParaRPr lang="ko-KR" altLang="en-US"/>
          </a:p>
        </p:txBody>
      </p:sp>
      <p:pic>
        <p:nvPicPr>
          <p:cNvPr id="5" name="그림 4"/>
          <p:cNvPicPr>
            <a:picLocks noChangeAspect="1"/>
          </p:cNvPicPr>
          <p:nvPr/>
        </p:nvPicPr>
        <p:blipFill>
          <a:blip r:embed="rId2"/>
          <a:stretch>
            <a:fillRect/>
          </a:stretch>
        </p:blipFill>
        <p:spPr>
          <a:xfrm>
            <a:off x="249501" y="3576195"/>
            <a:ext cx="11692997" cy="2537453"/>
          </a:xfrm>
          <a:prstGeom prst="rect">
            <a:avLst/>
          </a:prstGeom>
        </p:spPr>
      </p:pic>
    </p:spTree>
    <p:extLst>
      <p:ext uri="{BB962C8B-B14F-4D97-AF65-F5344CB8AC3E}">
        <p14:creationId xmlns:p14="http://schemas.microsoft.com/office/powerpoint/2010/main" val="2933142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Physics of Turbulent Channel Flow</a:t>
            </a:r>
            <a:endParaRPr lang="ko-KR" altLang="en-US" dirty="0"/>
          </a:p>
        </p:txBody>
      </p:sp>
      <p:sp>
        <p:nvSpPr>
          <p:cNvPr id="3" name="내용 개체 틀 2"/>
          <p:cNvSpPr>
            <a:spLocks noGrp="1"/>
          </p:cNvSpPr>
          <p:nvPr>
            <p:ph idx="1"/>
          </p:nvPr>
        </p:nvSpPr>
        <p:spPr/>
        <p:txBody>
          <a:bodyPr/>
          <a:lstStyle/>
          <a:p>
            <a:r>
              <a:rPr lang="en-US" altLang="ko-KR" dirty="0" smtClean="0"/>
              <a:t>Two-point correlation functions</a:t>
            </a:r>
            <a:endParaRPr lang="ko-KR" altLang="en-US" dirty="0"/>
          </a:p>
        </p:txBody>
      </p:sp>
      <p:sp>
        <p:nvSpPr>
          <p:cNvPr id="4" name="슬라이드 번호 개체 틀 3"/>
          <p:cNvSpPr>
            <a:spLocks noGrp="1"/>
          </p:cNvSpPr>
          <p:nvPr>
            <p:ph type="sldNum" sz="quarter" idx="12"/>
          </p:nvPr>
        </p:nvSpPr>
        <p:spPr/>
        <p:txBody>
          <a:bodyPr/>
          <a:lstStyle/>
          <a:p>
            <a:fld id="{3543F2CD-640A-4720-B908-C5CDD55ACC0D}" type="slidenum">
              <a:rPr lang="ko-KR" altLang="en-US" smtClean="0"/>
              <a:pPr/>
              <a:t>9</a:t>
            </a:fld>
            <a:endParaRPr lang="ko-KR" altLang="en-US"/>
          </a:p>
        </p:txBody>
      </p:sp>
      <p:pic>
        <p:nvPicPr>
          <p:cNvPr id="5" name="그림 4"/>
          <p:cNvPicPr>
            <a:picLocks noChangeAspect="1"/>
          </p:cNvPicPr>
          <p:nvPr/>
        </p:nvPicPr>
        <p:blipFill>
          <a:blip r:embed="rId2"/>
          <a:stretch>
            <a:fillRect/>
          </a:stretch>
        </p:blipFill>
        <p:spPr>
          <a:xfrm>
            <a:off x="461443" y="1310986"/>
            <a:ext cx="11259503" cy="2433409"/>
          </a:xfrm>
          <a:prstGeom prst="rect">
            <a:avLst/>
          </a:prstGeom>
        </p:spPr>
      </p:pic>
      <p:pic>
        <p:nvPicPr>
          <p:cNvPr id="6" name="그림 5"/>
          <p:cNvPicPr>
            <a:picLocks noChangeAspect="1"/>
          </p:cNvPicPr>
          <p:nvPr/>
        </p:nvPicPr>
        <p:blipFill>
          <a:blip r:embed="rId3"/>
          <a:stretch>
            <a:fillRect/>
          </a:stretch>
        </p:blipFill>
        <p:spPr>
          <a:xfrm>
            <a:off x="461443" y="3762514"/>
            <a:ext cx="11259503" cy="2468927"/>
          </a:xfrm>
          <a:prstGeom prst="rect">
            <a:avLst/>
          </a:prstGeom>
        </p:spPr>
      </p:pic>
    </p:spTree>
    <p:extLst>
      <p:ext uri="{BB962C8B-B14F-4D97-AF65-F5344CB8AC3E}">
        <p14:creationId xmlns:p14="http://schemas.microsoft.com/office/powerpoint/2010/main" val="558736005"/>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53468</TotalTime>
  <Words>636</Words>
  <Application>Microsoft Office PowerPoint</Application>
  <PresentationFormat>와이드스크린</PresentationFormat>
  <Paragraphs>127</Paragraphs>
  <Slides>20</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20</vt:i4>
      </vt:variant>
    </vt:vector>
  </HeadingPairs>
  <TitlesOfParts>
    <vt:vector size="26" baseType="lpstr">
      <vt:lpstr>맑은 고딕</vt:lpstr>
      <vt:lpstr>Arial</vt:lpstr>
      <vt:lpstr>Cambria Math</vt:lpstr>
      <vt:lpstr>Times New Roman</vt:lpstr>
      <vt:lpstr>Wingdings</vt:lpstr>
      <vt:lpstr>Office 테마</vt:lpstr>
      <vt:lpstr>Physics of Turbulent Channel Flow</vt:lpstr>
      <vt:lpstr>Physics of Turbulent Channel Flow</vt:lpstr>
      <vt:lpstr>Physics of Turbulent Channel Flow</vt:lpstr>
      <vt:lpstr>Physics of Turbulent Channel Flow</vt:lpstr>
      <vt:lpstr>Physics of Turbulent Channel Flow</vt:lpstr>
      <vt:lpstr>Physics of Turbulent Channel Flow</vt:lpstr>
      <vt:lpstr>Physics of Turbulent Channel Flow</vt:lpstr>
      <vt:lpstr>Physics of Turbulent Channel Flow</vt:lpstr>
      <vt:lpstr>Physics of Turbulent Channel Flow</vt:lpstr>
      <vt:lpstr>Physics of Turbulent Channel Flow</vt:lpstr>
      <vt:lpstr>Physics of Turbulent Channel Flow</vt:lpstr>
      <vt:lpstr>Physics of Turbulent Channel Flow</vt:lpstr>
      <vt:lpstr>Physics of Turbulent Channel Flow</vt:lpstr>
      <vt:lpstr>Physics of Turbulent Channel Flow</vt:lpstr>
      <vt:lpstr>Physics of Turbulent Channel Flow</vt:lpstr>
      <vt:lpstr>Physics of Turbulent Channel Flow</vt:lpstr>
      <vt:lpstr>Physics of Turbulent Channel Flow</vt:lpstr>
      <vt:lpstr>Physics of Turbulent Channel Flow</vt:lpstr>
      <vt:lpstr>Physics of Turbulent Channel Flow</vt:lpstr>
      <vt:lpstr>Physics of Turbulent Channel Flow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Trend of Simulation of Hypersonic Flow Solver</dc:title>
  <dc:creator>김 주현</dc:creator>
  <cp:lastModifiedBy>김 주현</cp:lastModifiedBy>
  <cp:revision>133</cp:revision>
  <dcterms:created xsi:type="dcterms:W3CDTF">2020-04-09T12:59:15Z</dcterms:created>
  <dcterms:modified xsi:type="dcterms:W3CDTF">2020-12-22T13:02:28Z</dcterms:modified>
</cp:coreProperties>
</file>