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2" r:id="rId19"/>
    <p:sldId id="273" r:id="rId20"/>
    <p:sldId id="280" r:id="rId21"/>
    <p:sldId id="281" r:id="rId22"/>
    <p:sldId id="274" r:id="rId23"/>
    <p:sldId id="275" r:id="rId24"/>
    <p:sldId id="276" r:id="rId25"/>
    <p:sldId id="277" r:id="rId26"/>
    <p:sldId id="278" r:id="rId27"/>
    <p:sldId id="279" r:id="rId28"/>
    <p:sldId id="293" r:id="rId29"/>
    <p:sldId id="294" r:id="rId30"/>
    <p:sldId id="296" r:id="rId31"/>
    <p:sldId id="299" r:id="rId32"/>
    <p:sldId id="298" r:id="rId33"/>
    <p:sldId id="291" r:id="rId34"/>
    <p:sldId id="283" r:id="rId35"/>
    <p:sldId id="284" r:id="rId36"/>
    <p:sldId id="286" r:id="rId37"/>
    <p:sldId id="285" r:id="rId38"/>
    <p:sldId id="287" r:id="rId39"/>
    <p:sldId id="288" r:id="rId40"/>
    <p:sldId id="289" r:id="rId41"/>
    <p:sldId id="290" r:id="rId42"/>
    <p:sldId id="28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주현" initials="김주" lastIdx="1" clrIdx="0">
    <p:extLst>
      <p:ext uri="{19B8F6BF-5375-455C-9EA6-DF929625EA0E}">
        <p15:presenceInfo xmlns:p15="http://schemas.microsoft.com/office/powerpoint/2012/main" userId="b260a4bf6b5eea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1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5T14:12:24.525" idx="1">
    <p:pos x="3297" y="394"/>
    <p:text>Default matrix representation within PETSc is the general sparse AIJ format(CSR)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9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5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0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2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EB41-27D9-4CF3-BB6F-B5B889FCB92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8ECC-F1C5-44C3-86F1-3FDB0DEEF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2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8.png"/><Relationship Id="rId7" Type="http://schemas.openxmlformats.org/officeDocument/2006/relationships/image" Target="../media/image5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Time Integration A to Z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김주현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44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block matrix(M,N)</a:t>
            </a:r>
            <a:endParaRPr lang="ko-KR" altLang="en-US" dirty="0"/>
          </a:p>
        </p:txBody>
      </p:sp>
      <p:sp>
        <p:nvSpPr>
          <p:cNvPr id="18" name="양쪽 대괄호 17"/>
          <p:cNvSpPr/>
          <p:nvPr/>
        </p:nvSpPr>
        <p:spPr>
          <a:xfrm>
            <a:off x="3785581" y="2599549"/>
            <a:ext cx="4372495" cy="4172989"/>
          </a:xfrm>
          <a:prstGeom prst="bracketPair">
            <a:avLst>
              <a:gd name="adj" fmla="val 59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대괄호 18"/>
          <p:cNvSpPr/>
          <p:nvPr/>
        </p:nvSpPr>
        <p:spPr>
          <a:xfrm>
            <a:off x="8462356" y="2599549"/>
            <a:ext cx="940983" cy="4172989"/>
          </a:xfrm>
          <a:prstGeom prst="bracketPair">
            <a:avLst>
              <a:gd name="adj" fmla="val 253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081549" y="2813549"/>
                <a:ext cx="1209812" cy="12098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49" y="2813549"/>
                <a:ext cx="1209812" cy="120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6419374" y="2813548"/>
                <a:ext cx="1209813" cy="12098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74" y="2813548"/>
                <a:ext cx="1209813" cy="1209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081549" y="5016606"/>
                <a:ext cx="1209812" cy="12098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49" y="5016606"/>
                <a:ext cx="1209812" cy="120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419374" y="5016605"/>
                <a:ext cx="1209813" cy="12098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74" y="5016605"/>
                <a:ext cx="1209813" cy="1209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419374" y="1923844"/>
            <a:ext cx="30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matrix(state s, state t)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endCxn id="21" idx="0"/>
          </p:cNvCxnSpPr>
          <p:nvPr/>
        </p:nvCxnSpPr>
        <p:spPr>
          <a:xfrm flipH="1">
            <a:off x="7024281" y="2329775"/>
            <a:ext cx="307900" cy="48377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588275" y="2813548"/>
            <a:ext cx="657773" cy="1209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 anchorCtr="1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15508" y="5016604"/>
            <a:ext cx="657773" cy="12098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 anchorCtr="1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062959" y="3302396"/>
                <a:ext cx="977697" cy="97769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59" y="3302396"/>
                <a:ext cx="977697" cy="977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/>
          <p:cNvCxnSpPr/>
          <p:nvPr/>
        </p:nvCxnSpPr>
        <p:spPr>
          <a:xfrm flipV="1">
            <a:off x="3040656" y="3201613"/>
            <a:ext cx="736613" cy="10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087418" y="4280093"/>
            <a:ext cx="1626986" cy="229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8" idx="1"/>
          </p:cNvCxnSpPr>
          <p:nvPr/>
        </p:nvCxnSpPr>
        <p:spPr>
          <a:xfrm>
            <a:off x="3040656" y="4280093"/>
            <a:ext cx="744925" cy="40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1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block matrix(state s, state t)</a:t>
            </a:r>
            <a:endParaRPr lang="ko-KR" altLang="en-US" dirty="0"/>
          </a:p>
        </p:txBody>
      </p:sp>
      <p:sp>
        <p:nvSpPr>
          <p:cNvPr id="18" name="양쪽 대괄호 17"/>
          <p:cNvSpPr/>
          <p:nvPr/>
        </p:nvSpPr>
        <p:spPr>
          <a:xfrm>
            <a:off x="4143028" y="2464731"/>
            <a:ext cx="4372495" cy="4172989"/>
          </a:xfrm>
          <a:prstGeom prst="bracketPair">
            <a:avLst>
              <a:gd name="adj" fmla="val 59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대괄호 18"/>
          <p:cNvSpPr/>
          <p:nvPr/>
        </p:nvSpPr>
        <p:spPr>
          <a:xfrm>
            <a:off x="8819803" y="2464731"/>
            <a:ext cx="940983" cy="4172989"/>
          </a:xfrm>
          <a:prstGeom prst="bracketPair">
            <a:avLst>
              <a:gd name="adj" fmla="val 253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438996" y="2678731"/>
                <a:ext cx="1209812" cy="12098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𝒃𝒂𝒔𝒊𝒔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𝒃𝒂𝒔𝒊𝒔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96" y="2678731"/>
                <a:ext cx="1209812" cy="120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6776821" y="2678730"/>
                <a:ext cx="1209813" cy="12098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𝒃𝒂𝒔𝒊𝒔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𝒃𝒂𝒔𝒊𝒔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21" y="2678730"/>
                <a:ext cx="1209813" cy="1209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438996" y="4881788"/>
                <a:ext cx="1209812" cy="12098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𝒃𝒂𝒔𝒊𝒔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𝒃𝒂𝒔𝒊𝒔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96" y="4881788"/>
                <a:ext cx="1209812" cy="120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776821" y="4881787"/>
                <a:ext cx="1209813" cy="12098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𝒃𝒂𝒔𝒊𝒔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𝒃𝒂𝒔𝒊𝒔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21" y="4881787"/>
                <a:ext cx="1209813" cy="1209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457702" y="182562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Scalar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endCxn id="21" idx="0"/>
          </p:cNvCxnSpPr>
          <p:nvPr/>
        </p:nvCxnSpPr>
        <p:spPr>
          <a:xfrm flipH="1">
            <a:off x="7381728" y="2194957"/>
            <a:ext cx="307900" cy="48377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945722" y="2678730"/>
            <a:ext cx="657773" cy="1209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 anchorCtr="1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r>
              <a:rPr lang="en-US" altLang="ko-KR" b="1" dirty="0" smtClean="0">
                <a:solidFill>
                  <a:schemeClr val="tx1"/>
                </a:solidFill>
              </a:rPr>
              <a:t>asis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p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72955" y="4881786"/>
            <a:ext cx="657773" cy="12098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 anchorCtr="1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Basis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q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566453" y="2981070"/>
            <a:ext cx="576575" cy="7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35777" y="4261333"/>
            <a:ext cx="1736074" cy="217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8" idx="1"/>
          </p:cNvCxnSpPr>
          <p:nvPr/>
        </p:nvCxnSpPr>
        <p:spPr>
          <a:xfrm>
            <a:off x="3545590" y="4261333"/>
            <a:ext cx="597438" cy="289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335777" y="3051520"/>
                <a:ext cx="1209813" cy="12098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77" y="3051520"/>
                <a:ext cx="1209813" cy="12098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7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Nomenclature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21566" y="3027241"/>
                <a:ext cx="1383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66" y="3027241"/>
                <a:ext cx="1383071" cy="276999"/>
              </a:xfrm>
              <a:prstGeom prst="rect">
                <a:avLst/>
              </a:prstGeom>
              <a:blipFill>
                <a:blip r:embed="rId2"/>
                <a:stretch>
                  <a:fillRect l="-2203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1565" y="2570404"/>
                <a:ext cx="1209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65" y="2570404"/>
                <a:ext cx="1209177" cy="276999"/>
              </a:xfrm>
              <a:prstGeom prst="rect">
                <a:avLst/>
              </a:prstGeom>
              <a:blipFill>
                <a:blip r:embed="rId3"/>
                <a:stretch>
                  <a:fillRect l="-2513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38845" y="2524237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physical flux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845" y="298107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numerical flux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1565" y="3525182"/>
                <a:ext cx="1727652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65" y="3525182"/>
                <a:ext cx="1727652" cy="784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21565" y="4472691"/>
                <a:ext cx="2802498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65" y="4472691"/>
                <a:ext cx="2802498" cy="317844"/>
              </a:xfrm>
              <a:prstGeom prst="rect">
                <a:avLst/>
              </a:prstGeom>
              <a:blipFill>
                <a:blip r:embed="rId5"/>
                <a:stretch>
                  <a:fillRect l="-217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04733" y="4990198"/>
                <a:ext cx="1761315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733" y="4990198"/>
                <a:ext cx="1761315" cy="784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657320" y="3738859"/>
            <a:ext cx="214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owner cell variable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2947" y="4446947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owner cell DOFs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3388" y="5969695"/>
                <a:ext cx="282147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88" y="5969695"/>
                <a:ext cx="2821478" cy="414537"/>
              </a:xfrm>
              <a:prstGeom prst="rect">
                <a:avLst/>
              </a:prstGeom>
              <a:blipFill>
                <a:blip r:embed="rId7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652014" y="5195449"/>
            <a:ext cx="24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neighbor cell variable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91862" y="5992297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neighbor cell DOFs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73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Convective Flux</a:t>
            </a:r>
          </a:p>
          <a:p>
            <a:pPr lvl="1"/>
            <a:r>
              <a:rPr lang="en-US" altLang="ko-KR" dirty="0" smtClean="0"/>
              <a:t>Face integral of owner cell</a:t>
            </a:r>
          </a:p>
          <a:p>
            <a:pPr lvl="2"/>
            <a:r>
              <a:rPr lang="en-US" altLang="ko-KR" dirty="0"/>
              <a:t>w</a:t>
            </a:r>
            <a:r>
              <a:rPr lang="en-US" altLang="ko-KR" dirty="0" smtClean="0"/>
              <a:t>.r.t. owner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09779" y="5005861"/>
            <a:ext cx="3162300" cy="69788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0436" y="3298984"/>
                <a:ext cx="6973704" cy="121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6" y="3298984"/>
                <a:ext cx="6973704" cy="1217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222530" y="4986811"/>
                <a:ext cx="5544403" cy="6978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30" y="4986811"/>
                <a:ext cx="5544403" cy="69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3212" y="4629187"/>
                <a:ext cx="361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12" y="4629187"/>
                <a:ext cx="361188" cy="276999"/>
              </a:xfrm>
              <a:prstGeom prst="rect">
                <a:avLst/>
              </a:prstGeom>
              <a:blipFill>
                <a:blip r:embed="rId4"/>
                <a:stretch>
                  <a:fillRect l="-1694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1719" y="462918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19" y="4629186"/>
                <a:ext cx="209993" cy="276999"/>
              </a:xfrm>
              <a:prstGeom prst="rect">
                <a:avLst/>
              </a:prstGeom>
              <a:blipFill>
                <a:blip r:embed="rId5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6203119" y="3934759"/>
            <a:ext cx="601225" cy="581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01899" y="4516625"/>
            <a:ext cx="687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69769" y="183466"/>
                <a:ext cx="1727652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69" y="183466"/>
                <a:ext cx="1727652" cy="784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69769" y="1130975"/>
                <a:ext cx="2802498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69" y="1130975"/>
                <a:ext cx="2802498" cy="317844"/>
              </a:xfrm>
              <a:prstGeom prst="rect">
                <a:avLst/>
              </a:prstGeom>
              <a:blipFill>
                <a:blip r:embed="rId7"/>
                <a:stretch>
                  <a:fillRect l="-217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52937" y="1648482"/>
                <a:ext cx="1761315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937" y="1648482"/>
                <a:ext cx="1761315" cy="7847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51592" y="2627979"/>
                <a:ext cx="282147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592" y="2627979"/>
                <a:ext cx="2821478" cy="414537"/>
              </a:xfrm>
              <a:prstGeom prst="rect">
                <a:avLst/>
              </a:prstGeom>
              <a:blipFill>
                <a:blip r:embed="rId9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9442" y="3008779"/>
            <a:ext cx="4982270" cy="2095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6233" y="5950970"/>
            <a:ext cx="5088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face_owner_coefficients</a:t>
            </a:r>
            <a:r>
              <a:rPr lang="en-US" altLang="ko-KR" sz="1600" dirty="0" smtClean="0"/>
              <a:t>            [</a:t>
            </a:r>
            <a:r>
              <a:rPr lang="en-US" altLang="ko-KR" sz="1600" dirty="0" err="1" smtClean="0"/>
              <a:t>iface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ibasis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5501466" y="5005861"/>
            <a:ext cx="849457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80946" y="5006165"/>
            <a:ext cx="150783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39986" y="4997852"/>
            <a:ext cx="43945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89896" y="5633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5982" y="5638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27350" y="5619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922" y="5911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9" y="6200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34" y="6476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656" y="6217246"/>
            <a:ext cx="5230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conv_flux_owner_jacobian</a:t>
            </a:r>
            <a:r>
              <a:rPr lang="en-US" altLang="ko-KR" sz="1600" dirty="0" smtClean="0"/>
              <a:t>         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istate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jstate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9655" y="6500682"/>
            <a:ext cx="5161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face_owner_basis_value</a:t>
            </a:r>
            <a:r>
              <a:rPr lang="en-US" altLang="ko-KR" sz="1600" dirty="0" smtClean="0"/>
              <a:t>            [</a:t>
            </a:r>
            <a:r>
              <a:rPr lang="en-US" altLang="ko-KR" sz="1600" dirty="0" err="1" smtClean="0"/>
              <a:t>iface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jbasis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470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Convective Flux</a:t>
            </a:r>
          </a:p>
          <a:p>
            <a:pPr lvl="1"/>
            <a:r>
              <a:rPr lang="en-US" altLang="ko-KR" dirty="0" smtClean="0"/>
              <a:t>Face integral of owner cell</a:t>
            </a:r>
          </a:p>
          <a:p>
            <a:pPr lvl="2"/>
            <a:r>
              <a:rPr lang="en-US" altLang="ko-KR" dirty="0" smtClean="0"/>
              <a:t>w.r.t. neighbor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94517" y="3261888"/>
            <a:ext cx="3162300" cy="69788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7717" y="3262122"/>
                <a:ext cx="8481296" cy="605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17" y="3262122"/>
                <a:ext cx="8481296" cy="605550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69769" y="183466"/>
                <a:ext cx="1727652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69" y="183466"/>
                <a:ext cx="1727652" cy="784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69769" y="1130975"/>
                <a:ext cx="2802498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69" y="1130975"/>
                <a:ext cx="2802498" cy="317844"/>
              </a:xfrm>
              <a:prstGeom prst="rect">
                <a:avLst/>
              </a:prstGeom>
              <a:blipFill>
                <a:blip r:embed="rId4"/>
                <a:stretch>
                  <a:fillRect l="-217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52937" y="1648482"/>
                <a:ext cx="1761315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937" y="1648482"/>
                <a:ext cx="1761315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51592" y="2627979"/>
                <a:ext cx="282147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592" y="2627979"/>
                <a:ext cx="2821478" cy="414537"/>
              </a:xfrm>
              <a:prstGeom prst="rect">
                <a:avLst/>
              </a:prstGeom>
              <a:blipFill>
                <a:blip r:embed="rId6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388" y="4179143"/>
            <a:ext cx="5239481" cy="228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233" y="5950970"/>
            <a:ext cx="5304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face_owner_coefficients</a:t>
            </a:r>
            <a:r>
              <a:rPr lang="en-US" altLang="ko-KR" sz="1600" dirty="0" smtClean="0"/>
              <a:t>               [</a:t>
            </a:r>
            <a:r>
              <a:rPr lang="en-US" altLang="ko-KR" sz="1600" dirty="0" err="1" smtClean="0"/>
              <a:t>iface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ibasis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6664055" y="3215589"/>
            <a:ext cx="849457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46608" y="3215589"/>
            <a:ext cx="150783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02575" y="3207580"/>
            <a:ext cx="43945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52485" y="38431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8571" y="3848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89939" y="3829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22" y="5911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79" y="6200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334" y="6476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656" y="6217246"/>
            <a:ext cx="5424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conv_flux_neighbor_jacobian</a:t>
            </a:r>
            <a:r>
              <a:rPr lang="en-US" altLang="ko-KR" sz="1600" dirty="0" smtClean="0"/>
              <a:t>         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istate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jstate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9655" y="6500682"/>
            <a:ext cx="535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face_neighbor_basis_value</a:t>
            </a:r>
            <a:r>
              <a:rPr lang="en-US" altLang="ko-KR" sz="1600" dirty="0" smtClean="0"/>
              <a:t>            [</a:t>
            </a:r>
            <a:r>
              <a:rPr lang="en-US" altLang="ko-KR" sz="1600" dirty="0" err="1" smtClean="0"/>
              <a:t>iface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jbasis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821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Convective Flux</a:t>
            </a:r>
          </a:p>
          <a:p>
            <a:pPr lvl="1"/>
            <a:r>
              <a:rPr lang="en-US" altLang="ko-KR" dirty="0" smtClean="0"/>
              <a:t>Face integral of neighbor cell</a:t>
            </a:r>
          </a:p>
          <a:p>
            <a:pPr lvl="2"/>
            <a:r>
              <a:rPr lang="en-US" altLang="ko-KR" dirty="0"/>
              <a:t>w</a:t>
            </a:r>
            <a:r>
              <a:rPr lang="en-US" altLang="ko-KR" dirty="0" smtClean="0"/>
              <a:t>.r.t. owner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67227" y="4925018"/>
            <a:ext cx="3302542" cy="69788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0436" y="3298984"/>
                <a:ext cx="7194725" cy="121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=−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6" y="3298984"/>
                <a:ext cx="7194725" cy="1217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355533" y="4915602"/>
                <a:ext cx="5976636" cy="6978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533" y="4915602"/>
                <a:ext cx="5976636" cy="69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3212" y="4629187"/>
                <a:ext cx="361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12" y="4629187"/>
                <a:ext cx="361188" cy="276999"/>
              </a:xfrm>
              <a:prstGeom prst="rect">
                <a:avLst/>
              </a:prstGeom>
              <a:blipFill>
                <a:blip r:embed="rId4"/>
                <a:stretch>
                  <a:fillRect l="-1694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1719" y="462918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19" y="4629186"/>
                <a:ext cx="209993" cy="276999"/>
              </a:xfrm>
              <a:prstGeom prst="rect">
                <a:avLst/>
              </a:prstGeom>
              <a:blipFill>
                <a:blip r:embed="rId5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6203119" y="3934759"/>
            <a:ext cx="601225" cy="581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01899" y="4516625"/>
            <a:ext cx="687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69769" y="183466"/>
                <a:ext cx="1727652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69" y="183466"/>
                <a:ext cx="1727652" cy="784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69769" y="1130975"/>
                <a:ext cx="2802498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69" y="1130975"/>
                <a:ext cx="2802498" cy="317844"/>
              </a:xfrm>
              <a:prstGeom prst="rect">
                <a:avLst/>
              </a:prstGeom>
              <a:blipFill>
                <a:blip r:embed="rId7"/>
                <a:stretch>
                  <a:fillRect l="-217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52937" y="1648482"/>
                <a:ext cx="1761315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937" y="1648482"/>
                <a:ext cx="1761315" cy="7847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51592" y="2627979"/>
                <a:ext cx="282147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592" y="2627979"/>
                <a:ext cx="2821478" cy="414537"/>
              </a:xfrm>
              <a:prstGeom prst="rect">
                <a:avLst/>
              </a:prstGeom>
              <a:blipFill>
                <a:blip r:embed="rId9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828" y="3038891"/>
            <a:ext cx="5268060" cy="2286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233" y="5950970"/>
            <a:ext cx="5354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face_neighbor_coefficients</a:t>
            </a:r>
            <a:r>
              <a:rPr lang="en-US" altLang="ko-KR" sz="1600" dirty="0" smtClean="0"/>
              <a:t>            [</a:t>
            </a:r>
            <a:r>
              <a:rPr lang="en-US" altLang="ko-KR" sz="1600" dirty="0" err="1" smtClean="0"/>
              <a:t>iface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ibasis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6118167" y="4939358"/>
            <a:ext cx="78971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37902" y="4939662"/>
            <a:ext cx="150783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496942" y="4931349"/>
            <a:ext cx="43945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16221" y="55816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2938" y="5571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4306" y="5552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922" y="5911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9" y="6200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34" y="6476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656" y="6217246"/>
            <a:ext cx="5446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conv_flux_owner_jacobian</a:t>
            </a:r>
            <a:r>
              <a:rPr lang="en-US" altLang="ko-KR" sz="1600" dirty="0" smtClean="0"/>
              <a:t>             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istate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jstate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9655" y="6500682"/>
            <a:ext cx="537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face_owner_basis_value</a:t>
            </a:r>
            <a:r>
              <a:rPr lang="en-US" altLang="ko-KR" sz="1600" dirty="0" smtClean="0"/>
              <a:t>                [</a:t>
            </a:r>
            <a:r>
              <a:rPr lang="en-US" altLang="ko-KR" sz="1600" dirty="0" err="1" smtClean="0"/>
              <a:t>iface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jbasis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365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Convective Flux</a:t>
            </a:r>
          </a:p>
          <a:p>
            <a:pPr lvl="1"/>
            <a:r>
              <a:rPr lang="en-US" altLang="ko-KR" dirty="0" smtClean="0"/>
              <a:t>Face integral of neighbor cell</a:t>
            </a:r>
          </a:p>
          <a:p>
            <a:pPr lvl="2"/>
            <a:r>
              <a:rPr lang="en-US" altLang="ko-KR" dirty="0" smtClean="0"/>
              <a:t>w.r.t. neighbor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85462" y="3346595"/>
            <a:ext cx="3385566" cy="69788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1091" y="3370188"/>
                <a:ext cx="8899937" cy="605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91" y="3370188"/>
                <a:ext cx="8899937" cy="605550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69769" y="183466"/>
                <a:ext cx="1727652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69" y="183466"/>
                <a:ext cx="1727652" cy="784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69769" y="1130975"/>
                <a:ext cx="2802498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69" y="1130975"/>
                <a:ext cx="2802498" cy="317844"/>
              </a:xfrm>
              <a:prstGeom prst="rect">
                <a:avLst/>
              </a:prstGeom>
              <a:blipFill>
                <a:blip r:embed="rId4"/>
                <a:stretch>
                  <a:fillRect l="-217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52937" y="1648482"/>
                <a:ext cx="1761315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937" y="1648482"/>
                <a:ext cx="1761315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51592" y="2627979"/>
                <a:ext cx="282147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𝐷𝑂𝐹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,⋯,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592" y="2627979"/>
                <a:ext cx="2821478" cy="414537"/>
              </a:xfrm>
              <a:prstGeom prst="rect">
                <a:avLst/>
              </a:prstGeom>
              <a:blipFill>
                <a:blip r:embed="rId6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632" y="2994849"/>
            <a:ext cx="5515745" cy="219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33" y="5950970"/>
            <a:ext cx="557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face_neighbor_coefficients</a:t>
            </a:r>
            <a:r>
              <a:rPr lang="en-US" altLang="ko-KR" sz="1600" dirty="0" smtClean="0"/>
              <a:t>               [</a:t>
            </a:r>
            <a:r>
              <a:rPr lang="en-US" altLang="ko-KR" sz="1600" dirty="0" err="1" smtClean="0"/>
              <a:t>iface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ibasis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7231334" y="3346291"/>
            <a:ext cx="78971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51069" y="3346595"/>
            <a:ext cx="150783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10109" y="3338282"/>
            <a:ext cx="43945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29388" y="39885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66105" y="3978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7473" y="3959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22" y="5911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079" y="6200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334" y="6476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656" y="6217246"/>
            <a:ext cx="5712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conv_flux_neighbor_jacobian</a:t>
            </a:r>
            <a:r>
              <a:rPr lang="en-US" altLang="ko-KR" sz="1600" dirty="0" smtClean="0"/>
              <a:t>             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istate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jstate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9655" y="6500682"/>
            <a:ext cx="5643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face_neighbor_basis_value</a:t>
            </a:r>
            <a:r>
              <a:rPr lang="en-US" altLang="ko-KR" sz="1600" dirty="0" smtClean="0"/>
              <a:t>                [</a:t>
            </a:r>
            <a:r>
              <a:rPr lang="en-US" altLang="ko-KR" sz="1600" dirty="0" err="1" smtClean="0"/>
              <a:t>iface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jbasis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715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Convective Flux</a:t>
            </a:r>
          </a:p>
          <a:p>
            <a:pPr lvl="1"/>
            <a:r>
              <a:rPr lang="en-US" altLang="ko-KR" dirty="0" smtClean="0"/>
              <a:t>Volume integral of owner cell</a:t>
            </a:r>
          </a:p>
          <a:p>
            <a:pPr lvl="2"/>
            <a:r>
              <a:rPr lang="en-US" altLang="ko-KR" dirty="0"/>
              <a:t>w</a:t>
            </a:r>
            <a:r>
              <a:rPr lang="en-US" altLang="ko-KR" dirty="0" smtClean="0"/>
              <a:t>.r.t. owner cell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w.r.t. neighbor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67721" y="4783394"/>
            <a:ext cx="2680022" cy="69788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157668"/>
                <a:ext cx="7338997" cy="1188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7668"/>
                <a:ext cx="7338997" cy="1188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296221" y="4762672"/>
                <a:ext cx="3182794" cy="697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21" y="4762672"/>
                <a:ext cx="3182794" cy="69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39894" y="4487871"/>
                <a:ext cx="361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94" y="4487871"/>
                <a:ext cx="361188" cy="276999"/>
              </a:xfrm>
              <a:prstGeom prst="rect">
                <a:avLst/>
              </a:prstGeom>
              <a:blipFill>
                <a:blip r:embed="rId4"/>
                <a:stretch>
                  <a:fillRect l="-1694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4948581" y="4375309"/>
            <a:ext cx="687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17665" y="6148592"/>
            <a:ext cx="237384" cy="69788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2451" y="6148592"/>
                <a:ext cx="2932598" cy="594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51" y="6148592"/>
                <a:ext cx="2932598" cy="594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81030" y="5858786"/>
            <a:ext cx="5825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cell_coefficients</a:t>
            </a:r>
            <a:r>
              <a:rPr lang="en-US" altLang="ko-KR" sz="1600" dirty="0" smtClean="0"/>
              <a:t>                          [</a:t>
            </a:r>
            <a:r>
              <a:rPr lang="en-US" altLang="ko-KR" sz="1600" dirty="0" err="1" smtClean="0"/>
              <a:t>icell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ibasis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idim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667721" y="4781197"/>
            <a:ext cx="84501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33840" y="4779254"/>
            <a:ext cx="979560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00831" y="4778237"/>
            <a:ext cx="43945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65774" y="5423477"/>
            <a:ext cx="44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8876" y="5411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14995" y="5409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9719" y="58196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9876" y="6108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3131" y="63841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64453" y="6125062"/>
            <a:ext cx="5978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conv_flux_owner_jacobian</a:t>
            </a:r>
            <a:r>
              <a:rPr lang="en-US" altLang="ko-KR" sz="1600" dirty="0" smtClean="0"/>
              <a:t>             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istate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jstate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idim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264452" y="6408498"/>
            <a:ext cx="529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cell_basis_value</a:t>
            </a:r>
            <a:r>
              <a:rPr lang="en-US" altLang="ko-KR" sz="1600" dirty="0" smtClean="0"/>
              <a:t>                          [</a:t>
            </a:r>
            <a:r>
              <a:rPr lang="en-US" altLang="ko-KR" sz="1600" dirty="0" err="1" smtClean="0"/>
              <a:t>icell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ipoint</a:t>
            </a:r>
            <a:r>
              <a:rPr lang="en-US" altLang="ko-KR" sz="1600" dirty="0" smtClean="0"/>
              <a:t>][</a:t>
            </a:r>
            <a:r>
              <a:rPr lang="en-US" altLang="ko-KR" sz="1600" dirty="0" err="1" smtClean="0"/>
              <a:t>jbasis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766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Jacobian of lifting operators</a:t>
            </a:r>
          </a:p>
          <a:p>
            <a:pPr lvl="2"/>
            <a:r>
              <a:rPr lang="en-US" altLang="ko-KR" dirty="0" smtClean="0"/>
              <a:t>Local lifting operator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2994" y="3444132"/>
                <a:ext cx="3640612" cy="615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4" y="3444132"/>
                <a:ext cx="3640612" cy="615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7119" y="3605029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19" y="3605029"/>
                <a:ext cx="772969" cy="276999"/>
              </a:xfrm>
              <a:prstGeom prst="rect">
                <a:avLst/>
              </a:prstGeom>
              <a:blipFill>
                <a:blip r:embed="rId3"/>
                <a:stretch>
                  <a:fillRect l="-8661" r="-472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78459" y="3351146"/>
                <a:ext cx="1785296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459" y="3351146"/>
                <a:ext cx="1785296" cy="784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1576" y="4369581"/>
                <a:ext cx="2941831" cy="615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76" y="4369581"/>
                <a:ext cx="2941831" cy="615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26986" y="4171379"/>
                <a:ext cx="3712811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86" y="4171379"/>
                <a:ext cx="3712811" cy="784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401989" y="4633323"/>
            <a:ext cx="481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26986" y="5004165"/>
                <a:ext cx="3712811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86" y="5004165"/>
                <a:ext cx="3712811" cy="7847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8402475" y="3308156"/>
                <a:ext cx="3764236" cy="877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nary>
                            <m:naryPr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5" y="3308156"/>
                <a:ext cx="3764236" cy="877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402476" y="5062356"/>
                <a:ext cx="3552639" cy="877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nary>
                            <m:naryPr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6" y="5062356"/>
                <a:ext cx="3552639" cy="8771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8402475" y="4185256"/>
                <a:ext cx="3552639" cy="877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,+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nary>
                            <m:naryPr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5" y="4185256"/>
                <a:ext cx="3552639" cy="8771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402476" y="5980900"/>
                <a:ext cx="3764236" cy="877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,+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nary>
                            <m:naryPr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6" y="5980900"/>
                <a:ext cx="3764236" cy="877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261778" y="1517848"/>
            <a:ext cx="596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face_owner_to_owner_auxiliary_jacobian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9342" y="1888171"/>
            <a:ext cx="619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face_neighbor_to_owner_auxiliary_jacobian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29343" y="2258494"/>
            <a:ext cx="619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face_owner_to_neighbor_auxiliary_jacobian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96908" y="2583323"/>
            <a:ext cx="643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face_neighbor_to_neighbor_auxiliary_jacobian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8491815" y="3402902"/>
            <a:ext cx="73358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20205" y="33130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73376" y="4275142"/>
            <a:ext cx="73358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01766" y="4185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73376" y="5150861"/>
            <a:ext cx="73358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01766" y="50609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73376" y="6093615"/>
            <a:ext cx="73358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101766" y="6003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④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8677" y="1477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48677" y="1848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48677" y="22123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48677" y="2526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④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2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Jacobian of lifting operators</a:t>
            </a:r>
          </a:p>
          <a:p>
            <a:pPr lvl="2"/>
            <a:r>
              <a:rPr lang="en-US" altLang="ko-KR" dirty="0" smtClean="0"/>
              <a:t>Global lifting operator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3848" y="3347669"/>
                <a:ext cx="4977966" cy="815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e>
                                  </m:d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48" y="3347669"/>
                <a:ext cx="4977966" cy="8158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05176" y="3602611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176" y="3602611"/>
                <a:ext cx="772969" cy="276999"/>
              </a:xfrm>
              <a:prstGeom prst="rect">
                <a:avLst/>
              </a:prstGeom>
              <a:blipFill>
                <a:blip r:embed="rId3"/>
                <a:stretch>
                  <a:fillRect l="-8661" r="-551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625651" y="4258503"/>
                <a:ext cx="4244816" cy="908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1" y="4258503"/>
                <a:ext cx="4244816" cy="908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914134" y="4258503"/>
                <a:ext cx="3552639" cy="877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nary>
                            <m:naryPr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34" y="4258503"/>
                <a:ext cx="3552639" cy="877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7988" y="5500848"/>
            <a:ext cx="7438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cell_owner_to_owner_auxiliary_jacobian</a:t>
            </a:r>
            <a:r>
              <a:rPr lang="en-US" altLang="ko-KR" sz="1400" dirty="0" smtClean="0"/>
              <a:t>      [</a:t>
            </a:r>
            <a:r>
              <a:rPr lang="en-US" altLang="ko-KR" sz="1400" dirty="0" err="1" smtClean="0"/>
              <a:t>owner_cell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07988" y="5838906"/>
            <a:ext cx="747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cell_owner_to_neighbor_auxiliary_jacobian</a:t>
            </a:r>
            <a:r>
              <a:rPr lang="en-US" altLang="ko-KR" sz="1400" dirty="0" smtClean="0"/>
              <a:t>  [</a:t>
            </a:r>
            <a:r>
              <a:rPr lang="en-US" altLang="ko-KR" sz="1400" dirty="0" err="1" smtClean="0"/>
              <a:t>owner_cell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neighbor_cell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729705" y="4381451"/>
            <a:ext cx="73358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74521" y="4381451"/>
            <a:ext cx="76710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25651" y="50256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4102" y="5000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974" y="54998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①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974" y="58231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②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6509" y="4108218"/>
                <a:ext cx="5990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05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5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ko-KR" altLang="en-US" sz="1050" dirty="0" smtClean="0">
                    <a:solidFill>
                      <a:schemeClr val="accent5"/>
                    </a:solidFill>
                  </a:rPr>
                  <a:t> 포함</a:t>
                </a:r>
                <a:endParaRPr lang="ko-KR" altLang="en-US" sz="105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509" y="4108218"/>
                <a:ext cx="599075" cy="261610"/>
              </a:xfrm>
              <a:prstGeom prst="rect">
                <a:avLst/>
              </a:prstGeom>
              <a:blipFill>
                <a:blip r:embed="rId6"/>
                <a:stretch>
                  <a:fillRect t="-2326"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94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Time Integration Schemes</a:t>
            </a:r>
          </a:p>
          <a:p>
            <a:pPr lvl="1"/>
            <a:r>
              <a:rPr lang="en-US" altLang="ko-KR" dirty="0" smtClean="0"/>
              <a:t>Starting 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Formulation of Residual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Interface with </a:t>
            </a:r>
            <a:r>
              <a:rPr lang="en-US" altLang="ko-KR" dirty="0" err="1" smtClean="0"/>
              <a:t>PETSc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What need to be modified?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77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6269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994" y="76013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Viscous Flux(Boundary condition)</a:t>
            </a:r>
          </a:p>
          <a:p>
            <a:pPr lvl="1"/>
            <a:r>
              <a:rPr lang="en-US" altLang="ko-KR" dirty="0" smtClean="0"/>
              <a:t>Jacobian of lifting operators</a:t>
            </a:r>
          </a:p>
          <a:p>
            <a:pPr lvl="2"/>
            <a:r>
              <a:rPr lang="en-US" altLang="ko-KR" dirty="0" smtClean="0"/>
              <a:t>Local lifting operator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1498" y="2085698"/>
                <a:ext cx="4133760" cy="615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8" y="2085698"/>
                <a:ext cx="4133760" cy="615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912" y="2935804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12" y="2935804"/>
                <a:ext cx="772969" cy="276999"/>
              </a:xfrm>
              <a:prstGeom prst="rect">
                <a:avLst/>
              </a:prstGeom>
              <a:blipFill>
                <a:blip r:embed="rId3"/>
                <a:stretch>
                  <a:fillRect l="-8661" r="-472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3388" y="2644233"/>
                <a:ext cx="1785296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88" y="2644233"/>
                <a:ext cx="1785296" cy="784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670" y="4357250"/>
                <a:ext cx="3397853" cy="615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0" y="4357250"/>
                <a:ext cx="3397853" cy="615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89053" y="5250270"/>
                <a:ext cx="4168834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3" y="5250270"/>
                <a:ext cx="4168834" cy="784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170656" y="5735512"/>
            <a:ext cx="481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760047" y="1832957"/>
                <a:ext cx="5331716" cy="877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nary>
                            <m:naryPr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47" y="1832957"/>
                <a:ext cx="5331716" cy="877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805572" y="3241682"/>
            <a:ext cx="638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bdry_auxiliary_jacobian_coefficients</a:t>
            </a:r>
            <a:r>
              <a:rPr lang="en-US" altLang="ko-KR" sz="1400" dirty="0" smtClean="0"/>
              <a:t>        [</a:t>
            </a:r>
            <a:r>
              <a:rPr lang="en-US" altLang="ko-KR" sz="1400" dirty="0" err="1" smtClean="0"/>
              <a:t>ibdry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jpoint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05572" y="3563609"/>
            <a:ext cx="522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solution_jacobian</a:t>
            </a:r>
            <a:r>
              <a:rPr lang="en-US" altLang="ko-KR" sz="1400" dirty="0" smtClean="0"/>
              <a:t>                 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731476" y="1855062"/>
            <a:ext cx="2044291" cy="8543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775767" y="1845692"/>
            <a:ext cx="1679633" cy="8637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629185" y="26442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6604" y="2630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9558" y="322806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①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9558" y="35630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②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9185" y="1575507"/>
                <a:ext cx="5990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05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5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ko-KR" altLang="en-US" sz="1050" dirty="0" smtClean="0">
                    <a:solidFill>
                      <a:schemeClr val="accent5"/>
                    </a:solidFill>
                  </a:rPr>
                  <a:t> 포함</a:t>
                </a:r>
                <a:endParaRPr lang="ko-KR" altLang="en-US" sz="105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185" y="1575507"/>
                <a:ext cx="59907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Viscous Flux(Boundary condition)</a:t>
            </a:r>
          </a:p>
          <a:p>
            <a:pPr lvl="1"/>
            <a:r>
              <a:rPr lang="en-US" altLang="ko-KR" dirty="0" smtClean="0"/>
              <a:t>Jacobian of lifting operators</a:t>
            </a:r>
          </a:p>
          <a:p>
            <a:pPr lvl="2"/>
            <a:r>
              <a:rPr lang="en-US" altLang="ko-KR" dirty="0" smtClean="0"/>
              <a:t>Global lifting operator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3848" y="3347669"/>
                <a:ext cx="4977966" cy="815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e>
                                  </m:d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48" y="3347669"/>
                <a:ext cx="4977966" cy="8158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05176" y="3602611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176" y="3602611"/>
                <a:ext cx="772969" cy="276999"/>
              </a:xfrm>
              <a:prstGeom prst="rect">
                <a:avLst/>
              </a:prstGeom>
              <a:blipFill>
                <a:blip r:embed="rId3"/>
                <a:stretch>
                  <a:fillRect l="-8661" r="-551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257417" y="4298407"/>
                <a:ext cx="5812297" cy="908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17" y="4298407"/>
                <a:ext cx="5812297" cy="908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07988" y="5500848"/>
            <a:ext cx="7483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auxiliary_jacobian</a:t>
            </a:r>
            <a:r>
              <a:rPr lang="en-US" altLang="ko-KR" sz="1400" dirty="0" smtClean="0"/>
              <a:t>_                                  [</a:t>
            </a:r>
            <a:r>
              <a:rPr lang="en-US" altLang="ko-KR" sz="1400" dirty="0" err="1" smtClean="0"/>
              <a:t>owner_cell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07988" y="5838906"/>
            <a:ext cx="642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bdry_cell_auxiliary_jacobian_coefficients</a:t>
            </a:r>
            <a:r>
              <a:rPr lang="en-US" altLang="ko-KR" sz="1400" dirty="0" smtClean="0"/>
              <a:t>      [</a:t>
            </a:r>
            <a:r>
              <a:rPr lang="en-US" altLang="ko-KR" sz="1400" dirty="0" err="1" smtClean="0"/>
              <a:t>ibdry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07988" y="6173924"/>
            <a:ext cx="547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solution_jacobian</a:t>
            </a:r>
            <a:r>
              <a:rPr lang="en-US" altLang="ko-KR" sz="1400" dirty="0" smtClean="0"/>
              <a:t>                     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2367061" y="4425966"/>
            <a:ext cx="73358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00931" y="4342791"/>
            <a:ext cx="2505251" cy="8637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06182" y="4414495"/>
            <a:ext cx="1691898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57417" y="5064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6509" y="5175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93017" y="5042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1974" y="54998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①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1974" y="58231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②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974" y="61769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③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56509" y="4108218"/>
                <a:ext cx="5990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05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5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ko-KR" altLang="en-US" sz="1050" dirty="0" smtClean="0">
                    <a:solidFill>
                      <a:schemeClr val="accent5"/>
                    </a:solidFill>
                  </a:rPr>
                  <a:t> 포함</a:t>
                </a:r>
                <a:endParaRPr lang="ko-KR" altLang="en-US" sz="105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509" y="4108218"/>
                <a:ext cx="599075" cy="261610"/>
              </a:xfrm>
              <a:prstGeom prst="rect">
                <a:avLst/>
              </a:prstGeom>
              <a:blipFill>
                <a:blip r:embed="rId5"/>
                <a:stretch>
                  <a:fillRect t="-2326"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46135" y="2733762"/>
            <a:ext cx="6554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bdry_cell_auxiliary_jacobian_coefficient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ibdry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jpoint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498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1" y="-36773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027" y="519749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Face integral of owner cell</a:t>
            </a:r>
          </a:p>
          <a:p>
            <a:pPr lvl="2"/>
            <a:r>
              <a:rPr lang="en-US" altLang="ko-KR" dirty="0"/>
              <a:t>w</a:t>
            </a:r>
            <a:r>
              <a:rPr lang="en-US" altLang="ko-KR" dirty="0" smtClean="0"/>
              <a:t>.r.t. owner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1740" y="4512116"/>
            <a:ext cx="9639260" cy="94195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367" y="1891082"/>
                <a:ext cx="7014484" cy="1208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7" y="1891082"/>
                <a:ext cx="7014484" cy="1208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403271" y="3420977"/>
                <a:ext cx="8954429" cy="770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,−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,+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,+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71" y="3420977"/>
                <a:ext cx="8954429" cy="770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53823" y="4232568"/>
                <a:ext cx="499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23" y="4232568"/>
                <a:ext cx="499047" cy="276999"/>
              </a:xfrm>
              <a:prstGeom prst="rect">
                <a:avLst/>
              </a:prstGeom>
              <a:blipFill>
                <a:blip r:embed="rId4"/>
                <a:stretch>
                  <a:fillRect l="-73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/>
          <p:cNvCxnSpPr/>
          <p:nvPr/>
        </p:nvCxnSpPr>
        <p:spPr>
          <a:xfrm>
            <a:off x="4270555" y="4160339"/>
            <a:ext cx="687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5891" y="423256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891" y="4232568"/>
                <a:ext cx="209993" cy="276999"/>
              </a:xfrm>
              <a:prstGeom prst="rect">
                <a:avLst/>
              </a:prstGeom>
              <a:blipFill>
                <a:blip r:embed="rId5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7960274" y="3491534"/>
            <a:ext cx="601225" cy="581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94474" y="3205961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74" y="3205961"/>
                <a:ext cx="209993" cy="276999"/>
              </a:xfrm>
              <a:prstGeom prst="rect">
                <a:avLst/>
              </a:prstGeom>
              <a:blipFill>
                <a:blip r:embed="rId6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 flipV="1">
            <a:off x="3398857" y="2464927"/>
            <a:ext cx="601225" cy="581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73846" y="3205961"/>
                <a:ext cx="361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46" y="3205961"/>
                <a:ext cx="361189" cy="276999"/>
              </a:xfrm>
              <a:prstGeom prst="rect">
                <a:avLst/>
              </a:prstGeom>
              <a:blipFill>
                <a:blip r:embed="rId7"/>
                <a:stretch>
                  <a:fillRect l="-1864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2010670" y="3137128"/>
            <a:ext cx="687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89329" y="4506540"/>
                <a:ext cx="11289405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𝐷𝑂𝐹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𝐷𝑂𝐹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29" y="4506540"/>
                <a:ext cx="11289405" cy="972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0384" y="1685480"/>
            <a:ext cx="4982270" cy="2095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1027" y="5630917"/>
            <a:ext cx="4394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face_owner_coefficients</a:t>
            </a:r>
            <a:r>
              <a:rPr lang="en-US" altLang="ko-KR" sz="1400" dirty="0" smtClean="0"/>
              <a:t>    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930014" y="4647973"/>
            <a:ext cx="78971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41360" y="4648546"/>
            <a:ext cx="546240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14121" y="4647935"/>
            <a:ext cx="43945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8068" y="52902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6396" y="5280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1485" y="52694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0284" y="55918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①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0127" y="58806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②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6872" y="615628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③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450" y="5897193"/>
            <a:ext cx="443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visc_flux_owner_jacobian</a:t>
            </a:r>
            <a:r>
              <a:rPr lang="en-US" altLang="ko-KR" sz="1400" dirty="0" smtClean="0"/>
              <a:t>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94449" y="6180629"/>
            <a:ext cx="446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face_owner_basis_value</a:t>
            </a:r>
            <a:r>
              <a:rPr lang="en-US" altLang="ko-KR" sz="1400" dirty="0" smtClean="0"/>
              <a:t>     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3084310" y="4647935"/>
            <a:ext cx="153001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83359" y="5280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④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21764" y="4647935"/>
            <a:ext cx="630769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99784" y="52694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⑤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75372" y="4549681"/>
            <a:ext cx="1241895" cy="7904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01700" y="5280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⑥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54846" y="4604798"/>
            <a:ext cx="1544000" cy="7904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185150" y="53110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⑦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13769" y="4549680"/>
            <a:ext cx="1203898" cy="8455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48561" y="5339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⑧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4292" y="64582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④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5973" y="55916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⑤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1630" y="586654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⑥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027" y="6477124"/>
            <a:ext cx="491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visc_flux_owner_grad_jacobian</a:t>
            </a:r>
            <a:r>
              <a:rPr lang="en-US" altLang="ko-KR" sz="1400" dirty="0" smtClean="0"/>
              <a:t>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7888" y="5591804"/>
            <a:ext cx="5855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</a:t>
            </a:r>
            <a:r>
              <a:rPr lang="en-US" altLang="ko-KR" sz="1400" dirty="0" err="1" smtClean="0"/>
              <a:t>ace_owner_div_basis_value</a:t>
            </a:r>
            <a:r>
              <a:rPr lang="en-US" altLang="ko-KR" sz="1400" dirty="0" smtClean="0"/>
              <a:t>                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037887" y="5875240"/>
            <a:ext cx="596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face_owner_to_owner_auxiliary_jacobian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21630" y="61487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⑦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7222" y="64409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⑧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7887" y="6171671"/>
            <a:ext cx="6210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visc_flux_neighbor_grad_jacobian</a:t>
            </a:r>
            <a:r>
              <a:rPr lang="en-US" altLang="ko-KR" sz="1400" dirty="0" smtClean="0"/>
              <a:t>  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037887" y="6461708"/>
            <a:ext cx="589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face_neighbor_to_owner_auxiliary_jacobian</a:t>
            </a:r>
            <a:r>
              <a:rPr lang="en-US" altLang="ko-KR" sz="1400" dirty="0" smtClean="0"/>
              <a:t>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703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0820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008" y="703407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Face integral of owner cell</a:t>
            </a:r>
          </a:p>
          <a:p>
            <a:pPr lvl="2"/>
            <a:r>
              <a:rPr lang="en-US" altLang="ko-KR" dirty="0" smtClean="0"/>
              <a:t>w.r.t. neighbor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17929" y="2943018"/>
            <a:ext cx="9373475" cy="97270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6813" y="2157447"/>
                <a:ext cx="7281326" cy="618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13" y="2157447"/>
                <a:ext cx="7281326" cy="618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15103" y="2943018"/>
                <a:ext cx="974280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𝐷𝑂𝐹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𝐷𝑂𝐹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3" y="2943018"/>
                <a:ext cx="9742808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735" y="1881601"/>
            <a:ext cx="5239481" cy="228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666" y="4055714"/>
            <a:ext cx="4644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face_owner_coefficients</a:t>
            </a:r>
            <a:r>
              <a:rPr lang="en-US" altLang="ko-KR" sz="1400" dirty="0" smtClean="0"/>
              <a:t>        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40585" y="3072770"/>
            <a:ext cx="78971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35305" y="3073343"/>
            <a:ext cx="546240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91440" y="3072732"/>
            <a:ext cx="43945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8639" y="3715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0341" y="3705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8804" y="3694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55" y="40166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①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12" y="43054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②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7" y="45810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③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089" y="4321990"/>
            <a:ext cx="492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visc_flux_neighbor_jacobian</a:t>
            </a:r>
            <a:r>
              <a:rPr lang="en-US" altLang="ko-KR" sz="1400" dirty="0" smtClean="0"/>
              <a:t>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3088" y="4605426"/>
            <a:ext cx="5137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face_neighbor_basis_value</a:t>
            </a:r>
            <a:r>
              <a:rPr lang="en-US" altLang="ko-KR" sz="1400" dirty="0" smtClean="0"/>
              <a:t>            [</a:t>
            </a:r>
            <a:r>
              <a:rPr lang="en-US" altLang="ko-KR" sz="1400" dirty="0" err="1"/>
              <a:t>iface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ipoint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ibasis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idim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762123" y="3072732"/>
            <a:ext cx="153001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1172" y="3705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④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17809" y="3022738"/>
            <a:ext cx="1262400" cy="7478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31703" y="3712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⑤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9010" y="3025184"/>
            <a:ext cx="1550449" cy="7904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788597" y="3737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⑥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28139" y="3029595"/>
            <a:ext cx="605997" cy="7860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26176" y="3736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⑦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48392" y="3022738"/>
            <a:ext cx="1244248" cy="7929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66658" y="3733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⑧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7" y="488304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④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44612" y="401645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⑤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40269" y="429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⑥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666" y="4901921"/>
            <a:ext cx="516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visc_flux_owner_grad_jacobian</a:t>
            </a:r>
            <a:r>
              <a:rPr lang="en-US" altLang="ko-KR" sz="1400" dirty="0" smtClean="0"/>
              <a:t>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069485" y="4603446"/>
            <a:ext cx="575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face_neighbor_div_basis_value</a:t>
            </a:r>
            <a:r>
              <a:rPr lang="en-US" altLang="ko-KR" sz="1400" dirty="0" smtClean="0"/>
              <a:t>         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56526" y="4026820"/>
            <a:ext cx="619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face_owner_to_neighbor_auxiliary_jacobian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40269" y="45735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⑦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5861" y="48657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⑧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9485" y="4313739"/>
            <a:ext cx="6210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visc_flux_neighbor_grad_jacobian</a:t>
            </a:r>
            <a:r>
              <a:rPr lang="en-US" altLang="ko-KR" sz="1400" dirty="0" smtClean="0"/>
              <a:t>     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6526" y="4886505"/>
            <a:ext cx="618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face_neighbor_to_neighbor_auxiliary_jacobian</a:t>
            </a:r>
            <a:r>
              <a:rPr lang="en-US" altLang="ko-KR" sz="1400" dirty="0" smtClean="0"/>
              <a:t>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025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367" y="-23851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619749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Face integral of neighbor</a:t>
            </a:r>
          </a:p>
          <a:p>
            <a:pPr lvl="2"/>
            <a:r>
              <a:rPr lang="en-US" altLang="ko-KR" dirty="0"/>
              <a:t>w</a:t>
            </a:r>
            <a:r>
              <a:rPr lang="en-US" altLang="ko-KR" dirty="0" smtClean="0"/>
              <a:t>.r.t. owner cell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7919" y="4498264"/>
            <a:ext cx="10200437" cy="97270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367" y="2025933"/>
                <a:ext cx="7476149" cy="1208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=−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7" y="2025933"/>
                <a:ext cx="7476149" cy="1208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403271" y="3466852"/>
                <a:ext cx="8954429" cy="770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,−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,+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,+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71" y="3466852"/>
                <a:ext cx="8954429" cy="770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53823" y="4278443"/>
                <a:ext cx="499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23" y="4278443"/>
                <a:ext cx="499047" cy="276999"/>
              </a:xfrm>
              <a:prstGeom prst="rect">
                <a:avLst/>
              </a:prstGeom>
              <a:blipFill>
                <a:blip r:embed="rId4"/>
                <a:stretch>
                  <a:fillRect l="-7317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/>
          <p:cNvCxnSpPr/>
          <p:nvPr/>
        </p:nvCxnSpPr>
        <p:spPr>
          <a:xfrm>
            <a:off x="4270555" y="4206214"/>
            <a:ext cx="687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5891" y="4278443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891" y="4278443"/>
                <a:ext cx="209993" cy="276999"/>
              </a:xfrm>
              <a:prstGeom prst="rect">
                <a:avLst/>
              </a:prstGeom>
              <a:blipFill>
                <a:blip r:embed="rId5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7960274" y="3537409"/>
            <a:ext cx="601225" cy="581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02293" y="324105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93" y="3241058"/>
                <a:ext cx="209993" cy="276999"/>
              </a:xfrm>
              <a:prstGeom prst="rect">
                <a:avLst/>
              </a:prstGeom>
              <a:blipFill>
                <a:blip r:embed="rId6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 flipV="1">
            <a:off x="3606676" y="2599778"/>
            <a:ext cx="601225" cy="581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81664" y="3241058"/>
                <a:ext cx="361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664" y="3241058"/>
                <a:ext cx="361189" cy="276999"/>
              </a:xfrm>
              <a:prstGeom prst="rect">
                <a:avLst/>
              </a:prstGeom>
              <a:blipFill>
                <a:blip r:embed="rId7"/>
                <a:stretch>
                  <a:fillRect l="-1864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2218488" y="3230414"/>
            <a:ext cx="687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47919" y="4498264"/>
                <a:ext cx="11430721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𝐷𝑂𝐹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𝐷𝑂𝐹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9" y="4498264"/>
                <a:ext cx="11430721" cy="972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682" y="1805624"/>
            <a:ext cx="5515745" cy="2191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0661" y="5630917"/>
            <a:ext cx="4627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face_neighbor_coefficients</a:t>
            </a:r>
            <a:r>
              <a:rPr lang="en-US" altLang="ko-KR" sz="1400" dirty="0" smtClean="0"/>
              <a:t>    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079648" y="4647973"/>
            <a:ext cx="78971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90994" y="4648546"/>
            <a:ext cx="546240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63755" y="4647935"/>
            <a:ext cx="43945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7702" y="52902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6030" y="5280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51119" y="52694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9350" y="55918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①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507" y="58806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②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762" y="615628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③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084" y="5897193"/>
            <a:ext cx="443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visc_flux_owner_jacobian</a:t>
            </a:r>
            <a:r>
              <a:rPr lang="en-US" altLang="ko-KR" sz="1400" dirty="0" smtClean="0"/>
              <a:t>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083" y="6180629"/>
            <a:ext cx="446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face_owner_basis_value</a:t>
            </a:r>
            <a:r>
              <a:rPr lang="en-US" altLang="ko-KR" sz="1400" dirty="0" smtClean="0"/>
              <a:t>     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3233944" y="4647935"/>
            <a:ext cx="153001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32993" y="5280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④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35042" y="4647935"/>
            <a:ext cx="567125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24192" y="52694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⑤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25006" y="4549681"/>
            <a:ext cx="1241895" cy="7904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51334" y="5280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⑥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04480" y="4604798"/>
            <a:ext cx="1544000" cy="7904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34784" y="53110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⑦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63403" y="4549680"/>
            <a:ext cx="1203898" cy="8455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998195" y="5339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⑧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342" y="64582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④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75607" y="55916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⑤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264" y="586654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⑥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0661" y="6477124"/>
            <a:ext cx="491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visc_flux_owner_grad_jacobian</a:t>
            </a:r>
            <a:r>
              <a:rPr lang="en-US" altLang="ko-KR" sz="1400" dirty="0" smtClean="0"/>
              <a:t>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187522" y="5591804"/>
            <a:ext cx="597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face_owner_div_basis_value</a:t>
            </a:r>
            <a:r>
              <a:rPr lang="en-US" altLang="ko-KR" sz="1400" dirty="0" smtClean="0"/>
              <a:t>                        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iface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ipoint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ibasis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idim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187521" y="5875240"/>
            <a:ext cx="596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face_owner_to_owner_auxiliary_jacobian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871264" y="61487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⑦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6856" y="64409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⑧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87521" y="6171671"/>
            <a:ext cx="6210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visc_flux_neighbor_grad_jacobian</a:t>
            </a:r>
            <a:r>
              <a:rPr lang="en-US" altLang="ko-KR" sz="1400" dirty="0" smtClean="0"/>
              <a:t>  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187521" y="6461708"/>
            <a:ext cx="589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face_neighbor_to_owner_auxiliary_jacobian</a:t>
            </a:r>
            <a:r>
              <a:rPr lang="en-US" altLang="ko-KR" sz="1400" dirty="0" smtClean="0"/>
              <a:t>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603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0820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008" y="703407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Face integral of neighbor cell</a:t>
            </a:r>
          </a:p>
          <a:p>
            <a:pPr lvl="2"/>
            <a:r>
              <a:rPr lang="en-US" altLang="ko-KR" dirty="0" smtClean="0"/>
              <a:t>w.r.t. neighbor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7443" y="2819602"/>
            <a:ext cx="9753342" cy="8716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9625" y="2223028"/>
                <a:ext cx="9445580" cy="596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25" y="2223028"/>
                <a:ext cx="9445580" cy="596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1335" y="2794020"/>
                <a:ext cx="10224945" cy="881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𝐷𝑂𝐹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5" y="2794020"/>
                <a:ext cx="10224945" cy="881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381" y="1886364"/>
            <a:ext cx="5515745" cy="21910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11335" y="3878160"/>
            <a:ext cx="4689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face_neighbor_coefficients</a:t>
            </a:r>
            <a:r>
              <a:rPr lang="en-US" altLang="ko-KR" sz="1400" dirty="0" smtClean="0"/>
              <a:t>    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947193" y="2895216"/>
            <a:ext cx="789712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808661" y="2895789"/>
            <a:ext cx="546240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373109" y="2895178"/>
            <a:ext cx="43945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5247" y="35374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23697" y="35279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60473" y="35166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024" y="38390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①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181" y="412785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②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3436" y="44035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③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4758" y="4144436"/>
            <a:ext cx="492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visc_flux_neighbor_jacobian</a:t>
            </a:r>
            <a:r>
              <a:rPr lang="en-US" altLang="ko-KR" sz="1400" dirty="0" smtClean="0"/>
              <a:t>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94757" y="4427872"/>
            <a:ext cx="4694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face_neighbor_basis_value</a:t>
            </a:r>
            <a:r>
              <a:rPr lang="en-US" altLang="ko-KR" sz="1400" dirty="0" smtClean="0"/>
              <a:t>     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3018363" y="2895178"/>
            <a:ext cx="153001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917412" y="35279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④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82362" y="2845184"/>
            <a:ext cx="1262400" cy="7478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96256" y="35350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⑤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68501" y="2847630"/>
            <a:ext cx="1550449" cy="7904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078088" y="3560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⑥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01001" y="2852041"/>
            <a:ext cx="605997" cy="7860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799038" y="3559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⑦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737878" y="2845184"/>
            <a:ext cx="1244248" cy="7929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56144" y="35556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⑧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016" y="47054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④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26281" y="38389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⑤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21938" y="4113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⑥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335" y="4724367"/>
            <a:ext cx="516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visc_flux_owner_grad_jacobian</a:t>
            </a:r>
            <a:r>
              <a:rPr lang="en-US" altLang="ko-KR" sz="1400" dirty="0" smtClean="0"/>
              <a:t>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151154" y="4425892"/>
            <a:ext cx="6204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face_neighbor_div_basis_value</a:t>
            </a:r>
            <a:r>
              <a:rPr lang="en-US" altLang="ko-KR" sz="1400" dirty="0" smtClean="0"/>
              <a:t>                        [</a:t>
            </a:r>
            <a:r>
              <a:rPr lang="en-US" altLang="ko-KR" sz="1400" dirty="0" err="1"/>
              <a:t>iface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ipoint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ibasis</a:t>
            </a:r>
            <a:r>
              <a:rPr lang="en-US" altLang="ko-KR" sz="1400" dirty="0"/>
              <a:t>][</a:t>
            </a:r>
            <a:r>
              <a:rPr lang="en-US" altLang="ko-KR" sz="1400" dirty="0" err="1"/>
              <a:t>idim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6138195" y="3849266"/>
            <a:ext cx="619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face_owner_to_neighbor_auxiliary_jacobian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821938" y="439598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⑦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17530" y="46882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⑧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51154" y="4136185"/>
            <a:ext cx="6210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visc_flux_neighbor_grad_jacobian</a:t>
            </a:r>
            <a:r>
              <a:rPr lang="en-US" altLang="ko-KR" sz="1400" dirty="0" smtClean="0"/>
              <a:t>     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138195" y="4708951"/>
            <a:ext cx="618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face_neighbor_to_neighbor_auxiliary_jacobian</a:t>
            </a:r>
            <a:r>
              <a:rPr lang="en-US" altLang="ko-KR" sz="1400" dirty="0" smtClean="0"/>
              <a:t>   [</a:t>
            </a:r>
            <a:r>
              <a:rPr lang="en-US" altLang="ko-KR" sz="1400" dirty="0" err="1" smtClean="0"/>
              <a:t>iface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351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0820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621" y="72834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Volume integral of owner cell</a:t>
            </a:r>
          </a:p>
          <a:p>
            <a:pPr lvl="2"/>
            <a:r>
              <a:rPr lang="en-US" altLang="ko-KR" dirty="0" smtClean="0"/>
              <a:t>w.r.t. owner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55468" y="3634713"/>
            <a:ext cx="6496051" cy="8716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7742" y="1953353"/>
                <a:ext cx="6669133" cy="1206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42" y="1953353"/>
                <a:ext cx="6669133" cy="1206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59334" y="3268232"/>
                <a:ext cx="361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334" y="3268232"/>
                <a:ext cx="361189" cy="276999"/>
              </a:xfrm>
              <a:prstGeom prst="rect">
                <a:avLst/>
              </a:prstGeom>
              <a:blipFill>
                <a:blip r:embed="rId3"/>
                <a:stretch>
                  <a:fillRect l="-1694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2492069" y="3224856"/>
            <a:ext cx="687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75984" y="3602215"/>
                <a:ext cx="7248995" cy="837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𝐷𝑂𝐹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84" y="3602215"/>
                <a:ext cx="7248995" cy="837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17580" y="3268232"/>
                <a:ext cx="499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80" y="3268232"/>
                <a:ext cx="499047" cy="276999"/>
              </a:xfrm>
              <a:prstGeom prst="rect">
                <a:avLst/>
              </a:prstGeom>
              <a:blipFill>
                <a:blip r:embed="rId5"/>
                <a:stretch>
                  <a:fillRect l="-853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4828372" y="3224856"/>
            <a:ext cx="687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0717" y="4652304"/>
            <a:ext cx="503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cell_coefficients</a:t>
            </a:r>
            <a:r>
              <a:rPr lang="en-US" altLang="ko-KR" sz="1400" dirty="0" smtClean="0"/>
              <a:t>                         [</a:t>
            </a:r>
            <a:r>
              <a:rPr lang="en-US" altLang="ko-KR" sz="1400" dirty="0" err="1" smtClean="0"/>
              <a:t>icell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196574" y="3702730"/>
            <a:ext cx="85000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48665" y="3703247"/>
            <a:ext cx="60131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74148" y="3702692"/>
            <a:ext cx="397616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94629" y="43450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7631" y="4336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58164" y="43394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406" y="46465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①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563" y="49353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②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818" y="52110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③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140" y="4951950"/>
            <a:ext cx="513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visc_flux_jacobian</a:t>
            </a:r>
            <a:r>
              <a:rPr lang="en-US" altLang="ko-KR" sz="1400" dirty="0" smtClean="0"/>
              <a:t>        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4139" y="5235386"/>
            <a:ext cx="4575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cell_basis_value</a:t>
            </a:r>
            <a:r>
              <a:rPr lang="en-US" altLang="ko-KR" sz="1400" dirty="0" smtClean="0"/>
              <a:t>                         [</a:t>
            </a:r>
            <a:r>
              <a:rPr lang="en-US" altLang="ko-KR" sz="1400" dirty="0" err="1" smtClean="0"/>
              <a:t>icell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jbasis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515581" y="3702692"/>
            <a:ext cx="1401998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57612" y="4336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④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32406" y="3652698"/>
            <a:ext cx="576842" cy="7478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34304" y="4324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⑤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7743" y="3647924"/>
            <a:ext cx="1182857" cy="7904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71024" y="436453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398" y="55130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④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5663" y="46547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⑤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1320" y="49379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⑥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0717" y="5531881"/>
            <a:ext cx="557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visc_flux_grad_jacobian</a:t>
            </a:r>
            <a:r>
              <a:rPr lang="en-US" altLang="ko-KR" sz="1400" dirty="0" smtClean="0"/>
              <a:t>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208887" y="5232711"/>
            <a:ext cx="617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</a:t>
            </a:r>
            <a:r>
              <a:rPr lang="en-US" altLang="ko-KR" sz="1400" dirty="0" err="1" smtClean="0"/>
              <a:t>auxiliary_jacobian</a:t>
            </a:r>
            <a:r>
              <a:rPr lang="en-US" altLang="ko-KR" sz="1400" dirty="0" smtClean="0"/>
              <a:t>_                        [</a:t>
            </a:r>
            <a:r>
              <a:rPr lang="en-US" altLang="ko-KR" sz="1400" dirty="0" err="1" smtClean="0"/>
              <a:t>icell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/>
              <a:t>i</a:t>
            </a:r>
            <a:r>
              <a:rPr lang="en-US" altLang="ko-KR" sz="1400" dirty="0" err="1" smtClean="0"/>
              <a:t>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/>
              <a:t>i</a:t>
            </a:r>
            <a:r>
              <a:rPr lang="en-US" altLang="ko-KR" sz="1400" dirty="0" err="1" smtClean="0"/>
              <a:t>basis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87577" y="4656780"/>
            <a:ext cx="5858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</a:t>
            </a:r>
            <a:r>
              <a:rPr lang="en-US" altLang="ko-KR" sz="1400" dirty="0" err="1" smtClean="0"/>
              <a:t>ell_div_basis_value</a:t>
            </a:r>
            <a:r>
              <a:rPr lang="en-US" altLang="ko-KR" sz="1400" dirty="0" smtClean="0"/>
              <a:t>                                 [</a:t>
            </a:r>
            <a:r>
              <a:rPr lang="en-US" altLang="ko-KR" sz="1400" dirty="0" err="1" smtClean="0"/>
              <a:t>icell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/>
              <a:t>i</a:t>
            </a:r>
            <a:r>
              <a:rPr lang="en-US" altLang="ko-KR" sz="1400" dirty="0" err="1" smtClean="0"/>
              <a:t>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536" y="4943699"/>
            <a:ext cx="5853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</a:t>
            </a:r>
            <a:r>
              <a:rPr lang="en-US" altLang="ko-KR" sz="1400" dirty="0" err="1" smtClean="0"/>
              <a:t>ell_owner_to_owner_auxiliary_jacobian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/>
              <a:t>i</a:t>
            </a:r>
            <a:r>
              <a:rPr lang="en-US" altLang="ko-KR" sz="1400" dirty="0" err="1" smtClean="0"/>
              <a:t>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0185" y="1629173"/>
            <a:ext cx="49822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9989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433" y="80316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Volume integral of owner cell</a:t>
            </a:r>
          </a:p>
          <a:p>
            <a:pPr lvl="2"/>
            <a:r>
              <a:rPr lang="en-US" altLang="ko-KR" dirty="0" smtClean="0"/>
              <a:t>w.r.t. neighbor cell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2345" y="3726153"/>
            <a:ext cx="4002563" cy="8716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4619" y="2044793"/>
                <a:ext cx="6669133" cy="1234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𝐷𝑂𝐹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𝐷𝑂𝐹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19" y="2044793"/>
                <a:ext cx="6669133" cy="12341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92861" y="3693655"/>
                <a:ext cx="7248995" cy="788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𝐷𝑂𝐹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61" y="3693655"/>
                <a:ext cx="7248995" cy="788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29623" y="341665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623" y="3416656"/>
                <a:ext cx="209993" cy="276999"/>
              </a:xfrm>
              <a:prstGeom prst="rect">
                <a:avLst/>
              </a:prstGeom>
              <a:blipFill>
                <a:blip r:embed="rId4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V="1">
            <a:off x="2434006" y="2675622"/>
            <a:ext cx="601225" cy="581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4908" y="341665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908" y="3416656"/>
                <a:ext cx="209993" cy="276999"/>
              </a:xfrm>
              <a:prstGeom prst="rect">
                <a:avLst/>
              </a:prstGeom>
              <a:blipFill>
                <a:blip r:embed="rId5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 flipV="1">
            <a:off x="4879291" y="2675622"/>
            <a:ext cx="601225" cy="581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088" y="4751861"/>
            <a:ext cx="5035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cell_coefficients</a:t>
            </a:r>
            <a:r>
              <a:rPr lang="en-US" altLang="ko-KR" sz="1400" dirty="0" smtClean="0"/>
              <a:t>                         [</a:t>
            </a:r>
            <a:r>
              <a:rPr lang="en-US" altLang="ko-KR" sz="1400" dirty="0" err="1" smtClean="0"/>
              <a:t>icell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101945" y="3802287"/>
            <a:ext cx="850001" cy="69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53002" y="3802288"/>
            <a:ext cx="1421718" cy="698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94850" y="3751093"/>
            <a:ext cx="1160030" cy="7480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0000" y="4444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①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3002" y="443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②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297" y="4414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③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777" y="47461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①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4934" y="50349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②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189" y="53105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</a:rPr>
              <a:t>③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511" y="5051507"/>
            <a:ext cx="513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visc_flux_jacobian</a:t>
            </a:r>
            <a:r>
              <a:rPr lang="en-US" altLang="ko-KR" sz="1400" dirty="0" smtClean="0"/>
              <a:t>                      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jstate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9511" y="5309533"/>
            <a:ext cx="6057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cell_owner_to_neighbor_auxiliary_jacobian</a:t>
            </a:r>
            <a:r>
              <a:rPr lang="en-US" altLang="ko-KR" sz="1400" dirty="0" smtClean="0"/>
              <a:t>       [</a:t>
            </a:r>
            <a:r>
              <a:rPr lang="en-US" altLang="ko-KR" sz="1400" dirty="0" err="1" smtClean="0"/>
              <a:t>icell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ipoint</a:t>
            </a:r>
            <a:r>
              <a:rPr lang="en-US" altLang="ko-KR" sz="1400" dirty="0" smtClean="0"/>
              <a:t>][</a:t>
            </a:r>
            <a:r>
              <a:rPr lang="en-US" altLang="ko-KR" sz="1400" dirty="0" err="1"/>
              <a:t>i</a:t>
            </a:r>
            <a:r>
              <a:rPr lang="en-US" altLang="ko-KR" sz="1400" dirty="0" err="1" smtClean="0"/>
              <a:t>basis</a:t>
            </a:r>
            <a:r>
              <a:rPr lang="en-US" altLang="ko-KR" sz="1400" dirty="0" smtClean="0"/>
              <a:t>][</a:t>
            </a:r>
            <a:r>
              <a:rPr lang="en-US" altLang="ko-KR" sz="1400" dirty="0" err="1" smtClean="0"/>
              <a:t>idim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051" y="1697925"/>
            <a:ext cx="523948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50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9833"/>
          </a:xfrm>
        </p:spPr>
        <p:txBody>
          <a:bodyPr/>
          <a:lstStyle/>
          <a:p>
            <a:r>
              <a:rPr lang="en-US" altLang="ko-KR" dirty="0" err="1" smtClean="0"/>
              <a:t>Kronecker</a:t>
            </a:r>
            <a:r>
              <a:rPr lang="en-US" altLang="ko-KR" dirty="0" smtClean="0"/>
              <a:t> 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8334" y="739833"/>
            <a:ext cx="4671754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739833"/>
            <a:ext cx="6953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1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309" y="736657"/>
            <a:ext cx="10515600" cy="576389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Using </a:t>
            </a:r>
            <a:r>
              <a:rPr lang="en-US" altLang="ko-KR" dirty="0" err="1" smtClean="0"/>
              <a:t>Kronecker</a:t>
            </a:r>
            <a:r>
              <a:rPr lang="en-US" altLang="ko-KR" dirty="0" smtClean="0"/>
              <a:t> product</a:t>
            </a:r>
          </a:p>
          <a:p>
            <a:r>
              <a:rPr lang="en-US" altLang="ko-KR" dirty="0" smtClean="0"/>
              <a:t>Convective flux</a:t>
            </a:r>
          </a:p>
          <a:p>
            <a:pPr lvl="1"/>
            <a:r>
              <a:rPr lang="en-US" altLang="ko-KR" dirty="0" smtClean="0"/>
              <a:t>Face integral of owner cell w.r.t. </a:t>
            </a:r>
            <a:r>
              <a:rPr lang="en-US" altLang="ko-KR" dirty="0" err="1" smtClean="0"/>
              <a:t>owner_cell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Face integral of owner cell w.r.t. </a:t>
            </a:r>
            <a:r>
              <a:rPr lang="en-US" altLang="ko-KR" dirty="0" err="1" smtClean="0"/>
              <a:t>neighbor_cell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Face integral of neighbor cell w.r.t. </a:t>
            </a:r>
            <a:r>
              <a:rPr lang="en-US" altLang="ko-KR" dirty="0" err="1" smtClean="0"/>
              <a:t>owner_cell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Face integral of neighbor cell w.r.t. </a:t>
            </a:r>
            <a:r>
              <a:rPr lang="en-US" altLang="ko-KR" dirty="0" err="1" smtClean="0"/>
              <a:t>neighbor_cell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Volume integral of owner cell w.r.t. </a:t>
            </a:r>
            <a:r>
              <a:rPr lang="en-US" altLang="ko-KR" dirty="0" err="1" smtClean="0"/>
              <a:t>owner_cell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Volume integral of neighbor cell w.r.t. </a:t>
            </a:r>
            <a:r>
              <a:rPr lang="en-US" altLang="ko-KR" dirty="0" err="1" smtClean="0"/>
              <a:t>neighbor_cell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006791" y="1455867"/>
                <a:ext cx="3715056" cy="6978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91" y="1455867"/>
                <a:ext cx="3715056" cy="697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006791" y="2271726"/>
                <a:ext cx="3715056" cy="6978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91" y="2271726"/>
                <a:ext cx="3715056" cy="69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846747" y="3049948"/>
                <a:ext cx="3875100" cy="6978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747" y="3049948"/>
                <a:ext cx="3875100" cy="697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846747" y="3869552"/>
                <a:ext cx="3854068" cy="6978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747" y="3869552"/>
                <a:ext cx="3854068" cy="697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610618" y="4644029"/>
                <a:ext cx="3998082" cy="7934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618" y="4644029"/>
                <a:ext cx="3998082" cy="793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8092756" y="6131220"/>
                <a:ext cx="63190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56" y="6131220"/>
                <a:ext cx="6319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9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Integration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Backward Differentiation Formulae(BDF)</a:t>
            </a:r>
          </a:p>
          <a:p>
            <a:pPr lvl="1"/>
            <a:r>
              <a:rPr lang="en-US" altLang="ko-KR" dirty="0" smtClean="0"/>
              <a:t>BDF1(Implicit Euler)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BDF2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62992" y="2754005"/>
                <a:ext cx="2565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92" y="2754005"/>
                <a:ext cx="2565831" cy="276999"/>
              </a:xfrm>
              <a:prstGeom prst="rect">
                <a:avLst/>
              </a:prstGeom>
              <a:blipFill>
                <a:blip r:embed="rId2"/>
                <a:stretch>
                  <a:fillRect l="-1188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0077" y="3150979"/>
                <a:ext cx="385483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077" y="3150979"/>
                <a:ext cx="3854838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0651" y="4714946"/>
                <a:ext cx="384970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51" y="4714946"/>
                <a:ext cx="3849708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0077" y="5299017"/>
                <a:ext cx="725288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077" y="5299017"/>
                <a:ext cx="725288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429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1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309" y="736657"/>
            <a:ext cx="10515600" cy="576389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Using </a:t>
            </a:r>
            <a:r>
              <a:rPr lang="en-US" altLang="ko-KR" dirty="0" err="1" smtClean="0"/>
              <a:t>Kronecker</a:t>
            </a:r>
            <a:r>
              <a:rPr lang="en-US" altLang="ko-KR" dirty="0" smtClean="0"/>
              <a:t> product</a:t>
            </a:r>
          </a:p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Face integral of owner cell w.r.t. </a:t>
            </a:r>
            <a:r>
              <a:rPr lang="en-US" altLang="ko-KR" dirty="0" err="1" smtClean="0"/>
              <a:t>owner_cell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Face integral of owner cell w.r.t. </a:t>
            </a:r>
            <a:r>
              <a:rPr lang="en-US" altLang="ko-KR" dirty="0" err="1" smtClean="0"/>
              <a:t>neighbor_cell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90055" y="2057109"/>
                <a:ext cx="12262657" cy="1853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nary>
                                    <m:naryPr>
                                      <m:sup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𝑑𝐴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𝑑𝐴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5" y="2057109"/>
                <a:ext cx="12262657" cy="1853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07988" y="4467800"/>
                <a:ext cx="9062257" cy="1853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𝑑𝐴</m:t>
                                  </m:r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nary>
                                    <m:naryPr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𝑑𝐴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4467800"/>
                <a:ext cx="9062257" cy="1853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460312" y="531232"/>
                <a:ext cx="5798190" cy="748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312" y="531232"/>
                <a:ext cx="5798190" cy="748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0515600" y="246832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boundary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39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1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309" y="736657"/>
            <a:ext cx="10515600" cy="576389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Using </a:t>
            </a:r>
            <a:r>
              <a:rPr lang="en-US" altLang="ko-KR" dirty="0" err="1" smtClean="0"/>
              <a:t>Kronecker</a:t>
            </a:r>
            <a:r>
              <a:rPr lang="en-US" altLang="ko-KR" dirty="0" smtClean="0"/>
              <a:t> product</a:t>
            </a:r>
          </a:p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Face integral of neighbor cell w.r.t. </a:t>
            </a:r>
            <a:r>
              <a:rPr lang="en-US" altLang="ko-KR" dirty="0" err="1" smtClean="0"/>
              <a:t>owner_cell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Face integral of neighbor cell w.r.t. </a:t>
            </a:r>
            <a:r>
              <a:rPr lang="en-US" altLang="ko-KR" dirty="0" err="1" smtClean="0"/>
              <a:t>neighbor_cell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331125" y="2065422"/>
                <a:ext cx="9062257" cy="1853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nary>
                                    <m:naryPr>
                                      <m:sup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𝑑𝐴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𝑑𝐴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5" y="2065422"/>
                <a:ext cx="9062257" cy="1853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07988" y="4467800"/>
                <a:ext cx="9062257" cy="1853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𝑑𝐴</m:t>
                                  </m:r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nary>
                                    <m:naryPr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𝑑𝐴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4467800"/>
                <a:ext cx="9062257" cy="1853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10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1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309" y="736657"/>
            <a:ext cx="10515600" cy="576389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Using </a:t>
            </a:r>
            <a:r>
              <a:rPr lang="en-US" altLang="ko-KR" dirty="0" err="1" smtClean="0"/>
              <a:t>Kronecker</a:t>
            </a:r>
            <a:r>
              <a:rPr lang="en-US" altLang="ko-KR" dirty="0" smtClean="0"/>
              <a:t> product</a:t>
            </a:r>
          </a:p>
          <a:p>
            <a:r>
              <a:rPr lang="en-US" altLang="ko-KR" dirty="0" smtClean="0"/>
              <a:t>Viscous flux</a:t>
            </a:r>
          </a:p>
          <a:p>
            <a:pPr lvl="1"/>
            <a:r>
              <a:rPr lang="en-US" altLang="ko-KR" dirty="0" smtClean="0"/>
              <a:t>Volume integral of owner cell w.r.t. </a:t>
            </a:r>
            <a:r>
              <a:rPr lang="en-US" altLang="ko-KR" dirty="0" err="1" smtClean="0"/>
              <a:t>owner_cell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Volume integral of owner cell w.r.t. </a:t>
            </a:r>
            <a:r>
              <a:rPr lang="en-US" altLang="ko-KR" dirty="0" err="1" smtClean="0"/>
              <a:t>neighbor_cell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89807" y="2065422"/>
                <a:ext cx="12452465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⨂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nary>
                                            <m:naryPr>
                                              <m:supHide m:val="on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  <m:sup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p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⨂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⨂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𝑑𝐴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7" y="2065422"/>
                <a:ext cx="12452465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89807" y="4078823"/>
                <a:ext cx="92202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⨂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nary>
                                            <m:naryPr>
                                              <m:supHide m:val="on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  <m:sup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p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⨂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⨂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𝑁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𝑓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𝑑𝐴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7" y="4078823"/>
                <a:ext cx="922020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833778" y="736657"/>
                <a:ext cx="6527555" cy="841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𝐷𝑂𝐹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nary>
                            <m:naryPr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𝑑𝐴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78" y="736657"/>
                <a:ext cx="6527555" cy="841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583483" y="348924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For boundary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47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314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96" y="636904"/>
            <a:ext cx="10515600" cy="59966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Starting </a:t>
            </a:r>
            <a:r>
              <a:rPr lang="en-US" altLang="ko-KR" dirty="0" err="1" smtClean="0"/>
              <a:t>PETSc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PetscInitialize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</a:t>
            </a:r>
            <a:r>
              <a:rPr lang="en-US" altLang="ko-KR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char </a:t>
            </a:r>
            <a:r>
              <a:rPr lang="en-US" altLang="ko-KR" dirty="0" smtClean="0">
                <a:latin typeface="Consolas" panose="020B0609020204030204" pitchFamily="49" charset="0"/>
              </a:rPr>
              <a:t>***</a:t>
            </a:r>
            <a:r>
              <a:rPr lang="en-US" altLang="ko-KR" dirty="0" err="1" smtClean="0">
                <a:latin typeface="Consolas" panose="020B0609020204030204" pitchFamily="49" charset="0"/>
              </a:rPr>
              <a:t>argv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char </a:t>
            </a:r>
            <a:r>
              <a:rPr lang="en-US" altLang="ko-KR" dirty="0" smtClean="0">
                <a:latin typeface="Consolas" panose="020B0609020204030204" pitchFamily="49" charset="0"/>
              </a:rPr>
              <a:t>*file,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char </a:t>
            </a:r>
            <a:r>
              <a:rPr lang="en-US" altLang="ko-KR" dirty="0" smtClean="0">
                <a:latin typeface="Consolas" panose="020B0609020204030204" pitchFamily="49" charset="0"/>
              </a:rPr>
              <a:t>*help)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Initialize </a:t>
            </a:r>
            <a:r>
              <a:rPr lang="en-US" altLang="ko-KR" dirty="0" err="1" smtClean="0">
                <a:latin typeface="Consolas" panose="020B0609020204030204" pitchFamily="49" charset="0"/>
              </a:rPr>
              <a:t>PETSc</a:t>
            </a:r>
            <a:r>
              <a:rPr lang="en-US" altLang="ko-KR" dirty="0" smtClean="0">
                <a:latin typeface="Consolas" panose="020B0609020204030204" pitchFamily="49" charset="0"/>
              </a:rPr>
              <a:t> and MPI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Automatically calls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MPI_Init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if MPI has not been not previously initialized.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PetscFinalize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endParaRPr lang="en-US" altLang="ko-KR" dirty="0" smtClean="0">
              <a:solidFill>
                <a:srgbClr val="FD17CC"/>
              </a:solidFill>
              <a:latin typeface="Consolas" panose="020B06090202040302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85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314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96" y="636904"/>
            <a:ext cx="10515600" cy="59966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Vector operation(mandatory)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VecCreate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MPI_Comm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comm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*v)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VecSetSizes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v,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m,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M)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M: Total size, m: local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VecSetFromOptions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VecSet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x,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PetscScalar</a:t>
            </a:r>
            <a:r>
              <a:rPr lang="en-US" altLang="ko-KR" dirty="0" smtClean="0">
                <a:latin typeface="Consolas" panose="020B0609020204030204" pitchFamily="49" charset="0"/>
              </a:rPr>
              <a:t>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VecSetValues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x,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n,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*indices,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PetscScalar</a:t>
            </a:r>
            <a:r>
              <a:rPr lang="en-US" altLang="ko-KR" dirty="0" smtClean="0">
                <a:latin typeface="Consolas" panose="020B0609020204030204" pitchFamily="49" charset="0"/>
              </a:rPr>
              <a:t> *values,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INSERT_VALUES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INSERT_VALUES/ADD_VALUES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n: the number of components to insert/add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VecAssemblyBegin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VecAssemblyEnd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VecDestroy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*x)</a:t>
            </a:r>
          </a:p>
          <a:p>
            <a:pPr lvl="1"/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2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314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96" y="636904"/>
            <a:ext cx="10515600" cy="59966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Vector operation(optional)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VecView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x,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PetscViewer</a:t>
            </a:r>
            <a:r>
              <a:rPr lang="en-US" altLang="ko-KR" dirty="0" smtClean="0">
                <a:latin typeface="Consolas" panose="020B0609020204030204" pitchFamily="49" charset="0"/>
              </a:rPr>
              <a:t> v)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v =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PETSC_VIEWER_STDOUT_WORLD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VecDuplicate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old,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*new)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VecGetOwnershipRange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*low,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*high)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onsolas" panose="020B0609020204030204" pitchFamily="49" charset="0"/>
              </a:rPr>
              <a:t>Return a process’s local range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VecGetArray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v,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PetscScalar</a:t>
            </a:r>
            <a:r>
              <a:rPr lang="en-US" altLang="ko-KR" dirty="0" smtClean="0">
                <a:latin typeface="Consolas" panose="020B0609020204030204" pitchFamily="49" charset="0"/>
              </a:rPr>
              <a:t> **array),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VecRestoreArray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v,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PetscScalar</a:t>
            </a:r>
            <a:r>
              <a:rPr lang="en-US" altLang="ko-KR" dirty="0" smtClean="0">
                <a:latin typeface="Consolas" panose="020B0609020204030204" pitchFamily="49" charset="0"/>
              </a:rPr>
              <a:t> **array)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VecGetArrayRead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v,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PetscScalar</a:t>
            </a:r>
            <a:r>
              <a:rPr lang="en-US" altLang="ko-KR" dirty="0" smtClean="0">
                <a:latin typeface="Consolas" panose="020B0609020204030204" pitchFamily="49" charset="0"/>
              </a:rPr>
              <a:t> **array)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VecRestoreArrayRead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v,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PetscScalar</a:t>
            </a:r>
            <a:r>
              <a:rPr lang="en-US" altLang="ko-KR" dirty="0" smtClean="0">
                <a:latin typeface="Consolas" panose="020B0609020204030204" pitchFamily="49" charset="0"/>
              </a:rPr>
              <a:t> **array)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VecGetLocalSize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v,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*size)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VecGetSize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v,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*size)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4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314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96" y="636904"/>
            <a:ext cx="10515600" cy="59966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Vector operation(optional)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45" y="1101955"/>
            <a:ext cx="7979902" cy="564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314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96" y="636904"/>
            <a:ext cx="10515600" cy="59966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Matrix operation(mandatory)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MatCreate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MPI_Comm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comm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*v)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MatSetSizes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A,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m,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n,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M,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N)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m,n</a:t>
            </a:r>
            <a:r>
              <a:rPr lang="en-US" altLang="ko-KR" dirty="0" smtClean="0">
                <a:latin typeface="Consolas" panose="020B0609020204030204" pitchFamily="49" charset="0"/>
              </a:rPr>
              <a:t>: local matrix dimension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M,N: global matrix dimension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If you assign local dimension, use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PETSC_DECIDE</a:t>
            </a:r>
            <a:r>
              <a:rPr lang="en-US" altLang="ko-KR" dirty="0" smtClean="0">
                <a:latin typeface="Consolas" panose="020B0609020204030204" pitchFamily="49" charset="0"/>
              </a:rPr>
              <a:t> for global dimension.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MatSetValues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A,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m,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idxm</a:t>
            </a:r>
            <a:r>
              <a:rPr lang="en-US" altLang="ko-KR" dirty="0" smtClean="0">
                <a:latin typeface="Consolas" panose="020B0609020204030204" pitchFamily="49" charset="0"/>
              </a:rPr>
              <a:t>[],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n,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idxn</a:t>
            </a:r>
            <a:r>
              <a:rPr lang="en-US" altLang="ko-KR" dirty="0" smtClean="0">
                <a:latin typeface="Consolas" panose="020B0609020204030204" pitchFamily="49" charset="0"/>
              </a:rPr>
              <a:t>[],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PetscScalar</a:t>
            </a:r>
            <a:r>
              <a:rPr lang="en-US" altLang="ko-KR" dirty="0" smtClean="0">
                <a:latin typeface="Consolas" panose="020B0609020204030204" pitchFamily="49" charset="0"/>
              </a:rPr>
              <a:t> values[],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INSERT_VALUES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Inserts or adds a logically dense </a:t>
            </a:r>
            <a:r>
              <a:rPr lang="en-US" altLang="ko-KR" dirty="0" err="1" smtClean="0">
                <a:latin typeface="Consolas" panose="020B0609020204030204" pitchFamily="49" charset="0"/>
              </a:rPr>
              <a:t>subblock</a:t>
            </a:r>
            <a:r>
              <a:rPr lang="en-US" altLang="ko-KR" dirty="0" smtClean="0">
                <a:latin typeface="Consolas" panose="020B0609020204030204" pitchFamily="49" charset="0"/>
              </a:rPr>
              <a:t> of dimension m*n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idxm,idxn</a:t>
            </a:r>
            <a:r>
              <a:rPr lang="en-US" altLang="ko-KR" dirty="0" smtClean="0">
                <a:latin typeface="Consolas" panose="020B0609020204030204" pitchFamily="49" charset="0"/>
              </a:rPr>
              <a:t>: global row and column numbers</a:t>
            </a:r>
          </a:p>
          <a:p>
            <a:pPr lvl="2"/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INSERT_VALUES/ADD_VALUES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MatAssemblyBegin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 </a:t>
            </a:r>
            <a:r>
              <a:rPr lang="en-US" altLang="ko-KR" dirty="0" smtClean="0">
                <a:latin typeface="Consolas" panose="020B0609020204030204" pitchFamily="49" charset="0"/>
              </a:rPr>
              <a:t>A,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MAT_FINAL_ASSEMBLY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</a:b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MatAssemblyEnd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 </a:t>
            </a:r>
            <a:r>
              <a:rPr lang="en-US" altLang="ko-KR" dirty="0" smtClean="0">
                <a:latin typeface="Consolas" panose="020B0609020204030204" pitchFamily="49" charset="0"/>
              </a:rPr>
              <a:t>A,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MAT_FINAL_ASSEMBLY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64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314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96" y="636904"/>
            <a:ext cx="10515600" cy="599665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Matrix operation(mandatory)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MatSeqAIJSetPreallocation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nz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nnz</a:t>
            </a:r>
            <a:r>
              <a:rPr lang="en-US" altLang="ko-KR" dirty="0" smtClean="0">
                <a:latin typeface="Consolas" panose="020B0609020204030204" pitchFamily="49" charset="0"/>
              </a:rPr>
              <a:t>[])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nz</a:t>
            </a:r>
            <a:r>
              <a:rPr lang="en-US" altLang="ko-KR" dirty="0" smtClean="0">
                <a:latin typeface="Consolas" panose="020B0609020204030204" pitchFamily="49" charset="0"/>
              </a:rPr>
              <a:t>: number of </a:t>
            </a:r>
            <a:r>
              <a:rPr lang="en-US" altLang="ko-KR" dirty="0" err="1" smtClean="0">
                <a:latin typeface="Consolas" panose="020B0609020204030204" pitchFamily="49" charset="0"/>
              </a:rPr>
              <a:t>nonzeros</a:t>
            </a:r>
            <a:r>
              <a:rPr lang="en-US" altLang="ko-KR" dirty="0" smtClean="0">
                <a:latin typeface="Consolas" panose="020B0609020204030204" pitchFamily="49" charset="0"/>
              </a:rPr>
              <a:t> per row (same for all rows)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nnz</a:t>
            </a:r>
            <a:r>
              <a:rPr lang="en-US" altLang="ko-KR" dirty="0" smtClean="0">
                <a:latin typeface="Consolas" panose="020B0609020204030204" pitchFamily="49" charset="0"/>
              </a:rPr>
              <a:t>: array containing the number of </a:t>
            </a:r>
            <a:r>
              <a:rPr lang="en-US" altLang="ko-KR" dirty="0" err="1" smtClean="0">
                <a:latin typeface="Consolas" panose="020B0609020204030204" pitchFamily="49" charset="0"/>
              </a:rPr>
              <a:t>nonzeros</a:t>
            </a:r>
            <a:r>
              <a:rPr lang="en-US" altLang="ko-KR" dirty="0" smtClean="0">
                <a:latin typeface="Consolas" panose="020B0609020204030204" pitchFamily="49" charset="0"/>
              </a:rPr>
              <a:t> in the various rows or NULL(if </a:t>
            </a:r>
            <a:r>
              <a:rPr lang="en-US" altLang="ko-KR" dirty="0" err="1" smtClean="0">
                <a:latin typeface="Consolas" panose="020B0609020204030204" pitchFamily="49" charset="0"/>
              </a:rPr>
              <a:t>nnz</a:t>
            </a:r>
            <a:r>
              <a:rPr lang="en-US" altLang="ko-KR" dirty="0" smtClean="0">
                <a:latin typeface="Consolas" panose="020B0609020204030204" pitchFamily="49" charset="0"/>
              </a:rPr>
              <a:t> is given, </a:t>
            </a:r>
            <a:r>
              <a:rPr lang="en-US" altLang="ko-KR" dirty="0" err="1" smtClean="0">
                <a:latin typeface="Consolas" panose="020B0609020204030204" pitchFamily="49" charset="0"/>
              </a:rPr>
              <a:t>nz</a:t>
            </a:r>
            <a:r>
              <a:rPr lang="en-US" altLang="ko-KR" dirty="0" smtClean="0">
                <a:latin typeface="Consolas" panose="020B0609020204030204" pitchFamily="49" charset="0"/>
              </a:rPr>
              <a:t> is ignored)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MatMPIAIJSetPreallocation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d_nz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d_nnz</a:t>
            </a:r>
            <a:r>
              <a:rPr lang="en-US" altLang="ko-KR" dirty="0" smtClean="0">
                <a:latin typeface="Consolas" panose="020B0609020204030204" pitchFamily="49" charset="0"/>
              </a:rPr>
              <a:t>[],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o_nz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o_nnz</a:t>
            </a:r>
            <a:r>
              <a:rPr lang="en-US" altLang="ko-KR" dirty="0" smtClean="0">
                <a:latin typeface="Consolas" panose="020B0609020204030204" pitchFamily="49" charset="0"/>
              </a:rPr>
              <a:t>[])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d_nz</a:t>
            </a:r>
            <a:r>
              <a:rPr lang="en-US" altLang="ko-KR" dirty="0" smtClean="0">
                <a:latin typeface="Consolas" panose="020B0609020204030204" pitchFamily="49" charset="0"/>
              </a:rPr>
              <a:t>: number of </a:t>
            </a:r>
            <a:r>
              <a:rPr lang="en-US" altLang="ko-KR" dirty="0" err="1" smtClean="0">
                <a:latin typeface="Consolas" panose="020B0609020204030204" pitchFamily="49" charset="0"/>
              </a:rPr>
              <a:t>nonzeros</a:t>
            </a:r>
            <a:r>
              <a:rPr lang="en-US" altLang="ko-KR" dirty="0" smtClean="0">
                <a:latin typeface="Consolas" panose="020B0609020204030204" pitchFamily="49" charset="0"/>
              </a:rPr>
              <a:t> per row in DIAGONAL portion of local submatrix(same value is used for all local rows)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d_nnz</a:t>
            </a:r>
            <a:r>
              <a:rPr lang="en-US" altLang="ko-KR" dirty="0" smtClean="0">
                <a:latin typeface="Consolas" panose="020B0609020204030204" pitchFamily="49" charset="0"/>
              </a:rPr>
              <a:t>: array containing the number of </a:t>
            </a:r>
            <a:r>
              <a:rPr lang="en-US" altLang="ko-KR" dirty="0" err="1" smtClean="0">
                <a:latin typeface="Consolas" panose="020B0609020204030204" pitchFamily="49" charset="0"/>
              </a:rPr>
              <a:t>nonzeros</a:t>
            </a:r>
            <a:r>
              <a:rPr lang="en-US" altLang="ko-KR" dirty="0" smtClean="0">
                <a:latin typeface="Consolas" panose="020B0609020204030204" pitchFamily="49" charset="0"/>
              </a:rPr>
              <a:t> in the various rows of the DIAGONAL portion of the local submatrix or NULL. The size of this array is equal to the number of local rows</a:t>
            </a:r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o</a:t>
            </a:r>
            <a:r>
              <a:rPr lang="en-US" altLang="ko-KR" dirty="0" err="1" smtClean="0">
                <a:latin typeface="Consolas" panose="020B0609020204030204" pitchFamily="49" charset="0"/>
              </a:rPr>
              <a:t>_nz</a:t>
            </a:r>
            <a:r>
              <a:rPr lang="en-US" altLang="ko-KR" dirty="0" smtClean="0">
                <a:latin typeface="Consolas" panose="020B0609020204030204" pitchFamily="49" charset="0"/>
              </a:rPr>
              <a:t>: number of </a:t>
            </a:r>
            <a:r>
              <a:rPr lang="en-US" altLang="ko-KR" dirty="0" err="1" smtClean="0">
                <a:latin typeface="Consolas" panose="020B0609020204030204" pitchFamily="49" charset="0"/>
              </a:rPr>
              <a:t>nonzeros</a:t>
            </a:r>
            <a:r>
              <a:rPr lang="en-US" altLang="ko-KR" dirty="0" smtClean="0">
                <a:latin typeface="Consolas" panose="020B0609020204030204" pitchFamily="49" charset="0"/>
              </a:rPr>
              <a:t> per row in the OFF-DIAGONAL portion of local submatrix (same value is used for all local rows)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o_nnz</a:t>
            </a:r>
            <a:r>
              <a:rPr lang="en-US" altLang="ko-KR" dirty="0" smtClean="0">
                <a:latin typeface="Consolas" panose="020B0609020204030204" pitchFamily="49" charset="0"/>
              </a:rPr>
              <a:t>: array containing the number of </a:t>
            </a:r>
            <a:r>
              <a:rPr lang="en-US" altLang="ko-KR" dirty="0" err="1" smtClean="0">
                <a:latin typeface="Consolas" panose="020B0609020204030204" pitchFamily="49" charset="0"/>
              </a:rPr>
              <a:t>nonzeros</a:t>
            </a:r>
            <a:r>
              <a:rPr lang="en-US" altLang="ko-KR" dirty="0" smtClean="0">
                <a:latin typeface="Consolas" panose="020B0609020204030204" pitchFamily="49" charset="0"/>
              </a:rPr>
              <a:t> in the various rows of the OFF-DIAGONAL portion of the local submatrix (possibly different for each row) or NULL. The size of this array is equal to the number of local rows.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MatDestroy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*mat)</a:t>
            </a:r>
          </a:p>
        </p:txBody>
      </p:sp>
    </p:spTree>
    <p:extLst>
      <p:ext uri="{BB962C8B-B14F-4D97-AF65-F5344CB8AC3E}">
        <p14:creationId xmlns:p14="http://schemas.microsoft.com/office/powerpoint/2010/main" val="1467878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314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96" y="636904"/>
            <a:ext cx="10515600" cy="59966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Matrix operation(mandatory)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MatSeqAIJSetPreallocation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nz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nnz</a:t>
            </a:r>
            <a:r>
              <a:rPr lang="en-US" altLang="ko-KR" dirty="0" smtClean="0">
                <a:latin typeface="Consolas" panose="020B0609020204030204" pitchFamily="49" charset="0"/>
              </a:rPr>
              <a:t>[])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MatMPIAIJSetPreallocation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d_nz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d_nnz</a:t>
            </a:r>
            <a:r>
              <a:rPr lang="en-US" altLang="ko-KR" dirty="0" smtClean="0">
                <a:latin typeface="Consolas" panose="020B0609020204030204" pitchFamily="49" charset="0"/>
              </a:rPr>
              <a:t>[],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o_nz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o_nnz</a:t>
            </a:r>
            <a:r>
              <a:rPr lang="en-US" altLang="ko-KR" dirty="0" smtClean="0">
                <a:latin typeface="Consolas" panose="020B0609020204030204" pitchFamily="49" charset="0"/>
              </a:rPr>
              <a:t>[])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Example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5" y="2950758"/>
            <a:ext cx="2438400" cy="1571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74" y="2912354"/>
            <a:ext cx="180022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911" y="3460345"/>
            <a:ext cx="26955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6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Integration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Modified Extended BDF(MEBDF)</a:t>
            </a:r>
          </a:p>
          <a:p>
            <a:pPr lvl="1"/>
            <a:r>
              <a:rPr lang="en-US" altLang="ko-KR" dirty="0" smtClean="0"/>
              <a:t>Order k+1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47880" y="2409637"/>
                <a:ext cx="3823547" cy="908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476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r>
                        <a:rPr lang="en-US" altLang="ko-KR" i="1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𝑗</m:t>
                          </m:r>
                          <m:r>
                            <a:rPr lang="en-US" altLang="ko-K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80" y="2409637"/>
                <a:ext cx="3823547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796475" y="3240909"/>
                <a:ext cx="5202513" cy="908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r>
                        <a:rPr lang="en-US" altLang="ko-KR" i="1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𝑗</m:t>
                          </m:r>
                          <m:r>
                            <a:rPr lang="en-US" altLang="ko-K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75" y="3240909"/>
                <a:ext cx="5202513" cy="908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55814" y="4072181"/>
                <a:ext cx="8654177" cy="908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r>
                        <a:rPr lang="en-US" altLang="ko-KR" i="1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𝑗</m:t>
                          </m:r>
                          <m:r>
                            <a:rPr lang="en-US" altLang="ko-K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4" y="4072181"/>
                <a:ext cx="8654177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53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314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96" y="636904"/>
            <a:ext cx="10515600" cy="59966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Matrix operation(optional)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MatGetOwnershipRange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 </a:t>
            </a:r>
            <a:r>
              <a:rPr lang="en-US" altLang="ko-KR" dirty="0" smtClean="0">
                <a:latin typeface="Consolas" panose="020B0609020204030204" pitchFamily="49" charset="0"/>
              </a:rPr>
              <a:t>A,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</a:t>
            </a:r>
            <a:r>
              <a:rPr lang="en-US" altLang="ko-KR" dirty="0" err="1" smtClean="0">
                <a:latin typeface="Consolas" panose="020B0609020204030204" pitchFamily="49" charset="0"/>
              </a:rPr>
              <a:t>first_row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</a:t>
            </a:r>
            <a:r>
              <a:rPr lang="en-US" altLang="ko-KR" dirty="0" err="1" smtClean="0">
                <a:latin typeface="Consolas" panose="020B0609020204030204" pitchFamily="49" charset="0"/>
              </a:rPr>
              <a:t>last_row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All rows from (</a:t>
            </a:r>
            <a:r>
              <a:rPr lang="en-US" altLang="ko-KR" dirty="0" err="1" smtClean="0">
                <a:latin typeface="Consolas" panose="020B0609020204030204" pitchFamily="49" charset="0"/>
              </a:rPr>
              <a:t>first_row</a:t>
            </a:r>
            <a:r>
              <a:rPr lang="en-US" altLang="ko-KR" dirty="0" smtClean="0">
                <a:latin typeface="Consolas" panose="020B0609020204030204" pitchFamily="49" charset="0"/>
              </a:rPr>
              <a:t>) to (</a:t>
            </a:r>
            <a:r>
              <a:rPr lang="en-US" altLang="ko-KR" dirty="0" err="1" smtClean="0">
                <a:latin typeface="Consolas" panose="020B0609020204030204" pitchFamily="49" charset="0"/>
              </a:rPr>
              <a:t>last_row</a:t>
            </a:r>
            <a:r>
              <a:rPr lang="en-US" altLang="ko-KR" dirty="0" smtClean="0">
                <a:latin typeface="Consolas" panose="020B0609020204030204" pitchFamily="49" charset="0"/>
              </a:rPr>
              <a:t> – 1) will be stored on the local process.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MatView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PETSC_VIEWER_STDOUT_WORLD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9" y="3870036"/>
            <a:ext cx="6294802" cy="29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22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314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PETSc</a:t>
            </a:r>
            <a:r>
              <a:rPr lang="en-US" altLang="ko-KR" dirty="0" smtClean="0"/>
              <a:t> Manual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96" y="636904"/>
            <a:ext cx="10515600" cy="599665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KSP: Linear System Solvers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KSPCreate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MPI_Comm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comm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 KSP </a:t>
            </a:r>
            <a:r>
              <a:rPr lang="en-US" altLang="ko-KR" dirty="0" smtClean="0">
                <a:latin typeface="Consolas" panose="020B0609020204030204" pitchFamily="49" charset="0"/>
              </a:rPr>
              <a:t>*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KSPSetFromOptions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KSPSetType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KSPType</a:t>
            </a:r>
            <a:r>
              <a:rPr lang="en-US" altLang="ko-KR" dirty="0" smtClean="0">
                <a:latin typeface="Consolas" panose="020B0609020204030204" pitchFamily="49" charset="0"/>
              </a:rPr>
              <a:t> type)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KSPSetInitialGuessNonzero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PetscBool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flg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PETSC_TRUE/PETSC_FALSE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KSPGMRESSetRestart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restart)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KSPGMRESSetOrthogonalization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FD17CC"/>
                </a:solidFill>
                <a:latin typeface="Consolas" panose="020B0609020204030204" pitchFamily="49" charset="0"/>
              </a:rPr>
              <a:t>PetscErrorCode</a:t>
            </a:r>
            <a:r>
              <a:rPr lang="en-US" altLang="ko-KR" dirty="0">
                <a:latin typeface="Consolas" panose="020B0609020204030204" pitchFamily="49" charset="0"/>
              </a:rPr>
              <a:t> (*</a:t>
            </a:r>
            <a:r>
              <a:rPr lang="en-US" altLang="ko-KR" dirty="0" err="1">
                <a:latin typeface="Consolas" panose="020B0609020204030204" pitchFamily="49" charset="0"/>
              </a:rPr>
              <a:t>fcn</a:t>
            </a:r>
            <a:r>
              <a:rPr lang="en-US" altLang="ko-KR" dirty="0">
                <a:latin typeface="Consolas" panose="020B0609020204030204" pitchFamily="49" charset="0"/>
              </a:rPr>
              <a:t>)(KSP, </a:t>
            </a:r>
            <a:r>
              <a:rPr lang="en-US" altLang="ko-KR" dirty="0" err="1"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KSPGMRESModifiedGramSchmidtOrthogonalization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KSPGetPC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 smtClean="0">
                <a:latin typeface="Consolas" panose="020B0609020204030204" pitchFamily="49" charset="0"/>
              </a:rPr>
              <a:t> *pc)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KSPSetPCSide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PCSide</a:t>
            </a:r>
            <a:r>
              <a:rPr lang="en-US" altLang="ko-KR" dirty="0" smtClean="0">
                <a:latin typeface="Consolas" panose="020B0609020204030204" pitchFamily="49" charset="0"/>
              </a:rPr>
              <a:t> side)</a:t>
            </a:r>
          </a:p>
          <a:p>
            <a:pPr lvl="2"/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PC_LEFT/PC_RIGHT/PC_SYMMETRIC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PCSetType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pc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PCType</a:t>
            </a:r>
            <a:r>
              <a:rPr lang="en-US" altLang="ko-KR" dirty="0" smtClean="0">
                <a:latin typeface="Consolas" panose="020B0609020204030204" pitchFamily="49" charset="0"/>
              </a:rPr>
              <a:t> type)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KSPSetTolerance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PetscReal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rtol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PetscReal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abstol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PetscReal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dtol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maxits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KSPSetOperators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Amat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Pmat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KSPSolve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FD17CC"/>
                </a:solidFill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b, </a:t>
            </a: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Vec</a:t>
            </a:r>
            <a:r>
              <a:rPr lang="en-US" altLang="ko-KR" dirty="0" smtClean="0">
                <a:latin typeface="Consolas" panose="020B0609020204030204" pitchFamily="49" charset="0"/>
              </a:rPr>
              <a:t> 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D17CC"/>
                </a:solidFill>
                <a:latin typeface="Consolas" panose="020B0609020204030204" pitchFamily="49" charset="0"/>
              </a:rPr>
              <a:t>KSPGetIterationNumber</a:t>
            </a:r>
            <a:r>
              <a:rPr lang="en-US" altLang="ko-KR" dirty="0" smtClean="0">
                <a:latin typeface="Consolas" panose="020B0609020204030204" pitchFamily="49" charset="0"/>
              </a:rPr>
              <a:t>(KSP </a:t>
            </a:r>
            <a:r>
              <a:rPr lang="en-US" altLang="ko-KR" dirty="0" err="1" smtClean="0">
                <a:latin typeface="Consolas" panose="020B0609020204030204" pitchFamily="49" charset="0"/>
              </a:rPr>
              <a:t>ksp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PetscInt</a:t>
            </a:r>
            <a:r>
              <a:rPr lang="en-US" altLang="ko-KR" dirty="0" smtClean="0">
                <a:latin typeface="Consolas" panose="020B0609020204030204" pitchFamily="49" charset="0"/>
              </a:rPr>
              <a:t> *its)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Returns iteration - 1</a:t>
            </a:r>
          </a:p>
        </p:txBody>
      </p:sp>
    </p:spTree>
    <p:extLst>
      <p:ext uri="{BB962C8B-B14F-4D97-AF65-F5344CB8AC3E}">
        <p14:creationId xmlns:p14="http://schemas.microsoft.com/office/powerpoint/2010/main" val="305614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</a:t>
            </a:r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Grid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viscous</a:t>
            </a:r>
            <a:r>
              <a:rPr lang="ko-KR" altLang="en-US" dirty="0" smtClean="0"/>
              <a:t>해석인지 </a:t>
            </a:r>
            <a:r>
              <a:rPr lang="en-US" altLang="ko-KR" dirty="0" smtClean="0"/>
              <a:t>inviscid </a:t>
            </a:r>
            <a:r>
              <a:rPr lang="ko-KR" altLang="en-US" dirty="0" smtClean="0"/>
              <a:t>해석인지 알 수 있었으면 좋겠다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Time step</a:t>
            </a:r>
            <a:r>
              <a:rPr lang="ko-KR" altLang="en-US" dirty="0" smtClean="0"/>
              <a:t>을 결정하는 것은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TimeScheme</a:t>
            </a:r>
            <a:r>
              <a:rPr lang="ko-KR" altLang="en-US" dirty="0" smtClean="0"/>
              <a:t>에서 하는 것이 좋겠다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Zone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이 다 컨트롤 했으면 좋겠음</a:t>
            </a:r>
            <a:endParaRPr lang="en-US" altLang="ko-KR" dirty="0" smtClean="0"/>
          </a:p>
          <a:p>
            <a:r>
              <a:rPr lang="ko-KR" altLang="en-US" dirty="0" smtClean="0"/>
              <a:t>주석을 다 다는 것이 좋겠다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PETSc</a:t>
            </a:r>
            <a:r>
              <a:rPr lang="ko-KR" altLang="en-US" dirty="0" smtClean="0"/>
              <a:t>에서 바로 계산 가능한 함수들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 smtClean="0"/>
              <a:t>Ex. Zone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limiter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smtClean="0"/>
              <a:t>원하는 문자열 덧붙여 출력</a:t>
            </a:r>
            <a:endParaRPr lang="en-US" altLang="ko-KR" dirty="0"/>
          </a:p>
          <a:p>
            <a:r>
              <a:rPr lang="ko-KR" altLang="en-US" dirty="0" smtClean="0"/>
              <a:t>직관적인 </a:t>
            </a:r>
            <a:r>
              <a:rPr lang="en-US" altLang="ko-KR" dirty="0" smtClean="0"/>
              <a:t>iteration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초기 조건 출력</a:t>
            </a:r>
            <a:endParaRPr lang="en-US" altLang="ko-KR" dirty="0" smtClean="0"/>
          </a:p>
          <a:p>
            <a:r>
              <a:rPr lang="en-US" altLang="ko-KR" dirty="0" smtClean="0"/>
              <a:t>Order test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exact solution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81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33" y="2705100"/>
            <a:ext cx="8315325" cy="41529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Time Integration Schemes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Modified Extended BDF(MEBDF)</a:t>
            </a:r>
          </a:p>
          <a:p>
            <a:pPr lvl="1"/>
            <a:r>
              <a:rPr lang="en-US" altLang="ko-KR" dirty="0" smtClean="0"/>
              <a:t>Order k+1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2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Integration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Implicit Advanced Step-point(TIAS)</a:t>
            </a:r>
          </a:p>
          <a:p>
            <a:pPr lvl="1"/>
            <a:r>
              <a:rPr lang="en-US" altLang="ko-KR" dirty="0" smtClean="0"/>
              <a:t>Order k+1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341224" y="2725371"/>
                <a:ext cx="4706930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dirty="0" smtClean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24" y="2725371"/>
                <a:ext cx="4706930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604952" y="3625475"/>
                <a:ext cx="8282247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0" dirty="0" smtClean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dirty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52" y="3625475"/>
                <a:ext cx="8282247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474421" y="4525579"/>
                <a:ext cx="9080269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421" y="4525579"/>
                <a:ext cx="9080269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06433" y="5425325"/>
                <a:ext cx="11147367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3" y="5425325"/>
                <a:ext cx="11147367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0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Integration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Rosenbrock</a:t>
            </a:r>
            <a:r>
              <a:rPr lang="en-US" altLang="ko-KR" dirty="0" smtClean="0"/>
              <a:t> method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74" y="2671762"/>
            <a:ext cx="5381625" cy="1514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074" y="4543424"/>
            <a:ext cx="5295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Integration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Self-starting Procedure</a:t>
            </a:r>
          </a:p>
          <a:p>
            <a:pPr lvl="1"/>
            <a:r>
              <a:rPr lang="en-US" altLang="ko-KR" dirty="0" smtClean="0"/>
              <a:t>For example, time order = 4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9502" y="2955175"/>
                <a:ext cx="1367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02" y="2955175"/>
                <a:ext cx="1367041" cy="276999"/>
              </a:xfrm>
              <a:prstGeom prst="rect">
                <a:avLst/>
              </a:prstGeom>
              <a:blipFill>
                <a:blip r:embed="rId2"/>
                <a:stretch>
                  <a:fillRect l="-88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3892" y="6176963"/>
                <a:ext cx="342100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92" y="6176963"/>
                <a:ext cx="3421001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9502" y="3429000"/>
                <a:ext cx="1193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02" y="3429000"/>
                <a:ext cx="1193212" cy="276999"/>
              </a:xfrm>
              <a:prstGeom prst="rect">
                <a:avLst/>
              </a:prstGeom>
              <a:blipFill>
                <a:blip r:embed="rId4"/>
                <a:stretch>
                  <a:fillRect l="-255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9502" y="3902825"/>
                <a:ext cx="2054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02" y="3902825"/>
                <a:ext cx="2054409" cy="276999"/>
              </a:xfrm>
              <a:prstGeom prst="rect">
                <a:avLst/>
              </a:prstGeom>
              <a:blipFill>
                <a:blip r:embed="rId5"/>
                <a:stretch>
                  <a:fillRect l="-148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9502" y="4409626"/>
                <a:ext cx="297145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02" y="4409626"/>
                <a:ext cx="2971454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117169" y="5050374"/>
                <a:ext cx="2844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69" y="5050374"/>
                <a:ext cx="284456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03892" y="5492370"/>
                <a:ext cx="342632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92" y="5492370"/>
                <a:ext cx="3426323" cy="525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5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 of Residual Terms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1822717" y="2806976"/>
            <a:ext cx="1561189" cy="1345853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flipV="1">
            <a:off x="1822717" y="4192603"/>
            <a:ext cx="1561189" cy="1369437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9771" y="3447849"/>
                <a:ext cx="80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71" y="3447849"/>
                <a:ext cx="80708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9771" y="4391847"/>
                <a:ext cx="774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71" y="4391847"/>
                <a:ext cx="7747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양쪽 대괄호 7"/>
          <p:cNvSpPr/>
          <p:nvPr/>
        </p:nvSpPr>
        <p:spPr>
          <a:xfrm>
            <a:off x="3552831" y="2167286"/>
            <a:ext cx="4372495" cy="4172989"/>
          </a:xfrm>
          <a:prstGeom prst="bracketPair">
            <a:avLst>
              <a:gd name="adj" fmla="val 59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2717" y="1790665"/>
                <a:ext cx="3170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𝑖𝑐𝑒𝑙𝑙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𝑖𝑠𝑡𝑎𝑡𝑒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𝑖𝑏𝑎𝑠𝑖𝑠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17" y="1790665"/>
                <a:ext cx="3170034" cy="276999"/>
              </a:xfrm>
              <a:prstGeom prst="rect">
                <a:avLst/>
              </a:prstGeom>
              <a:blipFill>
                <a:blip r:embed="rId4"/>
                <a:stretch>
                  <a:fillRect l="-192" r="-1923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양쪽 대괄호 9"/>
          <p:cNvSpPr/>
          <p:nvPr/>
        </p:nvSpPr>
        <p:spPr>
          <a:xfrm>
            <a:off x="8229606" y="2167286"/>
            <a:ext cx="940983" cy="4172989"/>
          </a:xfrm>
          <a:prstGeom prst="bracketPair">
            <a:avLst>
              <a:gd name="adj" fmla="val 253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3848799" y="2381286"/>
                <a:ext cx="977697" cy="9776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99" y="2381286"/>
                <a:ext cx="977697" cy="977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6186624" y="2381285"/>
                <a:ext cx="977697" cy="9776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24" y="2381285"/>
                <a:ext cx="977697" cy="977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848799" y="4584343"/>
                <a:ext cx="977697" cy="9776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99" y="4584343"/>
                <a:ext cx="977697" cy="977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186624" y="4584342"/>
                <a:ext cx="977697" cy="9776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24" y="4584342"/>
                <a:ext cx="977697" cy="977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86624" y="1491581"/>
            <a:ext cx="387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matrix(</a:t>
            </a:r>
            <a:r>
              <a:rPr lang="en-US" altLang="ko-KR" dirty="0" err="1" smtClean="0"/>
              <a:t>M</a:t>
            </a:r>
            <a:r>
              <a:rPr lang="en-US" altLang="ko-KR" baseline="30000" dirty="0" err="1"/>
              <a:t>th</a:t>
            </a:r>
            <a:r>
              <a:rPr lang="en-US" altLang="ko-KR" dirty="0" smtClean="0"/>
              <a:t> row, N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column)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12" idx="0"/>
          </p:cNvCxnSpPr>
          <p:nvPr/>
        </p:nvCxnSpPr>
        <p:spPr>
          <a:xfrm flipH="1">
            <a:off x="6675473" y="1897512"/>
            <a:ext cx="423958" cy="48377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355525" y="2381285"/>
                <a:ext cx="657773" cy="9776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25" y="2381285"/>
                <a:ext cx="657773" cy="9776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8382758" y="4584341"/>
                <a:ext cx="657773" cy="9776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758" y="4584341"/>
                <a:ext cx="657773" cy="9776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1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36021</TotalTime>
  <Words>2112</Words>
  <Application>Microsoft Office PowerPoint</Application>
  <PresentationFormat>와이드스크린</PresentationFormat>
  <Paragraphs>607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Arial</vt:lpstr>
      <vt:lpstr>Cambria Math</vt:lpstr>
      <vt:lpstr>Consolas</vt:lpstr>
      <vt:lpstr>Wingdings</vt:lpstr>
      <vt:lpstr>Office 테마</vt:lpstr>
      <vt:lpstr>Time Integration A to Z</vt:lpstr>
      <vt:lpstr>Contents</vt:lpstr>
      <vt:lpstr>Time Integration Schemes</vt:lpstr>
      <vt:lpstr>Time Integration Schemes</vt:lpstr>
      <vt:lpstr>Time Integration Schemes</vt:lpstr>
      <vt:lpstr>Time Integration Schemes</vt:lpstr>
      <vt:lpstr>Time Integration Schemes</vt:lpstr>
      <vt:lpstr>Time Integration Schemes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Formulation of Residual Terms</vt:lpstr>
      <vt:lpstr>Kronecker product</vt:lpstr>
      <vt:lpstr>Formulation of Residual Terms</vt:lpstr>
      <vt:lpstr>Formulation of Residual Terms</vt:lpstr>
      <vt:lpstr>Formulation of Residual Terms</vt:lpstr>
      <vt:lpstr>Formulation of Residual Terms</vt:lpstr>
      <vt:lpstr>PETSc Manual</vt:lpstr>
      <vt:lpstr>PETSc Manual</vt:lpstr>
      <vt:lpstr>PETSc Manual</vt:lpstr>
      <vt:lpstr>PETSc Manual</vt:lpstr>
      <vt:lpstr>PETSc Manual</vt:lpstr>
      <vt:lpstr>PETSc Manual</vt:lpstr>
      <vt:lpstr>PETSc Manual</vt:lpstr>
      <vt:lpstr>PETSc Manual</vt:lpstr>
      <vt:lpstr>PETSc Manual</vt:lpstr>
      <vt:lpstr>Code 요구사항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Integration A to Z</dc:title>
  <dc:creator>김 주현</dc:creator>
  <cp:lastModifiedBy>김 주현</cp:lastModifiedBy>
  <cp:revision>84</cp:revision>
  <dcterms:created xsi:type="dcterms:W3CDTF">2019-02-18T10:04:20Z</dcterms:created>
  <dcterms:modified xsi:type="dcterms:W3CDTF">2019-04-16T11:18:06Z</dcterms:modified>
</cp:coreProperties>
</file>