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8" r:id="rId2"/>
    <p:sldId id="321" r:id="rId3"/>
    <p:sldId id="312" r:id="rId4"/>
    <p:sldId id="314" r:id="rId5"/>
    <p:sldId id="297" r:id="rId6"/>
    <p:sldId id="298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370" autoAdjust="0"/>
  </p:normalViewPr>
  <p:slideViewPr>
    <p:cSldViewPr snapToGrid="0" showGuides="1">
      <p:cViewPr varScale="1">
        <p:scale>
          <a:sx n="114" d="100"/>
          <a:sy n="114" d="100"/>
        </p:scale>
        <p:origin x="1296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2021-08-30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4780"/>
            <a:ext cx="9000000" cy="5400000"/>
          </a:xfrm>
          <a:ln>
            <a:noFill/>
          </a:ln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45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81.png"/><Relationship Id="rId5" Type="http://schemas.openxmlformats.org/officeDocument/2006/relationships/image" Target="../media/image51.png"/><Relationship Id="rId15" Type="http://schemas.openxmlformats.org/officeDocument/2006/relationships/image" Target="../media/image36.png"/><Relationship Id="rId10" Type="http://schemas.openxmlformats.org/officeDocument/2006/relationships/image" Target="../media/image18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50.png"/><Relationship Id="rId18" Type="http://schemas.openxmlformats.org/officeDocument/2006/relationships/image" Target="../media/image71.png"/><Relationship Id="rId3" Type="http://schemas.openxmlformats.org/officeDocument/2006/relationships/image" Target="../media/image33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0.png"/><Relationship Id="rId2" Type="http://schemas.openxmlformats.org/officeDocument/2006/relationships/image" Target="../media/image1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43.png"/><Relationship Id="rId10" Type="http://schemas.openxmlformats.org/officeDocument/2006/relationships/image" Target="../media/image66.png"/><Relationship Id="rId19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image" Target="../media/image65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4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410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5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Normal of Line Element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Normal of Line Element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Here normal vector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can be determined alone when transformation is less then 2D.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normal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>
                    <a:latin typeface="+mn-lt"/>
                  </a:rPr>
                  <a:t>and</a:t>
                </a:r>
              </a:p>
              <a:p>
                <a:pPr lvl="1"/>
                <a:endParaRPr lang="en-US" altLang="ko-KR" b="0" dirty="0">
                  <a:latin typeface="+mn-lt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FB8BE54B-77AA-463C-996C-D0AEDEE5C969}"/>
              </a:ext>
            </a:extLst>
          </p:cNvPr>
          <p:cNvGrpSpPr/>
          <p:nvPr/>
        </p:nvGrpSpPr>
        <p:grpSpPr>
          <a:xfrm>
            <a:off x="2567627" y="2019848"/>
            <a:ext cx="3501160" cy="1078646"/>
            <a:chOff x="2592794" y="2716134"/>
            <a:chExt cx="3501160" cy="107864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2978993-C806-4B18-BCBD-83B07BD3C2BC}"/>
                </a:ext>
              </a:extLst>
            </p:cNvPr>
            <p:cNvGrpSpPr/>
            <p:nvPr/>
          </p:nvGrpSpPr>
          <p:grpSpPr>
            <a:xfrm>
              <a:off x="2592794" y="2716134"/>
              <a:ext cx="3501160" cy="1078646"/>
              <a:chOff x="2391575" y="2350354"/>
              <a:chExt cx="3501160" cy="1078646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E64064D-CB35-446C-A83E-60F652DC1B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453901" y="2476792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1548175-1725-4BC2-AB5A-03470207BB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276" y="2502434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1548175-1725-4BC2-AB5A-03470207BB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276" y="2502434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DD6E5FF-F14A-4FF9-9BB2-AC14F9D63C2B}"/>
                  </a:ext>
                </a:extLst>
              </p:cNvPr>
              <p:cNvGrpSpPr/>
              <p:nvPr/>
            </p:nvGrpSpPr>
            <p:grpSpPr>
              <a:xfrm>
                <a:off x="2845412" y="2350354"/>
                <a:ext cx="1022460" cy="1066238"/>
                <a:chOff x="2845412" y="2350354"/>
                <a:chExt cx="1022460" cy="106623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93B4E284-0A5D-425E-A5D4-ECE69636F778}"/>
                    </a:ext>
                  </a:extLst>
                </p:cNvPr>
                <p:cNvCxnSpPr/>
                <p:nvPr/>
              </p:nvCxnSpPr>
              <p:spPr>
                <a:xfrm flipV="1">
                  <a:off x="3067298" y="3161450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1C8353C6-25C3-475E-B706-7AE8D47DF69D}"/>
                    </a:ext>
                  </a:extLst>
                </p:cNvPr>
                <p:cNvCxnSpPr/>
                <p:nvPr/>
              </p:nvCxnSpPr>
              <p:spPr>
                <a:xfrm flipV="1">
                  <a:off x="3078382" y="2441450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7CA455B-8D44-4AE9-A733-499C4BA65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865" y="3201148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7CA455B-8D44-4AE9-A733-499C4BA652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865" y="3201148"/>
                      <a:ext cx="266007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A51543E-B1EE-4005-88E1-6C6076344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5412" y="2350354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A51543E-B1EE-4005-88E1-6C6076344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12" y="2350354"/>
                      <a:ext cx="266007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36F7474-9120-4A46-AA36-45B8B1E32AA4}"/>
                  </a:ext>
                </a:extLst>
              </p:cNvPr>
              <p:cNvGrpSpPr/>
              <p:nvPr/>
            </p:nvGrpSpPr>
            <p:grpSpPr>
              <a:xfrm>
                <a:off x="4870275" y="2362762"/>
                <a:ext cx="1022460" cy="1066238"/>
                <a:chOff x="4870275" y="2362762"/>
                <a:chExt cx="1022460" cy="106623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482B0C81-DAF0-4186-94F9-4C1EAD646EF6}"/>
                    </a:ext>
                  </a:extLst>
                </p:cNvPr>
                <p:cNvCxnSpPr/>
                <p:nvPr/>
              </p:nvCxnSpPr>
              <p:spPr>
                <a:xfrm flipV="1">
                  <a:off x="5092161" y="3173858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ABC33FD3-2EE5-4711-AEEB-A2FFF0F8343E}"/>
                    </a:ext>
                  </a:extLst>
                </p:cNvPr>
                <p:cNvCxnSpPr/>
                <p:nvPr/>
              </p:nvCxnSpPr>
              <p:spPr>
                <a:xfrm flipV="1">
                  <a:off x="5103245" y="2453858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0FF880F-4B59-4DDC-A508-E0302E379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728" y="3213556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0FF880F-4B59-4DDC-A508-E0302E3797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6728" y="3213556"/>
                      <a:ext cx="266007" cy="2154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1717E46-7327-45D4-BBDE-BAA0E55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0275" y="2362762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1717E46-7327-45D4-BBDE-BAA0E55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0275" y="2362762"/>
                      <a:ext cx="266007" cy="2154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857ADD-8AE3-4261-AEBA-401FECED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176" y="2703651"/>
                    <a:ext cx="611449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857ADD-8AE3-4261-AEBA-401FECED7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176" y="2703651"/>
                    <a:ext cx="611449" cy="2155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CC0D6D1-B436-43B2-A3B2-418AC4CA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7444" y="2859425"/>
                <a:ext cx="0" cy="261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A610429-3980-4F09-A8DF-A3A380315A47}"/>
                  </a:ext>
                </a:extLst>
              </p:cNvPr>
              <p:cNvGrpSpPr/>
              <p:nvPr/>
            </p:nvGrpSpPr>
            <p:grpSpPr>
              <a:xfrm>
                <a:off x="2453626" y="2961062"/>
                <a:ext cx="947356" cy="331916"/>
                <a:chOff x="1229247" y="3319716"/>
                <a:chExt cx="947356" cy="331916"/>
              </a:xfrm>
            </p:grpSpPr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962BB909-6237-4255-B179-9C9414F39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5477" y="3512782"/>
                  <a:ext cx="28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D505B8C-C603-4ECD-955A-A0F556345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445" y="3319716"/>
                      <a:ext cx="340158" cy="2192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D505B8C-C603-4ECD-955A-A0F5563454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6445" y="3319716"/>
                      <a:ext cx="340158" cy="21922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CACB75AB-4F97-41F3-979F-25E50A0417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9247" y="3420350"/>
                      <a:ext cx="537840" cy="231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CACB75AB-4F97-41F3-979F-25E50A0417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9247" y="3420350"/>
                      <a:ext cx="537840" cy="23128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80E8C115-595C-42B2-9C72-E9E90A7498F0}"/>
                    </a:ext>
                  </a:extLst>
                </p:cNvPr>
                <p:cNvSpPr/>
                <p:nvPr/>
              </p:nvSpPr>
              <p:spPr>
                <a:xfrm>
                  <a:off x="1847477" y="3493240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B8CBFFE-9D83-4CD7-8456-4CBA6880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391575" y="2791516"/>
                    <a:ext cx="62792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B8CBFFE-9D83-4CD7-8456-4CBA68806D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1575" y="2791516"/>
                    <a:ext cx="62792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850D6FF-9327-4B06-A0E2-C0D0076B6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2363" y="2703651"/>
                <a:ext cx="341251" cy="1950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0A4CD51-A52C-40F5-9284-29EF4F2116E3}"/>
                  </a:ext>
                </a:extLst>
              </p:cNvPr>
              <p:cNvSpPr/>
              <p:nvPr/>
            </p:nvSpPr>
            <p:spPr>
              <a:xfrm>
                <a:off x="5366720" y="2870868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4CA0B16-9645-473A-8A90-E59F80D33C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7140" y="2587785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4CA0B16-9645-473A-8A90-E59F80D33C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7140" y="2587785"/>
                    <a:ext cx="355842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D662F859-762B-4AE5-8C4E-AD77B8CE8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3642" y="2784045"/>
                <a:ext cx="405776" cy="2305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FE36F6-8C3D-49E0-AC60-4550742B432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273" y="2878790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FE36F6-8C3D-49E0-AC60-4550742B43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8273" y="2878790"/>
                    <a:ext cx="355842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613E2943-A07A-45C2-906B-D3DFC0801E5F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5281166" y="2717942"/>
                <a:ext cx="103554" cy="152926"/>
              </a:xfrm>
              <a:prstGeom prst="straightConnector1">
                <a:avLst/>
              </a:prstGeom>
              <a:ln w="635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EF58369-ECDC-443C-91AE-D0F23A73CC8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209" y="2745618"/>
                    <a:ext cx="27603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EF58369-ECDC-443C-91AE-D0F23A73CC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209" y="2745618"/>
                    <a:ext cx="27603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3704FD-0A4E-41BD-AD17-FF832C89CEE9}"/>
                    </a:ext>
                  </a:extLst>
                </p:cNvPr>
                <p:cNvSpPr txBox="1"/>
                <p:nvPr/>
              </p:nvSpPr>
              <p:spPr>
                <a:xfrm>
                  <a:off x="3309797" y="3478018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3704FD-0A4E-41BD-AD17-FF832C89C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797" y="3478018"/>
                  <a:ext cx="266007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8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EFE36B-F73E-48DC-9257-8501A42C8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EDDFBB-81F6-46D6-8E71-496C0C7C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Normal of Line Element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C9A7079-B69C-4174-95C8-D5A5F403DC9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Thus one of choice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is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We call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as normal vector function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C9A7079-B69C-4174-95C8-D5A5F403D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43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Surface Integral of a Vector Field 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normal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B61E5448-2F98-4368-8FF2-CAE2236DE586}"/>
              </a:ext>
            </a:extLst>
          </p:cNvPr>
          <p:cNvGrpSpPr/>
          <p:nvPr/>
        </p:nvGrpSpPr>
        <p:grpSpPr>
          <a:xfrm>
            <a:off x="2160190" y="1853226"/>
            <a:ext cx="4084541" cy="1372602"/>
            <a:chOff x="2151801" y="1878393"/>
            <a:chExt cx="4084541" cy="1372602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F1A8250-61D6-49B8-89B0-8C91D100EB5A}"/>
                </a:ext>
              </a:extLst>
            </p:cNvPr>
            <p:cNvGrpSpPr/>
            <p:nvPr/>
          </p:nvGrpSpPr>
          <p:grpSpPr>
            <a:xfrm>
              <a:off x="4193959" y="2401361"/>
              <a:ext cx="611449" cy="416725"/>
              <a:chOff x="4252951" y="2949003"/>
              <a:chExt cx="611449" cy="416725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6CF30900-37A0-4785-B5E6-9F51C8D1000C}"/>
                  </a:ext>
                </a:extLst>
              </p:cNvPr>
              <p:cNvGrpSpPr/>
              <p:nvPr/>
            </p:nvGrpSpPr>
            <p:grpSpPr>
              <a:xfrm rot="16200000">
                <a:off x="4450922" y="2826433"/>
                <a:ext cx="215508" cy="460648"/>
                <a:chOff x="6947790" y="2674483"/>
                <a:chExt cx="215508" cy="460648"/>
              </a:xfrm>
            </p:grpSpPr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8B72D9BD-812C-448F-9B2E-730F85551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8616" y="2674483"/>
                  <a:ext cx="0" cy="4606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05CA7BEB-C617-4B6D-8D84-D6C8A7F8238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897776" y="2754196"/>
                      <a:ext cx="315536" cy="2155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𝔗</m:t>
                                </m:r>
                              </m:e>
                              <m:sub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br>
                        <a:rPr lang="en-US" altLang="ko-KR" sz="800" b="1" dirty="0"/>
                      </a:br>
                      <a:endParaRPr lang="ko-KR" altLang="en-US" sz="800" b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897776" y="2754196"/>
                      <a:ext cx="315536" cy="2155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9FF8F1B-8D58-40DD-ACFF-CF7EBB758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2951" y="3150220"/>
                    <a:ext cx="611449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7C44901-320B-4A69-822A-EF92503ED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951" y="3150220"/>
                    <a:ext cx="611449" cy="2155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63A90AC-C74C-4693-8580-6342DF74C212}"/>
                </a:ext>
              </a:extLst>
            </p:cNvPr>
            <p:cNvGrpSpPr/>
            <p:nvPr/>
          </p:nvGrpSpPr>
          <p:grpSpPr>
            <a:xfrm>
              <a:off x="2151801" y="1878393"/>
              <a:ext cx="1811106" cy="1356303"/>
              <a:chOff x="1887195" y="2651052"/>
              <a:chExt cx="1811106" cy="1356303"/>
            </a:xfrm>
          </p:grpSpPr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A1374BE0-83CB-4C72-B49D-B35A23133651}"/>
                  </a:ext>
                </a:extLst>
              </p:cNvPr>
              <p:cNvSpPr/>
              <p:nvPr/>
            </p:nvSpPr>
            <p:spPr>
              <a:xfrm>
                <a:off x="2557001" y="3443034"/>
                <a:ext cx="653001" cy="215440"/>
              </a:xfrm>
              <a:prstGeom prst="parallelogram">
                <a:avLst>
                  <a:gd name="adj" fmla="val 10537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46CCB973-7153-4F32-ACF0-F037B88B75D5}"/>
                  </a:ext>
                </a:extLst>
              </p:cNvPr>
              <p:cNvCxnSpPr/>
              <p:nvPr/>
            </p:nvCxnSpPr>
            <p:spPr>
              <a:xfrm flipV="1">
                <a:off x="2770478" y="3440987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6646ACB9-E588-4855-9E9D-F968897EC015}"/>
                  </a:ext>
                </a:extLst>
              </p:cNvPr>
              <p:cNvCxnSpPr/>
              <p:nvPr/>
            </p:nvCxnSpPr>
            <p:spPr>
              <a:xfrm flipV="1">
                <a:off x="2778867" y="2727436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E7B8610-0799-406E-86FB-B9271840D155}"/>
                      </a:ext>
                    </a:extLst>
                  </p:cNvPr>
                  <p:cNvSpPr txBox="1"/>
                  <p:nvPr/>
                </p:nvSpPr>
                <p:spPr>
                  <a:xfrm>
                    <a:off x="2638175" y="36263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E7B8610-0799-406E-86FB-B9271840D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8175" y="3626329"/>
                    <a:ext cx="266007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4AD5898-86FD-4844-989D-97028B3DAF46}"/>
                      </a:ext>
                    </a:extLst>
                  </p:cNvPr>
                  <p:cNvSpPr txBox="1"/>
                  <p:nvPr/>
                </p:nvSpPr>
                <p:spPr>
                  <a:xfrm>
                    <a:off x="3031570" y="345903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4AD5898-86FD-4844-989D-97028B3DAF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570" y="3459035"/>
                    <a:ext cx="266007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0E7C7DD8-AB9C-4172-8707-52794381CFA8}"/>
                  </a:ext>
                </a:extLst>
              </p:cNvPr>
              <p:cNvSpPr/>
              <p:nvPr/>
            </p:nvSpPr>
            <p:spPr>
              <a:xfrm>
                <a:off x="2772274" y="3421446"/>
                <a:ext cx="36000" cy="36000"/>
              </a:xfrm>
              <a:prstGeom prst="ellipse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E257EF3-21F4-46BE-AA94-6DD90A439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5952" y="3791911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E257EF3-21F4-46BE-AA94-6DD90A439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952" y="3791911"/>
                    <a:ext cx="266007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21422E-04D9-44E4-A6C7-3E38FC749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2294" y="3315218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21422E-04D9-44E4-A6C7-3E38FC749A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294" y="3315218"/>
                    <a:ext cx="26600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8054F5E1-5B69-41A9-85D3-319ED66A7441}"/>
                      </a:ext>
                    </a:extLst>
                  </p:cNvPr>
                  <p:cNvSpPr txBox="1"/>
                  <p:nvPr/>
                </p:nvSpPr>
                <p:spPr>
                  <a:xfrm>
                    <a:off x="2719091" y="3434852"/>
                    <a:ext cx="340158" cy="2192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8054F5E1-5B69-41A9-85D3-319ED66A7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9091" y="3434852"/>
                    <a:ext cx="340158" cy="2192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4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EC6BD4CF-B13B-4155-A526-656CB5CC3A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7551" y="3434939"/>
                <a:ext cx="425542" cy="414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671B528A-6D12-497E-95B6-AF9F56FFC19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195" y="3299426"/>
                    <a:ext cx="741870" cy="2312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</m:s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,0 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671B528A-6D12-497E-95B6-AF9F56FFC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195" y="3299426"/>
                    <a:ext cx="741870" cy="2312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3017B4F1-D95A-47B9-9453-4FD9A7A96900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493" y="2651052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3017B4F1-D95A-47B9-9453-4FD9A7A96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493" y="2651052"/>
                    <a:ext cx="266007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DB2A34CE-86AD-431E-AD51-0BA030EC4598}"/>
                  </a:ext>
                </a:extLst>
              </p:cNvPr>
              <p:cNvCxnSpPr>
                <a:stCxn id="107" idx="1"/>
              </p:cNvCxnSpPr>
              <p:nvPr/>
            </p:nvCxnSpPr>
            <p:spPr>
              <a:xfrm flipV="1">
                <a:off x="2777546" y="3088698"/>
                <a:ext cx="1321" cy="338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0BFBE58-57C8-46B9-B04A-6900F6540789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274" y="2990082"/>
                    <a:ext cx="70179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=(0,0,1)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0BFBE58-57C8-46B9-B04A-6900F6540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0274" y="2990082"/>
                    <a:ext cx="701795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B7B1CC4-2B73-40D3-827B-0BD8EFAB8CE4}"/>
                </a:ext>
              </a:extLst>
            </p:cNvPr>
            <p:cNvGrpSpPr/>
            <p:nvPr/>
          </p:nvGrpSpPr>
          <p:grpSpPr>
            <a:xfrm>
              <a:off x="4843463" y="1898966"/>
              <a:ext cx="1392879" cy="1352029"/>
              <a:chOff x="5583240" y="2097424"/>
              <a:chExt cx="1392879" cy="1352029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436CEA54-6705-4013-8277-395A00D796C0}"/>
                  </a:ext>
                </a:extLst>
              </p:cNvPr>
              <p:cNvGrpSpPr/>
              <p:nvPr/>
            </p:nvGrpSpPr>
            <p:grpSpPr>
              <a:xfrm>
                <a:off x="6172314" y="2363844"/>
                <a:ext cx="694182" cy="935582"/>
                <a:chOff x="5042366" y="4629677"/>
                <a:chExt cx="694182" cy="935582"/>
              </a:xfrm>
            </p:grpSpPr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53872960-E762-4F50-BA2A-6BC559E47A03}"/>
                    </a:ext>
                  </a:extLst>
                </p:cNvPr>
                <p:cNvCxnSpPr/>
                <p:nvPr/>
              </p:nvCxnSpPr>
              <p:spPr>
                <a:xfrm>
                  <a:off x="5498683" y="4653229"/>
                  <a:ext cx="57166" cy="3352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원호 131">
                  <a:extLst>
                    <a:ext uri="{FF2B5EF4-FFF2-40B4-BE49-F238E27FC236}">
                      <a16:creationId xmlns:a16="http://schemas.microsoft.com/office/drawing/2014/main" id="{AC122EE2-4CDC-412E-8964-DC45E0B1E5CF}"/>
                    </a:ext>
                  </a:extLst>
                </p:cNvPr>
                <p:cNvSpPr/>
                <p:nvPr/>
              </p:nvSpPr>
              <p:spPr>
                <a:xfrm rot="18352020">
                  <a:off x="5114596" y="4943308"/>
                  <a:ext cx="615073" cy="628830"/>
                </a:xfrm>
                <a:prstGeom prst="arc">
                  <a:avLst>
                    <a:gd name="adj1" fmla="val 16200000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원호 132">
                  <a:extLst>
                    <a:ext uri="{FF2B5EF4-FFF2-40B4-BE49-F238E27FC236}">
                      <a16:creationId xmlns:a16="http://schemas.microsoft.com/office/drawing/2014/main" id="{AE4C45EC-7099-41AB-AF31-05292618E6EA}"/>
                    </a:ext>
                  </a:extLst>
                </p:cNvPr>
                <p:cNvSpPr/>
                <p:nvPr/>
              </p:nvSpPr>
              <p:spPr>
                <a:xfrm rot="18352020">
                  <a:off x="5049244" y="4622799"/>
                  <a:ext cx="615073" cy="628830"/>
                </a:xfrm>
                <a:prstGeom prst="arc">
                  <a:avLst>
                    <a:gd name="adj1" fmla="val 16214977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355DE64C-F032-4F37-BDC0-A3CB6FFC8D74}"/>
                    </a:ext>
                  </a:extLst>
                </p:cNvPr>
                <p:cNvCxnSpPr/>
                <p:nvPr/>
              </p:nvCxnSpPr>
              <p:spPr>
                <a:xfrm>
                  <a:off x="5107426" y="4738782"/>
                  <a:ext cx="57166" cy="3352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2E9C7607-BAB3-4B76-B8C5-E93E946FAEF5}"/>
                  </a:ext>
                </a:extLst>
              </p:cNvPr>
              <p:cNvGrpSpPr/>
              <p:nvPr/>
            </p:nvGrpSpPr>
            <p:grpSpPr>
              <a:xfrm>
                <a:off x="5583240" y="2097424"/>
                <a:ext cx="1392879" cy="1352029"/>
                <a:chOff x="2032852" y="2531929"/>
                <a:chExt cx="1392879" cy="1352029"/>
              </a:xfrm>
            </p:grpSpPr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E85975B7-20FC-4046-BBA9-031811EF9619}"/>
                    </a:ext>
                  </a:extLst>
                </p:cNvPr>
                <p:cNvCxnSpPr/>
                <p:nvPr/>
              </p:nvCxnSpPr>
              <p:spPr>
                <a:xfrm flipV="1">
                  <a:off x="2497908" y="3321864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E2C48681-2909-4B3D-9914-8BE6B144D5F2}"/>
                    </a:ext>
                  </a:extLst>
                </p:cNvPr>
                <p:cNvCxnSpPr/>
                <p:nvPr/>
              </p:nvCxnSpPr>
              <p:spPr>
                <a:xfrm flipV="1">
                  <a:off x="2506297" y="2608313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EE32A7D-8C87-441A-ABFD-01F089826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2852" y="3668514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BCB56C6-9DEB-445A-99E4-E2947D244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2852" y="3668514"/>
                      <a:ext cx="266007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9B622655-44D4-4BA6-BEC5-F8F8908DE3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724" y="3196095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E6CA728-BDCB-4A03-A6EB-DB05E520A3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24" y="3196095"/>
                      <a:ext cx="266007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9" name="직선 화살표 연결선 128">
                  <a:extLst>
                    <a:ext uri="{FF2B5EF4-FFF2-40B4-BE49-F238E27FC236}">
                      <a16:creationId xmlns:a16="http://schemas.microsoft.com/office/drawing/2014/main" id="{0552C142-66F1-4846-9ADF-E03E76C1D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50841" y="3322468"/>
                  <a:ext cx="356510" cy="352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8993CD78-7858-4351-8C7C-77A36A893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8923" y="2531929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0BD10F70-67A0-496B-B747-C7C7B7C3F9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923" y="2531929"/>
                      <a:ext cx="266007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AED0D8E-0EEB-4E2A-8C9E-11059B767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427" y="2566850"/>
                    <a:ext cx="3117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AED0D8E-0EEB-4E2A-8C9E-11059B7675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427" y="2566850"/>
                    <a:ext cx="311774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052E3718-6F2E-4138-8A1A-05D2525C0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2402" y="2729335"/>
                <a:ext cx="391523" cy="72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D8E2D1FA-5B78-45EE-B205-515AED981F6E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83" y="2729335"/>
                    <a:ext cx="26641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D8E2D1FA-5B78-45EE-B205-515AED981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283" y="2729335"/>
                    <a:ext cx="266418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B04F9AC5-1794-489A-8C8B-EF8A6F389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1187" y="2483923"/>
                <a:ext cx="62939" cy="271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BAA0BB89-22BF-4874-8FD3-2952ADBF918F}"/>
                  </a:ext>
                </a:extLst>
              </p:cNvPr>
              <p:cNvCxnSpPr>
                <a:cxnSpLocks/>
                <a:stCxn id="132" idx="0"/>
              </p:cNvCxnSpPr>
              <p:nvPr/>
            </p:nvCxnSpPr>
            <p:spPr>
              <a:xfrm flipH="1">
                <a:off x="6087725" y="2807673"/>
                <a:ext cx="209560" cy="191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E2610393-C95E-45C6-9E1F-A2158E77547D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316" y="2964184"/>
                    <a:ext cx="27443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E2610393-C95E-45C6-9E1F-A2158E7754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316" y="2964184"/>
                    <a:ext cx="274434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69005C3-08B6-4865-A28A-F6D7C346E7FC}"/>
                    </a:ext>
                  </a:extLst>
                </p:cNvPr>
                <p:cNvSpPr txBox="1"/>
                <p:nvPr/>
              </p:nvSpPr>
              <p:spPr>
                <a:xfrm>
                  <a:off x="5543705" y="2253900"/>
                  <a:ext cx="3401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ko-KR" sz="8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69005C3-08B6-4865-A28A-F6D7C346E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705" y="2253900"/>
                  <a:ext cx="340157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53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3BB7E-2700-459A-A9C1-6C318E699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28153F-FEE4-44E3-9BFB-A939F1E1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EC39E2-9925-48FE-9793-131F6C1B3B0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We call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as normal vector function.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EC39E2-9925-48FE-9793-131F6C1B3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Transformation of Normal Vector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We consider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which</a:t>
                </a:r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/>
                  <a:t>Then we assume there is a invertible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>
                  <a:latin typeface="+mn-lt"/>
                </a:endParaRPr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Then we want to know relationship between reference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>
                    <a:latin typeface="+mn-lt"/>
                  </a:rPr>
                  <a:t> which 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Unfortunately, it can’t be obtained by simple transformation</a:t>
                </a: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br>
                  <a:rPr lang="en-US" altLang="ko-KR" dirty="0"/>
                </a:br>
                <a:r>
                  <a:rPr lang="en-US" altLang="ko-KR" dirty="0"/>
                  <a:t>At first, we use the fact that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we define infinitesimally small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1936785" y="2202216"/>
            <a:ext cx="5060879" cy="1871661"/>
            <a:chOff x="1920424" y="1811517"/>
            <a:chExt cx="5060879" cy="187166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35850" y="3359239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235850" y="1919239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/>
            <p:nvPr/>
          </p:nvCxnSpPr>
          <p:spPr>
            <a:xfrm flipV="1">
              <a:off x="5288744" y="3411831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5299828" y="1998411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>
              <a:off x="4189621" y="271545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2281614" y="2147073"/>
              <a:ext cx="1572233" cy="892995"/>
            </a:xfrm>
            <a:custGeom>
              <a:avLst/>
              <a:gdLst>
                <a:gd name="connsiteX0" fmla="*/ 224444 w 532099"/>
                <a:gd name="connsiteY0" fmla="*/ 33545 h 507371"/>
                <a:gd name="connsiteX1" fmla="*/ 199506 w 532099"/>
                <a:gd name="connsiteY1" fmla="*/ 108360 h 507371"/>
                <a:gd name="connsiteX2" fmla="*/ 174568 w 532099"/>
                <a:gd name="connsiteY2" fmla="*/ 116672 h 507371"/>
                <a:gd name="connsiteX3" fmla="*/ 149629 w 532099"/>
                <a:gd name="connsiteY3" fmla="*/ 133298 h 507371"/>
                <a:gd name="connsiteX4" fmla="*/ 124691 w 532099"/>
                <a:gd name="connsiteY4" fmla="*/ 141611 h 507371"/>
                <a:gd name="connsiteX5" fmla="*/ 41564 w 532099"/>
                <a:gd name="connsiteY5" fmla="*/ 166549 h 507371"/>
                <a:gd name="connsiteX6" fmla="*/ 24938 w 532099"/>
                <a:gd name="connsiteY6" fmla="*/ 183174 h 507371"/>
                <a:gd name="connsiteX7" fmla="*/ 16626 w 532099"/>
                <a:gd name="connsiteY7" fmla="*/ 208112 h 507371"/>
                <a:gd name="connsiteX8" fmla="*/ 0 w 532099"/>
                <a:gd name="connsiteY8" fmla="*/ 233051 h 507371"/>
                <a:gd name="connsiteX9" fmla="*/ 24938 w 532099"/>
                <a:gd name="connsiteY9" fmla="*/ 316178 h 507371"/>
                <a:gd name="connsiteX10" fmla="*/ 33251 w 532099"/>
                <a:gd name="connsiteY10" fmla="*/ 341116 h 507371"/>
                <a:gd name="connsiteX11" fmla="*/ 99753 w 532099"/>
                <a:gd name="connsiteY11" fmla="*/ 366054 h 507371"/>
                <a:gd name="connsiteX12" fmla="*/ 174568 w 532099"/>
                <a:gd name="connsiteY12" fmla="*/ 349429 h 507371"/>
                <a:gd name="connsiteX13" fmla="*/ 249382 w 532099"/>
                <a:gd name="connsiteY13" fmla="*/ 382680 h 507371"/>
                <a:gd name="connsiteX14" fmla="*/ 274320 w 532099"/>
                <a:gd name="connsiteY14" fmla="*/ 390992 h 507371"/>
                <a:gd name="connsiteX15" fmla="*/ 299258 w 532099"/>
                <a:gd name="connsiteY15" fmla="*/ 440869 h 507371"/>
                <a:gd name="connsiteX16" fmla="*/ 324197 w 532099"/>
                <a:gd name="connsiteY16" fmla="*/ 490745 h 507371"/>
                <a:gd name="connsiteX17" fmla="*/ 349135 w 532099"/>
                <a:gd name="connsiteY17" fmla="*/ 507371 h 507371"/>
                <a:gd name="connsiteX18" fmla="*/ 407324 w 532099"/>
                <a:gd name="connsiteY18" fmla="*/ 482432 h 507371"/>
                <a:gd name="connsiteX19" fmla="*/ 448888 w 532099"/>
                <a:gd name="connsiteY19" fmla="*/ 474120 h 507371"/>
                <a:gd name="connsiteX20" fmla="*/ 473826 w 532099"/>
                <a:gd name="connsiteY20" fmla="*/ 457494 h 507371"/>
                <a:gd name="connsiteX21" fmla="*/ 498764 w 532099"/>
                <a:gd name="connsiteY21" fmla="*/ 449182 h 507371"/>
                <a:gd name="connsiteX22" fmla="*/ 523702 w 532099"/>
                <a:gd name="connsiteY22" fmla="*/ 432556 h 507371"/>
                <a:gd name="connsiteX23" fmla="*/ 532015 w 532099"/>
                <a:gd name="connsiteY23" fmla="*/ 399305 h 507371"/>
                <a:gd name="connsiteX24" fmla="*/ 498764 w 532099"/>
                <a:gd name="connsiteY24" fmla="*/ 249676 h 507371"/>
                <a:gd name="connsiteX25" fmla="*/ 473826 w 532099"/>
                <a:gd name="connsiteY25" fmla="*/ 208112 h 507371"/>
                <a:gd name="connsiteX26" fmla="*/ 465513 w 532099"/>
                <a:gd name="connsiteY26" fmla="*/ 183174 h 507371"/>
                <a:gd name="connsiteX27" fmla="*/ 448888 w 532099"/>
                <a:gd name="connsiteY27" fmla="*/ 158236 h 507371"/>
                <a:gd name="connsiteX28" fmla="*/ 440575 w 532099"/>
                <a:gd name="connsiteY28" fmla="*/ 75109 h 507371"/>
                <a:gd name="connsiteX29" fmla="*/ 274320 w 532099"/>
                <a:gd name="connsiteY29" fmla="*/ 50171 h 507371"/>
                <a:gd name="connsiteX30" fmla="*/ 266008 w 532099"/>
                <a:gd name="connsiteY30" fmla="*/ 25232 h 507371"/>
                <a:gd name="connsiteX31" fmla="*/ 216131 w 532099"/>
                <a:gd name="connsiteY31" fmla="*/ 294 h 507371"/>
                <a:gd name="connsiteX32" fmla="*/ 224444 w 532099"/>
                <a:gd name="connsiteY32" fmla="*/ 33545 h 50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32099" h="507371">
                  <a:moveTo>
                    <a:pt x="224444" y="33545"/>
                  </a:moveTo>
                  <a:cubicBezTo>
                    <a:pt x="221673" y="51556"/>
                    <a:pt x="221984" y="90378"/>
                    <a:pt x="199506" y="108360"/>
                  </a:cubicBezTo>
                  <a:cubicBezTo>
                    <a:pt x="192664" y="113834"/>
                    <a:pt x="182881" y="113901"/>
                    <a:pt x="174568" y="116672"/>
                  </a:cubicBezTo>
                  <a:cubicBezTo>
                    <a:pt x="166255" y="122214"/>
                    <a:pt x="158565" y="128830"/>
                    <a:pt x="149629" y="133298"/>
                  </a:cubicBezTo>
                  <a:cubicBezTo>
                    <a:pt x="141792" y="137217"/>
                    <a:pt x="133084" y="139093"/>
                    <a:pt x="124691" y="141611"/>
                  </a:cubicBezTo>
                  <a:cubicBezTo>
                    <a:pt x="29528" y="170160"/>
                    <a:pt x="98040" y="147723"/>
                    <a:pt x="41564" y="166549"/>
                  </a:cubicBezTo>
                  <a:cubicBezTo>
                    <a:pt x="36022" y="172091"/>
                    <a:pt x="28970" y="176454"/>
                    <a:pt x="24938" y="183174"/>
                  </a:cubicBezTo>
                  <a:cubicBezTo>
                    <a:pt x="20430" y="190688"/>
                    <a:pt x="20545" y="200275"/>
                    <a:pt x="16626" y="208112"/>
                  </a:cubicBezTo>
                  <a:cubicBezTo>
                    <a:pt x="12158" y="217048"/>
                    <a:pt x="5542" y="224738"/>
                    <a:pt x="0" y="233051"/>
                  </a:cubicBezTo>
                  <a:cubicBezTo>
                    <a:pt x="8313" y="260760"/>
                    <a:pt x="16430" y="288528"/>
                    <a:pt x="24938" y="316178"/>
                  </a:cubicBezTo>
                  <a:cubicBezTo>
                    <a:pt x="27515" y="324553"/>
                    <a:pt x="26520" y="335506"/>
                    <a:pt x="33251" y="341116"/>
                  </a:cubicBezTo>
                  <a:cubicBezTo>
                    <a:pt x="39881" y="346641"/>
                    <a:pt x="85949" y="361453"/>
                    <a:pt x="99753" y="366054"/>
                  </a:cubicBezTo>
                  <a:cubicBezTo>
                    <a:pt x="124691" y="360512"/>
                    <a:pt x="149021" y="349429"/>
                    <a:pt x="174568" y="349429"/>
                  </a:cubicBezTo>
                  <a:cubicBezTo>
                    <a:pt x="262006" y="349429"/>
                    <a:pt x="210057" y="359085"/>
                    <a:pt x="249382" y="382680"/>
                  </a:cubicBezTo>
                  <a:cubicBezTo>
                    <a:pt x="256896" y="387188"/>
                    <a:pt x="266007" y="388221"/>
                    <a:pt x="274320" y="390992"/>
                  </a:cubicBezTo>
                  <a:cubicBezTo>
                    <a:pt x="295214" y="453675"/>
                    <a:pt x="267030" y="376414"/>
                    <a:pt x="299258" y="440869"/>
                  </a:cubicBezTo>
                  <a:cubicBezTo>
                    <a:pt x="312780" y="467913"/>
                    <a:pt x="300373" y="466921"/>
                    <a:pt x="324197" y="490745"/>
                  </a:cubicBezTo>
                  <a:cubicBezTo>
                    <a:pt x="331261" y="497809"/>
                    <a:pt x="340822" y="501829"/>
                    <a:pt x="349135" y="507371"/>
                  </a:cubicBezTo>
                  <a:cubicBezTo>
                    <a:pt x="368531" y="499058"/>
                    <a:pt x="387304" y="489105"/>
                    <a:pt x="407324" y="482432"/>
                  </a:cubicBezTo>
                  <a:cubicBezTo>
                    <a:pt x="420728" y="477964"/>
                    <a:pt x="435659" y="479081"/>
                    <a:pt x="448888" y="474120"/>
                  </a:cubicBezTo>
                  <a:cubicBezTo>
                    <a:pt x="458243" y="470612"/>
                    <a:pt x="464890" y="461962"/>
                    <a:pt x="473826" y="457494"/>
                  </a:cubicBezTo>
                  <a:cubicBezTo>
                    <a:pt x="481663" y="453575"/>
                    <a:pt x="490451" y="451953"/>
                    <a:pt x="498764" y="449182"/>
                  </a:cubicBezTo>
                  <a:cubicBezTo>
                    <a:pt x="507077" y="443640"/>
                    <a:pt x="518160" y="440869"/>
                    <a:pt x="523702" y="432556"/>
                  </a:cubicBezTo>
                  <a:cubicBezTo>
                    <a:pt x="530039" y="423050"/>
                    <a:pt x="532615" y="410714"/>
                    <a:pt x="532015" y="399305"/>
                  </a:cubicBezTo>
                  <a:cubicBezTo>
                    <a:pt x="521285" y="195451"/>
                    <a:pt x="536929" y="326005"/>
                    <a:pt x="498764" y="249676"/>
                  </a:cubicBezTo>
                  <a:cubicBezTo>
                    <a:pt x="477182" y="206511"/>
                    <a:pt x="506298" y="240586"/>
                    <a:pt x="473826" y="208112"/>
                  </a:cubicBezTo>
                  <a:cubicBezTo>
                    <a:pt x="471055" y="199799"/>
                    <a:pt x="469432" y="191011"/>
                    <a:pt x="465513" y="183174"/>
                  </a:cubicBezTo>
                  <a:cubicBezTo>
                    <a:pt x="461045" y="174238"/>
                    <a:pt x="451134" y="167971"/>
                    <a:pt x="448888" y="158236"/>
                  </a:cubicBezTo>
                  <a:cubicBezTo>
                    <a:pt x="442626" y="131102"/>
                    <a:pt x="458402" y="96502"/>
                    <a:pt x="440575" y="75109"/>
                  </a:cubicBezTo>
                  <a:cubicBezTo>
                    <a:pt x="428178" y="60233"/>
                    <a:pt x="280629" y="50745"/>
                    <a:pt x="274320" y="50171"/>
                  </a:cubicBezTo>
                  <a:cubicBezTo>
                    <a:pt x="271549" y="41858"/>
                    <a:pt x="271482" y="32074"/>
                    <a:pt x="266008" y="25232"/>
                  </a:cubicBezTo>
                  <a:cubicBezTo>
                    <a:pt x="262176" y="20442"/>
                    <a:pt x="225641" y="-2876"/>
                    <a:pt x="216131" y="294"/>
                  </a:cubicBezTo>
                  <a:cubicBezTo>
                    <a:pt x="210873" y="2047"/>
                    <a:pt x="227215" y="15534"/>
                    <a:pt x="224444" y="3354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68173" y="2064748"/>
              <a:ext cx="928076" cy="1075736"/>
            </a:xfrm>
            <a:custGeom>
              <a:avLst/>
              <a:gdLst>
                <a:gd name="connsiteX0" fmla="*/ 426 w 640506"/>
                <a:gd name="connsiteY0" fmla="*/ 257694 h 457200"/>
                <a:gd name="connsiteX1" fmla="*/ 17052 w 640506"/>
                <a:gd name="connsiteY1" fmla="*/ 332509 h 457200"/>
                <a:gd name="connsiteX2" fmla="*/ 58615 w 640506"/>
                <a:gd name="connsiteY2" fmla="*/ 374073 h 457200"/>
                <a:gd name="connsiteX3" fmla="*/ 83553 w 640506"/>
                <a:gd name="connsiteY3" fmla="*/ 382385 h 457200"/>
                <a:gd name="connsiteX4" fmla="*/ 141742 w 640506"/>
                <a:gd name="connsiteY4" fmla="*/ 407324 h 457200"/>
                <a:gd name="connsiteX5" fmla="*/ 158368 w 640506"/>
                <a:gd name="connsiteY5" fmla="*/ 423949 h 457200"/>
                <a:gd name="connsiteX6" fmla="*/ 166681 w 640506"/>
                <a:gd name="connsiteY6" fmla="*/ 448887 h 457200"/>
                <a:gd name="connsiteX7" fmla="*/ 208244 w 640506"/>
                <a:gd name="connsiteY7" fmla="*/ 457200 h 457200"/>
                <a:gd name="connsiteX8" fmla="*/ 316310 w 640506"/>
                <a:gd name="connsiteY8" fmla="*/ 440574 h 457200"/>
                <a:gd name="connsiteX9" fmla="*/ 357873 w 640506"/>
                <a:gd name="connsiteY9" fmla="*/ 399011 h 457200"/>
                <a:gd name="connsiteX10" fmla="*/ 366186 w 640506"/>
                <a:gd name="connsiteY10" fmla="*/ 374073 h 457200"/>
                <a:gd name="connsiteX11" fmla="*/ 391124 w 640506"/>
                <a:gd name="connsiteY11" fmla="*/ 365760 h 457200"/>
                <a:gd name="connsiteX12" fmla="*/ 607255 w 640506"/>
                <a:gd name="connsiteY12" fmla="*/ 365760 h 457200"/>
                <a:gd name="connsiteX13" fmla="*/ 615568 w 640506"/>
                <a:gd name="connsiteY13" fmla="*/ 340822 h 457200"/>
                <a:gd name="connsiteX14" fmla="*/ 640506 w 640506"/>
                <a:gd name="connsiteY14" fmla="*/ 274320 h 457200"/>
                <a:gd name="connsiteX15" fmla="*/ 623881 w 640506"/>
                <a:gd name="connsiteY15" fmla="*/ 241069 h 457200"/>
                <a:gd name="connsiteX16" fmla="*/ 557379 w 640506"/>
                <a:gd name="connsiteY16" fmla="*/ 224444 h 457200"/>
                <a:gd name="connsiteX17" fmla="*/ 549066 w 640506"/>
                <a:gd name="connsiteY17" fmla="*/ 116378 h 457200"/>
                <a:gd name="connsiteX18" fmla="*/ 532441 w 640506"/>
                <a:gd name="connsiteY18" fmla="*/ 91440 h 457200"/>
                <a:gd name="connsiteX19" fmla="*/ 524128 w 640506"/>
                <a:gd name="connsiteY19" fmla="*/ 66502 h 457200"/>
                <a:gd name="connsiteX20" fmla="*/ 482564 w 640506"/>
                <a:gd name="connsiteY20" fmla="*/ 41564 h 457200"/>
                <a:gd name="connsiteX21" fmla="*/ 374499 w 640506"/>
                <a:gd name="connsiteY21" fmla="*/ 58189 h 457200"/>
                <a:gd name="connsiteX22" fmla="*/ 349561 w 640506"/>
                <a:gd name="connsiteY22" fmla="*/ 74814 h 457200"/>
                <a:gd name="connsiteX23" fmla="*/ 174993 w 640506"/>
                <a:gd name="connsiteY23" fmla="*/ 41564 h 457200"/>
                <a:gd name="connsiteX24" fmla="*/ 158368 w 640506"/>
                <a:gd name="connsiteY24" fmla="*/ 24938 h 457200"/>
                <a:gd name="connsiteX25" fmla="*/ 133430 w 640506"/>
                <a:gd name="connsiteY25" fmla="*/ 16625 h 457200"/>
                <a:gd name="connsiteX26" fmla="*/ 108492 w 640506"/>
                <a:gd name="connsiteY26" fmla="*/ 0 h 457200"/>
                <a:gd name="connsiteX27" fmla="*/ 100179 w 640506"/>
                <a:gd name="connsiteY27" fmla="*/ 33251 h 457200"/>
                <a:gd name="connsiteX28" fmla="*/ 83553 w 640506"/>
                <a:gd name="connsiteY28" fmla="*/ 74814 h 457200"/>
                <a:gd name="connsiteX29" fmla="*/ 58615 w 640506"/>
                <a:gd name="connsiteY29" fmla="*/ 149629 h 457200"/>
                <a:gd name="connsiteX30" fmla="*/ 50302 w 640506"/>
                <a:gd name="connsiteY30" fmla="*/ 182880 h 457200"/>
                <a:gd name="connsiteX31" fmla="*/ 33677 w 640506"/>
                <a:gd name="connsiteY31" fmla="*/ 224444 h 457200"/>
                <a:gd name="connsiteX32" fmla="*/ 426 w 640506"/>
                <a:gd name="connsiteY32" fmla="*/ 2576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0506" h="457200">
                  <a:moveTo>
                    <a:pt x="426" y="257694"/>
                  </a:moveTo>
                  <a:cubicBezTo>
                    <a:pt x="-2345" y="275705"/>
                    <a:pt x="8973" y="308273"/>
                    <a:pt x="17052" y="332509"/>
                  </a:cubicBezTo>
                  <a:cubicBezTo>
                    <a:pt x="23702" y="352459"/>
                    <a:pt x="40882" y="365206"/>
                    <a:pt x="58615" y="374073"/>
                  </a:cubicBezTo>
                  <a:cubicBezTo>
                    <a:pt x="66452" y="377992"/>
                    <a:pt x="75499" y="378933"/>
                    <a:pt x="83553" y="382385"/>
                  </a:cubicBezTo>
                  <a:cubicBezTo>
                    <a:pt x="155470" y="413206"/>
                    <a:pt x="83249" y="387826"/>
                    <a:pt x="141742" y="407324"/>
                  </a:cubicBezTo>
                  <a:cubicBezTo>
                    <a:pt x="147284" y="412866"/>
                    <a:pt x="154336" y="417229"/>
                    <a:pt x="158368" y="423949"/>
                  </a:cubicBezTo>
                  <a:cubicBezTo>
                    <a:pt x="162876" y="431463"/>
                    <a:pt x="159390" y="444026"/>
                    <a:pt x="166681" y="448887"/>
                  </a:cubicBezTo>
                  <a:cubicBezTo>
                    <a:pt x="178437" y="456724"/>
                    <a:pt x="194390" y="454429"/>
                    <a:pt x="208244" y="457200"/>
                  </a:cubicBezTo>
                  <a:cubicBezTo>
                    <a:pt x="244266" y="451658"/>
                    <a:pt x="280952" y="449413"/>
                    <a:pt x="316310" y="440574"/>
                  </a:cubicBezTo>
                  <a:cubicBezTo>
                    <a:pt x="335311" y="435824"/>
                    <a:pt x="349956" y="414845"/>
                    <a:pt x="357873" y="399011"/>
                  </a:cubicBezTo>
                  <a:cubicBezTo>
                    <a:pt x="361792" y="391174"/>
                    <a:pt x="359990" y="380269"/>
                    <a:pt x="366186" y="374073"/>
                  </a:cubicBezTo>
                  <a:cubicBezTo>
                    <a:pt x="372382" y="367877"/>
                    <a:pt x="382811" y="368531"/>
                    <a:pt x="391124" y="365760"/>
                  </a:cubicBezTo>
                  <a:cubicBezTo>
                    <a:pt x="476781" y="400022"/>
                    <a:pt x="457706" y="399748"/>
                    <a:pt x="607255" y="365760"/>
                  </a:cubicBezTo>
                  <a:cubicBezTo>
                    <a:pt x="615799" y="363818"/>
                    <a:pt x="612491" y="349026"/>
                    <a:pt x="615568" y="340822"/>
                  </a:cubicBezTo>
                  <a:cubicBezTo>
                    <a:pt x="645387" y="261303"/>
                    <a:pt x="621637" y="330924"/>
                    <a:pt x="640506" y="274320"/>
                  </a:cubicBezTo>
                  <a:cubicBezTo>
                    <a:pt x="634964" y="263236"/>
                    <a:pt x="634507" y="247445"/>
                    <a:pt x="623881" y="241069"/>
                  </a:cubicBezTo>
                  <a:cubicBezTo>
                    <a:pt x="604288" y="229313"/>
                    <a:pt x="569135" y="244037"/>
                    <a:pt x="557379" y="224444"/>
                  </a:cubicBezTo>
                  <a:cubicBezTo>
                    <a:pt x="538791" y="193464"/>
                    <a:pt x="555724" y="151888"/>
                    <a:pt x="549066" y="116378"/>
                  </a:cubicBezTo>
                  <a:cubicBezTo>
                    <a:pt x="547225" y="106559"/>
                    <a:pt x="536909" y="100376"/>
                    <a:pt x="532441" y="91440"/>
                  </a:cubicBezTo>
                  <a:cubicBezTo>
                    <a:pt x="528522" y="83603"/>
                    <a:pt x="528636" y="74016"/>
                    <a:pt x="524128" y="66502"/>
                  </a:cubicBezTo>
                  <a:cubicBezTo>
                    <a:pt x="512717" y="47483"/>
                    <a:pt x="502181" y="48102"/>
                    <a:pt x="482564" y="41564"/>
                  </a:cubicBezTo>
                  <a:cubicBezTo>
                    <a:pt x="446542" y="47106"/>
                    <a:pt x="409856" y="49350"/>
                    <a:pt x="374499" y="58189"/>
                  </a:cubicBezTo>
                  <a:cubicBezTo>
                    <a:pt x="364807" y="60612"/>
                    <a:pt x="359540" y="75289"/>
                    <a:pt x="349561" y="74814"/>
                  </a:cubicBezTo>
                  <a:cubicBezTo>
                    <a:pt x="257244" y="70418"/>
                    <a:pt x="236472" y="62055"/>
                    <a:pt x="174993" y="41564"/>
                  </a:cubicBezTo>
                  <a:cubicBezTo>
                    <a:pt x="169451" y="36022"/>
                    <a:pt x="165088" y="28970"/>
                    <a:pt x="158368" y="24938"/>
                  </a:cubicBezTo>
                  <a:cubicBezTo>
                    <a:pt x="150854" y="20430"/>
                    <a:pt x="141267" y="20544"/>
                    <a:pt x="133430" y="16625"/>
                  </a:cubicBezTo>
                  <a:cubicBezTo>
                    <a:pt x="124494" y="12157"/>
                    <a:pt x="116805" y="5542"/>
                    <a:pt x="108492" y="0"/>
                  </a:cubicBezTo>
                  <a:cubicBezTo>
                    <a:pt x="105721" y="11084"/>
                    <a:pt x="103792" y="22413"/>
                    <a:pt x="100179" y="33251"/>
                  </a:cubicBezTo>
                  <a:cubicBezTo>
                    <a:pt x="95460" y="47407"/>
                    <a:pt x="87479" y="60418"/>
                    <a:pt x="83553" y="74814"/>
                  </a:cubicBezTo>
                  <a:cubicBezTo>
                    <a:pt x="62876" y="150628"/>
                    <a:pt x="90946" y="101134"/>
                    <a:pt x="58615" y="149629"/>
                  </a:cubicBezTo>
                  <a:cubicBezTo>
                    <a:pt x="55844" y="160713"/>
                    <a:pt x="53915" y="172041"/>
                    <a:pt x="50302" y="182880"/>
                  </a:cubicBezTo>
                  <a:cubicBezTo>
                    <a:pt x="45583" y="197036"/>
                    <a:pt x="38916" y="210472"/>
                    <a:pt x="33677" y="224444"/>
                  </a:cubicBezTo>
                  <a:cubicBezTo>
                    <a:pt x="24488" y="248949"/>
                    <a:pt x="3197" y="239683"/>
                    <a:pt x="426" y="2576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29014" y="2064002"/>
              <a:ext cx="9356" cy="180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235850" y="2235376"/>
              <a:ext cx="903943" cy="11238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35674" y="2242011"/>
              <a:ext cx="144000" cy="3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249426" y="2248646"/>
              <a:ext cx="997334" cy="11075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V="1">
              <a:off x="5288744" y="2439746"/>
              <a:ext cx="1294936" cy="9720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567016" y="2439746"/>
              <a:ext cx="208010" cy="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299828" y="2535687"/>
              <a:ext cx="1275972" cy="8761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16" idx="17"/>
            </p:cNvCxnSpPr>
            <p:nvPr/>
          </p:nvCxnSpPr>
          <p:spPr>
            <a:xfrm>
              <a:off x="6563755" y="2338571"/>
              <a:ext cx="7282" cy="244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Since we assume infinitesimally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we can safely say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From the fact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must be orthogonal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+mn-lt"/>
                  </a:rPr>
                  <a:t> is invertible matrix,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3862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38430</TotalTime>
  <Words>575</Words>
  <Application>Microsoft Office PowerPoint</Application>
  <PresentationFormat>화면 슬라이드 쇼(4:3)</PresentationFormat>
  <Paragraphs>179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Transformation of Normal of Line Element</vt:lpstr>
      <vt:lpstr>Transformation of Normal of Line Element</vt:lpstr>
      <vt:lpstr>Transformation of Surface Integral of a Vector Field</vt:lpstr>
      <vt:lpstr>Transformation of Surface Integral of a Vector Field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685</cp:revision>
  <cp:lastPrinted>2014-06-13T04:20:56Z</cp:lastPrinted>
  <dcterms:created xsi:type="dcterms:W3CDTF">2013-07-24T10:28:45Z</dcterms:created>
  <dcterms:modified xsi:type="dcterms:W3CDTF">2021-08-31T05:30:52Z</dcterms:modified>
</cp:coreProperties>
</file>