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01" r:id="rId2"/>
    <p:sldId id="257" r:id="rId3"/>
    <p:sldId id="300" r:id="rId4"/>
    <p:sldId id="299" r:id="rId5"/>
    <p:sldId id="258" r:id="rId6"/>
    <p:sldId id="293" r:id="rId7"/>
    <p:sldId id="294" r:id="rId8"/>
    <p:sldId id="295" r:id="rId9"/>
    <p:sldId id="296" r:id="rId10"/>
    <p:sldId id="297" r:id="rId11"/>
    <p:sldId id="298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6582" autoAdjust="0"/>
  </p:normalViewPr>
  <p:slideViewPr>
    <p:cSldViewPr snapToGrid="0" showGuides="1">
      <p:cViewPr varScale="1">
        <p:scale>
          <a:sx n="163" d="100"/>
          <a:sy n="163" d="100"/>
        </p:scale>
        <p:origin x="1632" y="12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2021-03-02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4780"/>
            <a:ext cx="9000000" cy="5400000"/>
          </a:xfrm>
          <a:ln>
            <a:noFill/>
          </a:ln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4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-180000">
              <a:spcBef>
                <a:spcPts val="0"/>
              </a:spcBef>
              <a:buClr>
                <a:schemeClr val="bg1"/>
              </a:buClr>
              <a:defRPr sz="1100" b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78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5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80.png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4" Type="http://schemas.openxmlformats.org/officeDocument/2006/relationships/image" Target="../media/image17.png"/><Relationship Id="rId9" Type="http://schemas.openxmlformats.org/officeDocument/2006/relationships/image" Target="../media/image160.png"/><Relationship Id="rId14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C5B786-4A2A-4EEC-8F05-E55982146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1B9D6D5-2C77-49A2-9172-ECE0A635134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Transformation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position vector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coordinate system.</a:t>
                </a:r>
                <a:endParaRPr lang="en-US" altLang="ko-KR" b="1" dirty="0"/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position vector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coordinate system.</a:t>
                </a:r>
              </a:p>
              <a:p>
                <a:pPr lvl="1"/>
                <a:r>
                  <a:rPr lang="en-US" altLang="ko-KR" dirty="0"/>
                  <a:t>Let transformation is given by 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</m:oMath>
                </a14:m>
                <a:r>
                  <a:rPr lang="en-US" altLang="ko-KR" dirty="0"/>
                  <a:t> is really just a function whose </a:t>
                </a:r>
                <a:r>
                  <a:rPr lang="en-US" altLang="ko-KR" b="1" dirty="0"/>
                  <a:t>domain(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</m:acc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</a:t>
                </a:r>
                <a:r>
                  <a:rPr lang="en-US" altLang="ko-KR" b="1" dirty="0"/>
                  <a:t>range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are both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 point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</a:t>
                </a:r>
                <a:r>
                  <a:rPr lang="en-US" altLang="ko-KR" b="1" dirty="0"/>
                  <a:t>image</a:t>
                </a:r>
                <a:r>
                  <a:rPr lang="en-US" altLang="ko-KR" dirty="0"/>
                  <a:t> of the point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is image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If no two points have the same image,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𝔗</m:t>
                    </m:r>
                  </m:oMath>
                </a14:m>
                <a:r>
                  <a:rPr lang="en-US" altLang="ko-KR" dirty="0"/>
                  <a:t> is called </a:t>
                </a:r>
                <a:r>
                  <a:rPr lang="en-US" altLang="ko-KR" b="1" dirty="0"/>
                  <a:t>one-to-one</a:t>
                </a:r>
                <a:r>
                  <a:rPr lang="en-US" altLang="ko-KR" dirty="0"/>
                  <a:t> and it has an </a:t>
                </a:r>
                <a:r>
                  <a:rPr lang="en-US" altLang="ko-KR" b="1" dirty="0"/>
                  <a:t>inverse transformation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1B9D6D5-2C77-49A2-9172-ECE0A6351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76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3</a:t>
            </a:r>
            <a:endParaRPr lang="ko-KR" altLang="en-US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+mn-lt"/>
                  </a:rPr>
                  <a:t>Transformation of Normal Vector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We consider surface normal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in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which</a:t>
                </a:r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>
                    <a:latin typeface="+mn-lt"/>
                  </a:rPr>
                  <a:t>.</a:t>
                </a:r>
              </a:p>
              <a:p>
                <a:pPr lvl="1"/>
                <a:r>
                  <a:rPr lang="en-US" altLang="ko-KR" dirty="0"/>
                  <a:t>Then we assume there is a invertible transformation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mapping from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b="1" dirty="0">
                  <a:latin typeface="+mn-lt"/>
                </a:endParaRPr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Then we want to know surface normal vector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in physical element which 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b="1" dirty="0">
                    <a:latin typeface="+mn-lt"/>
                  </a:rPr>
                  <a:t>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Unfortunately, it can’t be obtained by simple transformation</a:t>
                </a:r>
              </a:p>
              <a:p>
                <a:pPr lvl="1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br>
                  <a:rPr lang="en-US" altLang="ko-KR" dirty="0"/>
                </a:br>
                <a:r>
                  <a:rPr lang="en-US" altLang="ko-KR" dirty="0"/>
                  <a:t>To get surface normal vector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in physical element,</a:t>
                </a:r>
                <a:r>
                  <a:rPr lang="ko-KR" altLang="en-US" b="1" dirty="0"/>
                  <a:t> </a:t>
                </a:r>
                <a:r>
                  <a:rPr lang="en-US" altLang="ko-KR" dirty="0"/>
                  <a:t>we use the fact that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First we define infinitesimally small vector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1936785" y="2202216"/>
            <a:ext cx="5060879" cy="1871661"/>
            <a:chOff x="1920424" y="1811517"/>
            <a:chExt cx="5060879" cy="1871661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2235850" y="3359239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 flipV="1">
              <a:off x="2235850" y="1919239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/>
            <p:nvPr/>
          </p:nvCxnSpPr>
          <p:spPr>
            <a:xfrm flipV="1">
              <a:off x="5288744" y="3411831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5299828" y="1998411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/>
            <p:cNvCxnSpPr/>
            <p:nvPr/>
          </p:nvCxnSpPr>
          <p:spPr>
            <a:xfrm>
              <a:off x="4189621" y="2715456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자유형 14"/>
            <p:cNvSpPr/>
            <p:nvPr/>
          </p:nvSpPr>
          <p:spPr>
            <a:xfrm>
              <a:off x="2281614" y="2147073"/>
              <a:ext cx="1572233" cy="892995"/>
            </a:xfrm>
            <a:custGeom>
              <a:avLst/>
              <a:gdLst>
                <a:gd name="connsiteX0" fmla="*/ 224444 w 532099"/>
                <a:gd name="connsiteY0" fmla="*/ 33545 h 507371"/>
                <a:gd name="connsiteX1" fmla="*/ 199506 w 532099"/>
                <a:gd name="connsiteY1" fmla="*/ 108360 h 507371"/>
                <a:gd name="connsiteX2" fmla="*/ 174568 w 532099"/>
                <a:gd name="connsiteY2" fmla="*/ 116672 h 507371"/>
                <a:gd name="connsiteX3" fmla="*/ 149629 w 532099"/>
                <a:gd name="connsiteY3" fmla="*/ 133298 h 507371"/>
                <a:gd name="connsiteX4" fmla="*/ 124691 w 532099"/>
                <a:gd name="connsiteY4" fmla="*/ 141611 h 507371"/>
                <a:gd name="connsiteX5" fmla="*/ 41564 w 532099"/>
                <a:gd name="connsiteY5" fmla="*/ 166549 h 507371"/>
                <a:gd name="connsiteX6" fmla="*/ 24938 w 532099"/>
                <a:gd name="connsiteY6" fmla="*/ 183174 h 507371"/>
                <a:gd name="connsiteX7" fmla="*/ 16626 w 532099"/>
                <a:gd name="connsiteY7" fmla="*/ 208112 h 507371"/>
                <a:gd name="connsiteX8" fmla="*/ 0 w 532099"/>
                <a:gd name="connsiteY8" fmla="*/ 233051 h 507371"/>
                <a:gd name="connsiteX9" fmla="*/ 24938 w 532099"/>
                <a:gd name="connsiteY9" fmla="*/ 316178 h 507371"/>
                <a:gd name="connsiteX10" fmla="*/ 33251 w 532099"/>
                <a:gd name="connsiteY10" fmla="*/ 341116 h 507371"/>
                <a:gd name="connsiteX11" fmla="*/ 99753 w 532099"/>
                <a:gd name="connsiteY11" fmla="*/ 366054 h 507371"/>
                <a:gd name="connsiteX12" fmla="*/ 174568 w 532099"/>
                <a:gd name="connsiteY12" fmla="*/ 349429 h 507371"/>
                <a:gd name="connsiteX13" fmla="*/ 249382 w 532099"/>
                <a:gd name="connsiteY13" fmla="*/ 382680 h 507371"/>
                <a:gd name="connsiteX14" fmla="*/ 274320 w 532099"/>
                <a:gd name="connsiteY14" fmla="*/ 390992 h 507371"/>
                <a:gd name="connsiteX15" fmla="*/ 299258 w 532099"/>
                <a:gd name="connsiteY15" fmla="*/ 440869 h 507371"/>
                <a:gd name="connsiteX16" fmla="*/ 324197 w 532099"/>
                <a:gd name="connsiteY16" fmla="*/ 490745 h 507371"/>
                <a:gd name="connsiteX17" fmla="*/ 349135 w 532099"/>
                <a:gd name="connsiteY17" fmla="*/ 507371 h 507371"/>
                <a:gd name="connsiteX18" fmla="*/ 407324 w 532099"/>
                <a:gd name="connsiteY18" fmla="*/ 482432 h 507371"/>
                <a:gd name="connsiteX19" fmla="*/ 448888 w 532099"/>
                <a:gd name="connsiteY19" fmla="*/ 474120 h 507371"/>
                <a:gd name="connsiteX20" fmla="*/ 473826 w 532099"/>
                <a:gd name="connsiteY20" fmla="*/ 457494 h 507371"/>
                <a:gd name="connsiteX21" fmla="*/ 498764 w 532099"/>
                <a:gd name="connsiteY21" fmla="*/ 449182 h 507371"/>
                <a:gd name="connsiteX22" fmla="*/ 523702 w 532099"/>
                <a:gd name="connsiteY22" fmla="*/ 432556 h 507371"/>
                <a:gd name="connsiteX23" fmla="*/ 532015 w 532099"/>
                <a:gd name="connsiteY23" fmla="*/ 399305 h 507371"/>
                <a:gd name="connsiteX24" fmla="*/ 498764 w 532099"/>
                <a:gd name="connsiteY24" fmla="*/ 249676 h 507371"/>
                <a:gd name="connsiteX25" fmla="*/ 473826 w 532099"/>
                <a:gd name="connsiteY25" fmla="*/ 208112 h 507371"/>
                <a:gd name="connsiteX26" fmla="*/ 465513 w 532099"/>
                <a:gd name="connsiteY26" fmla="*/ 183174 h 507371"/>
                <a:gd name="connsiteX27" fmla="*/ 448888 w 532099"/>
                <a:gd name="connsiteY27" fmla="*/ 158236 h 507371"/>
                <a:gd name="connsiteX28" fmla="*/ 440575 w 532099"/>
                <a:gd name="connsiteY28" fmla="*/ 75109 h 507371"/>
                <a:gd name="connsiteX29" fmla="*/ 274320 w 532099"/>
                <a:gd name="connsiteY29" fmla="*/ 50171 h 507371"/>
                <a:gd name="connsiteX30" fmla="*/ 266008 w 532099"/>
                <a:gd name="connsiteY30" fmla="*/ 25232 h 507371"/>
                <a:gd name="connsiteX31" fmla="*/ 216131 w 532099"/>
                <a:gd name="connsiteY31" fmla="*/ 294 h 507371"/>
                <a:gd name="connsiteX32" fmla="*/ 224444 w 532099"/>
                <a:gd name="connsiteY32" fmla="*/ 33545 h 50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32099" h="507371">
                  <a:moveTo>
                    <a:pt x="224444" y="33545"/>
                  </a:moveTo>
                  <a:cubicBezTo>
                    <a:pt x="221673" y="51556"/>
                    <a:pt x="221984" y="90378"/>
                    <a:pt x="199506" y="108360"/>
                  </a:cubicBezTo>
                  <a:cubicBezTo>
                    <a:pt x="192664" y="113834"/>
                    <a:pt x="182881" y="113901"/>
                    <a:pt x="174568" y="116672"/>
                  </a:cubicBezTo>
                  <a:cubicBezTo>
                    <a:pt x="166255" y="122214"/>
                    <a:pt x="158565" y="128830"/>
                    <a:pt x="149629" y="133298"/>
                  </a:cubicBezTo>
                  <a:cubicBezTo>
                    <a:pt x="141792" y="137217"/>
                    <a:pt x="133084" y="139093"/>
                    <a:pt x="124691" y="141611"/>
                  </a:cubicBezTo>
                  <a:cubicBezTo>
                    <a:pt x="29528" y="170160"/>
                    <a:pt x="98040" y="147723"/>
                    <a:pt x="41564" y="166549"/>
                  </a:cubicBezTo>
                  <a:cubicBezTo>
                    <a:pt x="36022" y="172091"/>
                    <a:pt x="28970" y="176454"/>
                    <a:pt x="24938" y="183174"/>
                  </a:cubicBezTo>
                  <a:cubicBezTo>
                    <a:pt x="20430" y="190688"/>
                    <a:pt x="20545" y="200275"/>
                    <a:pt x="16626" y="208112"/>
                  </a:cubicBezTo>
                  <a:cubicBezTo>
                    <a:pt x="12158" y="217048"/>
                    <a:pt x="5542" y="224738"/>
                    <a:pt x="0" y="233051"/>
                  </a:cubicBezTo>
                  <a:cubicBezTo>
                    <a:pt x="8313" y="260760"/>
                    <a:pt x="16430" y="288528"/>
                    <a:pt x="24938" y="316178"/>
                  </a:cubicBezTo>
                  <a:cubicBezTo>
                    <a:pt x="27515" y="324553"/>
                    <a:pt x="26520" y="335506"/>
                    <a:pt x="33251" y="341116"/>
                  </a:cubicBezTo>
                  <a:cubicBezTo>
                    <a:pt x="39881" y="346641"/>
                    <a:pt x="85949" y="361453"/>
                    <a:pt x="99753" y="366054"/>
                  </a:cubicBezTo>
                  <a:cubicBezTo>
                    <a:pt x="124691" y="360512"/>
                    <a:pt x="149021" y="349429"/>
                    <a:pt x="174568" y="349429"/>
                  </a:cubicBezTo>
                  <a:cubicBezTo>
                    <a:pt x="262006" y="349429"/>
                    <a:pt x="210057" y="359085"/>
                    <a:pt x="249382" y="382680"/>
                  </a:cubicBezTo>
                  <a:cubicBezTo>
                    <a:pt x="256896" y="387188"/>
                    <a:pt x="266007" y="388221"/>
                    <a:pt x="274320" y="390992"/>
                  </a:cubicBezTo>
                  <a:cubicBezTo>
                    <a:pt x="295214" y="453675"/>
                    <a:pt x="267030" y="376414"/>
                    <a:pt x="299258" y="440869"/>
                  </a:cubicBezTo>
                  <a:cubicBezTo>
                    <a:pt x="312780" y="467913"/>
                    <a:pt x="300373" y="466921"/>
                    <a:pt x="324197" y="490745"/>
                  </a:cubicBezTo>
                  <a:cubicBezTo>
                    <a:pt x="331261" y="497809"/>
                    <a:pt x="340822" y="501829"/>
                    <a:pt x="349135" y="507371"/>
                  </a:cubicBezTo>
                  <a:cubicBezTo>
                    <a:pt x="368531" y="499058"/>
                    <a:pt x="387304" y="489105"/>
                    <a:pt x="407324" y="482432"/>
                  </a:cubicBezTo>
                  <a:cubicBezTo>
                    <a:pt x="420728" y="477964"/>
                    <a:pt x="435659" y="479081"/>
                    <a:pt x="448888" y="474120"/>
                  </a:cubicBezTo>
                  <a:cubicBezTo>
                    <a:pt x="458243" y="470612"/>
                    <a:pt x="464890" y="461962"/>
                    <a:pt x="473826" y="457494"/>
                  </a:cubicBezTo>
                  <a:cubicBezTo>
                    <a:pt x="481663" y="453575"/>
                    <a:pt x="490451" y="451953"/>
                    <a:pt x="498764" y="449182"/>
                  </a:cubicBezTo>
                  <a:cubicBezTo>
                    <a:pt x="507077" y="443640"/>
                    <a:pt x="518160" y="440869"/>
                    <a:pt x="523702" y="432556"/>
                  </a:cubicBezTo>
                  <a:cubicBezTo>
                    <a:pt x="530039" y="423050"/>
                    <a:pt x="532615" y="410714"/>
                    <a:pt x="532015" y="399305"/>
                  </a:cubicBezTo>
                  <a:cubicBezTo>
                    <a:pt x="521285" y="195451"/>
                    <a:pt x="536929" y="326005"/>
                    <a:pt x="498764" y="249676"/>
                  </a:cubicBezTo>
                  <a:cubicBezTo>
                    <a:pt x="477182" y="206511"/>
                    <a:pt x="506298" y="240586"/>
                    <a:pt x="473826" y="208112"/>
                  </a:cubicBezTo>
                  <a:cubicBezTo>
                    <a:pt x="471055" y="199799"/>
                    <a:pt x="469432" y="191011"/>
                    <a:pt x="465513" y="183174"/>
                  </a:cubicBezTo>
                  <a:cubicBezTo>
                    <a:pt x="461045" y="174238"/>
                    <a:pt x="451134" y="167971"/>
                    <a:pt x="448888" y="158236"/>
                  </a:cubicBezTo>
                  <a:cubicBezTo>
                    <a:pt x="442626" y="131102"/>
                    <a:pt x="458402" y="96502"/>
                    <a:pt x="440575" y="75109"/>
                  </a:cubicBezTo>
                  <a:cubicBezTo>
                    <a:pt x="428178" y="60233"/>
                    <a:pt x="280629" y="50745"/>
                    <a:pt x="274320" y="50171"/>
                  </a:cubicBezTo>
                  <a:cubicBezTo>
                    <a:pt x="271549" y="41858"/>
                    <a:pt x="271482" y="32074"/>
                    <a:pt x="266008" y="25232"/>
                  </a:cubicBezTo>
                  <a:cubicBezTo>
                    <a:pt x="262176" y="20442"/>
                    <a:pt x="225641" y="-2876"/>
                    <a:pt x="216131" y="294"/>
                  </a:cubicBezTo>
                  <a:cubicBezTo>
                    <a:pt x="210873" y="2047"/>
                    <a:pt x="227215" y="15534"/>
                    <a:pt x="224444" y="33545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5768173" y="2064748"/>
              <a:ext cx="928076" cy="1075736"/>
            </a:xfrm>
            <a:custGeom>
              <a:avLst/>
              <a:gdLst>
                <a:gd name="connsiteX0" fmla="*/ 426 w 640506"/>
                <a:gd name="connsiteY0" fmla="*/ 257694 h 457200"/>
                <a:gd name="connsiteX1" fmla="*/ 17052 w 640506"/>
                <a:gd name="connsiteY1" fmla="*/ 332509 h 457200"/>
                <a:gd name="connsiteX2" fmla="*/ 58615 w 640506"/>
                <a:gd name="connsiteY2" fmla="*/ 374073 h 457200"/>
                <a:gd name="connsiteX3" fmla="*/ 83553 w 640506"/>
                <a:gd name="connsiteY3" fmla="*/ 382385 h 457200"/>
                <a:gd name="connsiteX4" fmla="*/ 141742 w 640506"/>
                <a:gd name="connsiteY4" fmla="*/ 407324 h 457200"/>
                <a:gd name="connsiteX5" fmla="*/ 158368 w 640506"/>
                <a:gd name="connsiteY5" fmla="*/ 423949 h 457200"/>
                <a:gd name="connsiteX6" fmla="*/ 166681 w 640506"/>
                <a:gd name="connsiteY6" fmla="*/ 448887 h 457200"/>
                <a:gd name="connsiteX7" fmla="*/ 208244 w 640506"/>
                <a:gd name="connsiteY7" fmla="*/ 457200 h 457200"/>
                <a:gd name="connsiteX8" fmla="*/ 316310 w 640506"/>
                <a:gd name="connsiteY8" fmla="*/ 440574 h 457200"/>
                <a:gd name="connsiteX9" fmla="*/ 357873 w 640506"/>
                <a:gd name="connsiteY9" fmla="*/ 399011 h 457200"/>
                <a:gd name="connsiteX10" fmla="*/ 366186 w 640506"/>
                <a:gd name="connsiteY10" fmla="*/ 374073 h 457200"/>
                <a:gd name="connsiteX11" fmla="*/ 391124 w 640506"/>
                <a:gd name="connsiteY11" fmla="*/ 365760 h 457200"/>
                <a:gd name="connsiteX12" fmla="*/ 607255 w 640506"/>
                <a:gd name="connsiteY12" fmla="*/ 365760 h 457200"/>
                <a:gd name="connsiteX13" fmla="*/ 615568 w 640506"/>
                <a:gd name="connsiteY13" fmla="*/ 340822 h 457200"/>
                <a:gd name="connsiteX14" fmla="*/ 640506 w 640506"/>
                <a:gd name="connsiteY14" fmla="*/ 274320 h 457200"/>
                <a:gd name="connsiteX15" fmla="*/ 623881 w 640506"/>
                <a:gd name="connsiteY15" fmla="*/ 241069 h 457200"/>
                <a:gd name="connsiteX16" fmla="*/ 557379 w 640506"/>
                <a:gd name="connsiteY16" fmla="*/ 224444 h 457200"/>
                <a:gd name="connsiteX17" fmla="*/ 549066 w 640506"/>
                <a:gd name="connsiteY17" fmla="*/ 116378 h 457200"/>
                <a:gd name="connsiteX18" fmla="*/ 532441 w 640506"/>
                <a:gd name="connsiteY18" fmla="*/ 91440 h 457200"/>
                <a:gd name="connsiteX19" fmla="*/ 524128 w 640506"/>
                <a:gd name="connsiteY19" fmla="*/ 66502 h 457200"/>
                <a:gd name="connsiteX20" fmla="*/ 482564 w 640506"/>
                <a:gd name="connsiteY20" fmla="*/ 41564 h 457200"/>
                <a:gd name="connsiteX21" fmla="*/ 374499 w 640506"/>
                <a:gd name="connsiteY21" fmla="*/ 58189 h 457200"/>
                <a:gd name="connsiteX22" fmla="*/ 349561 w 640506"/>
                <a:gd name="connsiteY22" fmla="*/ 74814 h 457200"/>
                <a:gd name="connsiteX23" fmla="*/ 174993 w 640506"/>
                <a:gd name="connsiteY23" fmla="*/ 41564 h 457200"/>
                <a:gd name="connsiteX24" fmla="*/ 158368 w 640506"/>
                <a:gd name="connsiteY24" fmla="*/ 24938 h 457200"/>
                <a:gd name="connsiteX25" fmla="*/ 133430 w 640506"/>
                <a:gd name="connsiteY25" fmla="*/ 16625 h 457200"/>
                <a:gd name="connsiteX26" fmla="*/ 108492 w 640506"/>
                <a:gd name="connsiteY26" fmla="*/ 0 h 457200"/>
                <a:gd name="connsiteX27" fmla="*/ 100179 w 640506"/>
                <a:gd name="connsiteY27" fmla="*/ 33251 h 457200"/>
                <a:gd name="connsiteX28" fmla="*/ 83553 w 640506"/>
                <a:gd name="connsiteY28" fmla="*/ 74814 h 457200"/>
                <a:gd name="connsiteX29" fmla="*/ 58615 w 640506"/>
                <a:gd name="connsiteY29" fmla="*/ 149629 h 457200"/>
                <a:gd name="connsiteX30" fmla="*/ 50302 w 640506"/>
                <a:gd name="connsiteY30" fmla="*/ 182880 h 457200"/>
                <a:gd name="connsiteX31" fmla="*/ 33677 w 640506"/>
                <a:gd name="connsiteY31" fmla="*/ 224444 h 457200"/>
                <a:gd name="connsiteX32" fmla="*/ 426 w 640506"/>
                <a:gd name="connsiteY32" fmla="*/ 25769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0506" h="457200">
                  <a:moveTo>
                    <a:pt x="426" y="257694"/>
                  </a:moveTo>
                  <a:cubicBezTo>
                    <a:pt x="-2345" y="275705"/>
                    <a:pt x="8973" y="308273"/>
                    <a:pt x="17052" y="332509"/>
                  </a:cubicBezTo>
                  <a:cubicBezTo>
                    <a:pt x="23702" y="352459"/>
                    <a:pt x="40882" y="365206"/>
                    <a:pt x="58615" y="374073"/>
                  </a:cubicBezTo>
                  <a:cubicBezTo>
                    <a:pt x="66452" y="377992"/>
                    <a:pt x="75499" y="378933"/>
                    <a:pt x="83553" y="382385"/>
                  </a:cubicBezTo>
                  <a:cubicBezTo>
                    <a:pt x="155470" y="413206"/>
                    <a:pt x="83249" y="387826"/>
                    <a:pt x="141742" y="407324"/>
                  </a:cubicBezTo>
                  <a:cubicBezTo>
                    <a:pt x="147284" y="412866"/>
                    <a:pt x="154336" y="417229"/>
                    <a:pt x="158368" y="423949"/>
                  </a:cubicBezTo>
                  <a:cubicBezTo>
                    <a:pt x="162876" y="431463"/>
                    <a:pt x="159390" y="444026"/>
                    <a:pt x="166681" y="448887"/>
                  </a:cubicBezTo>
                  <a:cubicBezTo>
                    <a:pt x="178437" y="456724"/>
                    <a:pt x="194390" y="454429"/>
                    <a:pt x="208244" y="457200"/>
                  </a:cubicBezTo>
                  <a:cubicBezTo>
                    <a:pt x="244266" y="451658"/>
                    <a:pt x="280952" y="449413"/>
                    <a:pt x="316310" y="440574"/>
                  </a:cubicBezTo>
                  <a:cubicBezTo>
                    <a:pt x="335311" y="435824"/>
                    <a:pt x="349956" y="414845"/>
                    <a:pt x="357873" y="399011"/>
                  </a:cubicBezTo>
                  <a:cubicBezTo>
                    <a:pt x="361792" y="391174"/>
                    <a:pt x="359990" y="380269"/>
                    <a:pt x="366186" y="374073"/>
                  </a:cubicBezTo>
                  <a:cubicBezTo>
                    <a:pt x="372382" y="367877"/>
                    <a:pt x="382811" y="368531"/>
                    <a:pt x="391124" y="365760"/>
                  </a:cubicBezTo>
                  <a:cubicBezTo>
                    <a:pt x="476781" y="400022"/>
                    <a:pt x="457706" y="399748"/>
                    <a:pt x="607255" y="365760"/>
                  </a:cubicBezTo>
                  <a:cubicBezTo>
                    <a:pt x="615799" y="363818"/>
                    <a:pt x="612491" y="349026"/>
                    <a:pt x="615568" y="340822"/>
                  </a:cubicBezTo>
                  <a:cubicBezTo>
                    <a:pt x="645387" y="261303"/>
                    <a:pt x="621637" y="330924"/>
                    <a:pt x="640506" y="274320"/>
                  </a:cubicBezTo>
                  <a:cubicBezTo>
                    <a:pt x="634964" y="263236"/>
                    <a:pt x="634507" y="247445"/>
                    <a:pt x="623881" y="241069"/>
                  </a:cubicBezTo>
                  <a:cubicBezTo>
                    <a:pt x="604288" y="229313"/>
                    <a:pt x="569135" y="244037"/>
                    <a:pt x="557379" y="224444"/>
                  </a:cubicBezTo>
                  <a:cubicBezTo>
                    <a:pt x="538791" y="193464"/>
                    <a:pt x="555724" y="151888"/>
                    <a:pt x="549066" y="116378"/>
                  </a:cubicBezTo>
                  <a:cubicBezTo>
                    <a:pt x="547225" y="106559"/>
                    <a:pt x="536909" y="100376"/>
                    <a:pt x="532441" y="91440"/>
                  </a:cubicBezTo>
                  <a:cubicBezTo>
                    <a:pt x="528522" y="83603"/>
                    <a:pt x="528636" y="74016"/>
                    <a:pt x="524128" y="66502"/>
                  </a:cubicBezTo>
                  <a:cubicBezTo>
                    <a:pt x="512717" y="47483"/>
                    <a:pt x="502181" y="48102"/>
                    <a:pt x="482564" y="41564"/>
                  </a:cubicBezTo>
                  <a:cubicBezTo>
                    <a:pt x="446542" y="47106"/>
                    <a:pt x="409856" y="49350"/>
                    <a:pt x="374499" y="58189"/>
                  </a:cubicBezTo>
                  <a:cubicBezTo>
                    <a:pt x="364807" y="60612"/>
                    <a:pt x="359540" y="75289"/>
                    <a:pt x="349561" y="74814"/>
                  </a:cubicBezTo>
                  <a:cubicBezTo>
                    <a:pt x="257244" y="70418"/>
                    <a:pt x="236472" y="62055"/>
                    <a:pt x="174993" y="41564"/>
                  </a:cubicBezTo>
                  <a:cubicBezTo>
                    <a:pt x="169451" y="36022"/>
                    <a:pt x="165088" y="28970"/>
                    <a:pt x="158368" y="24938"/>
                  </a:cubicBezTo>
                  <a:cubicBezTo>
                    <a:pt x="150854" y="20430"/>
                    <a:pt x="141267" y="20544"/>
                    <a:pt x="133430" y="16625"/>
                  </a:cubicBezTo>
                  <a:cubicBezTo>
                    <a:pt x="124494" y="12157"/>
                    <a:pt x="116805" y="5542"/>
                    <a:pt x="108492" y="0"/>
                  </a:cubicBezTo>
                  <a:cubicBezTo>
                    <a:pt x="105721" y="11084"/>
                    <a:pt x="103792" y="22413"/>
                    <a:pt x="100179" y="33251"/>
                  </a:cubicBezTo>
                  <a:cubicBezTo>
                    <a:pt x="95460" y="47407"/>
                    <a:pt x="87479" y="60418"/>
                    <a:pt x="83553" y="74814"/>
                  </a:cubicBezTo>
                  <a:cubicBezTo>
                    <a:pt x="62876" y="150628"/>
                    <a:pt x="90946" y="101134"/>
                    <a:pt x="58615" y="149629"/>
                  </a:cubicBezTo>
                  <a:cubicBezTo>
                    <a:pt x="55844" y="160713"/>
                    <a:pt x="53915" y="172041"/>
                    <a:pt x="50302" y="182880"/>
                  </a:cubicBezTo>
                  <a:cubicBezTo>
                    <a:pt x="45583" y="197036"/>
                    <a:pt x="38916" y="210472"/>
                    <a:pt x="33677" y="224444"/>
                  </a:cubicBezTo>
                  <a:cubicBezTo>
                    <a:pt x="24488" y="248949"/>
                    <a:pt x="3197" y="239683"/>
                    <a:pt x="426" y="25769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3129014" y="2064002"/>
              <a:ext cx="9356" cy="1800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2235850" y="2235376"/>
              <a:ext cx="903943" cy="112386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135674" y="2242011"/>
              <a:ext cx="144000" cy="36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2249426" y="2248646"/>
              <a:ext cx="997334" cy="110755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/>
            <p:nvPr/>
          </p:nvCxnSpPr>
          <p:spPr>
            <a:xfrm flipV="1">
              <a:off x="5288744" y="2439746"/>
              <a:ext cx="1294936" cy="97208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6567016" y="2439746"/>
              <a:ext cx="208010" cy="831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5299828" y="2535687"/>
              <a:ext cx="1275972" cy="87614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/>
            <p:cNvCxnSpPr>
              <a:stCxn id="16" idx="17"/>
            </p:cNvCxnSpPr>
            <p:nvPr/>
          </p:nvCxnSpPr>
          <p:spPr>
            <a:xfrm>
              <a:off x="6563755" y="2338571"/>
              <a:ext cx="7282" cy="2447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blipFill>
                  <a:blip r:embed="rId17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081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Since we assume infinitesimally small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we can safely say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and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From the fact that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 must be orthogonal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𝐉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To satisfy above relation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Normalize it</a:t>
                </a:r>
              </a:p>
              <a:p>
                <a:pPr lvl="1"/>
                <a:endParaRPr lang="en-US" altLang="ko-KR" b="1" i="1" dirty="0">
                  <a:solidFill>
                    <a:srgbClr val="1700C0"/>
                  </a:solidFill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091467"/>
                <a:ext cx="9000000" cy="540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8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65C3F6-7114-4E85-B58A-203F82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dirty="0"/>
                  <a:t> transformation</a:t>
                </a:r>
              </a:p>
              <a:p>
                <a:pPr lvl="1"/>
                <a:r>
                  <a:rPr lang="en-US" altLang="ko-KR" dirty="0"/>
                  <a:t>Consider transformation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transform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expressed by polynomial and it become 1D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polynomial on each sides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, then we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transformation.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091467"/>
                <a:ext cx="9000000" cy="5400000"/>
              </a:xfrm>
              <a:blipFill>
                <a:blip r:embed="rId2"/>
                <a:stretch>
                  <a:fillRect t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71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22EA34-539B-40BC-B6F2-53958E372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E0B45D2-FDED-41C0-B2AE-51DA8155A0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Line Element</a:t>
                </a:r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expressed by polynomial,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can be represented by monomials.</a:t>
                </a:r>
              </a:p>
              <a:p>
                <a:pPr lvl="1"/>
                <a:r>
                  <a:rPr lang="en-US" altLang="ko-KR" dirty="0"/>
                  <a:t>First, monomials can be depicted as follow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⋯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From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transformation,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transformation can be represented by linear combination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monomials.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 number of basis of 1D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space,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altLang="ko-KR" dirty="0"/>
                  <a:t> is monomial vector and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 is a coefficient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As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altLang="ko-KR" dirty="0"/>
                  <a:t> is known the only unknown is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Additionally, to determine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 we have to know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corresponding points.</a:t>
                </a:r>
              </a:p>
              <a:p>
                <a:pPr lvl="1"/>
                <a:r>
                  <a:rPr lang="en-US" altLang="ko-KR" dirty="0"/>
                  <a:t>write down all the mapping relation in matrix form about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corresponding points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𝐌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monomial matrix about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corresponding points.</a:t>
                </a:r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invertible we can get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E0B45D2-FDED-41C0-B2AE-51DA8155A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59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65C3F6-7114-4E85-B58A-203F82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CFA505-99D0-4E29-80F0-1ED6237D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Triangle Element</a:t>
                </a:r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expressed by polynomial,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can be represented by monomials.</a:t>
                </a:r>
              </a:p>
              <a:p>
                <a:pPr lvl="1"/>
                <a:r>
                  <a:rPr lang="en-US" altLang="ko-KR" dirty="0"/>
                  <a:t>First, monomials can be depicted as follow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</a:rPr>
                                            <m:t>𝑟𝑠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ko-KR" b="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ko-KR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block have every monomials above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block line.</a:t>
                </a:r>
              </a:p>
              <a:p>
                <a:pPr lvl="1"/>
                <a:r>
                  <a:rPr lang="en-US" altLang="ko-KR" dirty="0"/>
                  <a:t>We can easily verify that monomials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block become 1D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polynomial at each sides in reference triangle element.</a:t>
                </a:r>
              </a:p>
              <a:p>
                <a:pPr lvl="1"/>
                <a:r>
                  <a:rPr lang="en-US" altLang="ko-KR" dirty="0"/>
                  <a:t>To be more specific in reference triangle case, It have three sides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and each sides can be parameterized by one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as follow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=−1   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From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transformation,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transformation can be represented by linear combination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block monomial.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40CF6A-AFCA-4D25-B15C-3F00C2D4E988}"/>
              </a:ext>
            </a:extLst>
          </p:cNvPr>
          <p:cNvGrpSpPr/>
          <p:nvPr/>
        </p:nvGrpSpPr>
        <p:grpSpPr>
          <a:xfrm>
            <a:off x="3377879" y="2011261"/>
            <a:ext cx="3286461" cy="634824"/>
            <a:chOff x="3352712" y="3470945"/>
            <a:chExt cx="3286461" cy="63482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33BAD4A-590E-4A38-BB46-FD4F3F53722A}"/>
                </a:ext>
              </a:extLst>
            </p:cNvPr>
            <p:cNvCxnSpPr/>
            <p:nvPr/>
          </p:nvCxnSpPr>
          <p:spPr>
            <a:xfrm>
              <a:off x="4032000" y="3639325"/>
              <a:ext cx="1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5A440DC-EE26-49DC-8264-8A8AEBD65883}"/>
                </a:ext>
              </a:extLst>
            </p:cNvPr>
            <p:cNvCxnSpPr/>
            <p:nvPr/>
          </p:nvCxnSpPr>
          <p:spPr>
            <a:xfrm>
              <a:off x="3663611" y="3816511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5273D2-C2C0-4B60-BDB8-0B08BA19F4CA}"/>
                </a:ext>
              </a:extLst>
            </p:cNvPr>
            <p:cNvCxnSpPr/>
            <p:nvPr/>
          </p:nvCxnSpPr>
          <p:spPr>
            <a:xfrm>
              <a:off x="3352712" y="3997049"/>
              <a:ext cx="25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F3EBDF9-1F5E-48AF-BC79-F5B57B73D8C9}"/>
                    </a:ext>
                  </a:extLst>
                </p:cNvPr>
                <p:cNvSpPr txBox="1"/>
                <p:nvPr/>
              </p:nvSpPr>
              <p:spPr>
                <a:xfrm>
                  <a:off x="5219999" y="3470945"/>
                  <a:ext cx="7148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block</m:t>
                        </m:r>
                        <m: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line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F3EBDF9-1F5E-48AF-BC79-F5B57B73D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999" y="3470945"/>
                  <a:ext cx="714894" cy="246221"/>
                </a:xfrm>
                <a:prstGeom prst="rect">
                  <a:avLst/>
                </a:prstGeom>
                <a:blipFill>
                  <a:blip r:embed="rId3"/>
                  <a:stretch>
                    <a:fillRect r="-169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7E0F035-2BFE-4F63-9594-E8C30316FB87}"/>
                    </a:ext>
                  </a:extLst>
                </p:cNvPr>
                <p:cNvSpPr txBox="1"/>
                <p:nvPr/>
              </p:nvSpPr>
              <p:spPr>
                <a:xfrm>
                  <a:off x="5535654" y="3669636"/>
                  <a:ext cx="7148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block</m:t>
                        </m:r>
                        <m: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line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7E0F035-2BFE-4F63-9594-E8C30316F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654" y="3669636"/>
                  <a:ext cx="714894" cy="246221"/>
                </a:xfrm>
                <a:prstGeom prst="rect">
                  <a:avLst/>
                </a:prstGeom>
                <a:blipFill>
                  <a:blip r:embed="rId4"/>
                  <a:stretch>
                    <a:fillRect r="-188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7574EC-E290-4F2D-998B-C17BCC6468C2}"/>
                    </a:ext>
                  </a:extLst>
                </p:cNvPr>
                <p:cNvSpPr txBox="1"/>
                <p:nvPr/>
              </p:nvSpPr>
              <p:spPr>
                <a:xfrm>
                  <a:off x="5924279" y="3859548"/>
                  <a:ext cx="7148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block</m:t>
                        </m:r>
                        <m: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line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7574EC-E290-4F2D-998B-C17BCC646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279" y="3859548"/>
                  <a:ext cx="714894" cy="246221"/>
                </a:xfrm>
                <a:prstGeom prst="rect">
                  <a:avLst/>
                </a:prstGeom>
                <a:blipFill>
                  <a:blip r:embed="rId5"/>
                  <a:stretch>
                    <a:fillRect r="-188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093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FB2243-2A21-44D2-A342-0D2FC6A66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8359E0D-7E79-460B-A9A6-7F5D550B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989FAA8-FA5C-4344-BC23-070D0B87A42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𝐂𝐦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 number of basis of 2D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space,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altLang="ko-KR" dirty="0"/>
                  <a:t> is monomial vector and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 is a coefficient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As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altLang="ko-KR" dirty="0"/>
                  <a:t> is known the only unknown is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To define 1D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mapping function on 3 sides, each side should have the 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corresponding points.</a:t>
                </a:r>
              </a:p>
              <a:p>
                <a:pPr lvl="1"/>
                <a:r>
                  <a:rPr lang="en-US" altLang="ko-KR" dirty="0"/>
                  <a:t>Additionally, to determine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 we have to know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corresponding points.</a:t>
                </a:r>
              </a:p>
              <a:p>
                <a:pPr lvl="1"/>
                <a:r>
                  <a:rPr lang="en-US" altLang="ko-KR" dirty="0"/>
                  <a:t>write down all the mapping relation in matrix form about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corresponding points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𝐂𝐌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monomial matrix about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corresponding points.</a:t>
                </a:r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invertible we can get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989FAA8-FA5C-4344-BC23-070D0B87A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9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Domain Transformation of Volume Integral</a:t>
                </a:r>
              </a:p>
              <a:p>
                <a:pPr lvl="1"/>
                <a:r>
                  <a:rPr lang="en-US" altLang="ko-KR" dirty="0"/>
                  <a:t>Let’s consider 2D integration on arbitrary surface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+mn-lt"/>
                  </a:rPr>
                  <a:t> be reference element.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>
                    <a:latin typeface="+mn-lt"/>
                  </a:rPr>
                  <a:t>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Next, we consider small part of element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>
                    <a:latin typeface="+mn-lt"/>
                  </a:rPr>
                  <a:t> and explore relationship between them.</a:t>
                </a: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 by definition of partial derivate.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Thus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𝔗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091467"/>
                <a:ext cx="9000000" cy="5400000"/>
              </a:xfrm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그룹 73"/>
          <p:cNvGrpSpPr/>
          <p:nvPr/>
        </p:nvGrpSpPr>
        <p:grpSpPr>
          <a:xfrm>
            <a:off x="2622767" y="2720676"/>
            <a:ext cx="3537913" cy="1161552"/>
            <a:chOff x="6372057" y="1088154"/>
            <a:chExt cx="3537913" cy="1161552"/>
          </a:xfrm>
        </p:grpSpPr>
        <p:grpSp>
          <p:nvGrpSpPr>
            <p:cNvPr id="65" name="그룹 64"/>
            <p:cNvGrpSpPr/>
            <p:nvPr/>
          </p:nvGrpSpPr>
          <p:grpSpPr>
            <a:xfrm>
              <a:off x="6372057" y="1088154"/>
              <a:ext cx="3537913" cy="1161552"/>
              <a:chOff x="2830835" y="2487437"/>
              <a:chExt cx="3537913" cy="1161552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674566" y="2605684"/>
                <a:ext cx="694182" cy="935583"/>
                <a:chOff x="239057" y="3258078"/>
                <a:chExt cx="1009430" cy="1390886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332509" y="3433545"/>
                  <a:ext cx="83127" cy="4983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>
                  <a:off x="916450" y="3293092"/>
                  <a:ext cx="83127" cy="4983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원호 60"/>
                <p:cNvSpPr/>
                <p:nvPr/>
              </p:nvSpPr>
              <p:spPr>
                <a:xfrm rot="18352020">
                  <a:off x="334087" y="3734564"/>
                  <a:ext cx="914400" cy="914400"/>
                </a:xfrm>
                <a:prstGeom prst="arc">
                  <a:avLst>
                    <a:gd name="adj1" fmla="val 16200000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원호 61"/>
                <p:cNvSpPr/>
                <p:nvPr/>
              </p:nvSpPr>
              <p:spPr>
                <a:xfrm rot="18352020">
                  <a:off x="239057" y="3258078"/>
                  <a:ext cx="914400" cy="914400"/>
                </a:xfrm>
                <a:prstGeom prst="arc">
                  <a:avLst>
                    <a:gd name="adj1" fmla="val 16168927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2830835" y="2487437"/>
                <a:ext cx="3366738" cy="1161552"/>
                <a:chOff x="2830835" y="2553938"/>
                <a:chExt cx="3366738" cy="1161552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2830835" y="2553938"/>
                  <a:ext cx="1022460" cy="1161552"/>
                  <a:chOff x="-1693239" y="2235800"/>
                  <a:chExt cx="1022460" cy="1161552"/>
                </a:xfrm>
              </p:grpSpPr>
              <p:cxnSp>
                <p:nvCxnSpPr>
                  <p:cNvPr id="6" name="직선 화살표 연결선 5"/>
                  <p:cNvCxnSpPr/>
                  <p:nvPr/>
                </p:nvCxnSpPr>
                <p:spPr>
                  <a:xfrm flipV="1">
                    <a:off x="-1471353" y="3142210"/>
                    <a:ext cx="720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직선 화살표 연결선 6"/>
                  <p:cNvCxnSpPr/>
                  <p:nvPr/>
                </p:nvCxnSpPr>
                <p:spPr>
                  <a:xfrm flipV="1">
                    <a:off x="-1460269" y="2422210"/>
                    <a:ext cx="0" cy="720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직사각형 7"/>
                  <p:cNvSpPr/>
                  <p:nvPr/>
                </p:nvSpPr>
                <p:spPr>
                  <a:xfrm>
                    <a:off x="-1172095" y="2477191"/>
                    <a:ext cx="360000" cy="36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-1414317" y="2541162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414317" y="2541162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-1148310" y="2235800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148310" y="2235800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-1533916" y="2799001"/>
                        <a:ext cx="39069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33916" y="2799001"/>
                        <a:ext cx="390698" cy="21544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6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타원 11"/>
                  <p:cNvSpPr/>
                  <p:nvPr/>
                </p:nvSpPr>
                <p:spPr>
                  <a:xfrm>
                    <a:off x="-1179230" y="2817814"/>
                    <a:ext cx="36000" cy="3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-936786" y="3181908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936786" y="3181908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-1693239" y="2331114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693239" y="2331114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5149986" y="2638833"/>
                  <a:ext cx="1047587" cy="1066238"/>
                  <a:chOff x="3402347" y="4022147"/>
                  <a:chExt cx="1047587" cy="1066238"/>
                </a:xfrm>
              </p:grpSpPr>
              <p:cxnSp>
                <p:nvCxnSpPr>
                  <p:cNvPr id="16" name="직선 화살표 연결선 15"/>
                  <p:cNvCxnSpPr/>
                  <p:nvPr/>
                </p:nvCxnSpPr>
                <p:spPr>
                  <a:xfrm flipV="1">
                    <a:off x="3624233" y="4833243"/>
                    <a:ext cx="720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화살표 연결선 16"/>
                  <p:cNvCxnSpPr/>
                  <p:nvPr/>
                </p:nvCxnSpPr>
                <p:spPr>
                  <a:xfrm flipV="1">
                    <a:off x="3635317" y="4113243"/>
                    <a:ext cx="0" cy="720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4108337" y="4408911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oMath>
                          </m:oMathPara>
                        </a14:m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8337" y="4408911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796656" y="4243692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oMath>
                          </m:oMathPara>
                        </a14:m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96656" y="4243692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4158800" y="4872941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58800" y="4872941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3402347" y="4022147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02347" y="4022147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3" name="그룹 22"/>
                  <p:cNvGrpSpPr/>
                  <p:nvPr/>
                </p:nvGrpSpPr>
                <p:grpSpPr>
                  <a:xfrm>
                    <a:off x="3583920" y="4464453"/>
                    <a:ext cx="476354" cy="227842"/>
                    <a:chOff x="3583920" y="4464453"/>
                    <a:chExt cx="476354" cy="2278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TextBox 25"/>
                        <p:cNvSpPr txBox="1"/>
                        <p:nvPr/>
                      </p:nvSpPr>
                      <p:spPr>
                        <a:xfrm>
                          <a:off x="3583920" y="4476851"/>
                          <a:ext cx="390698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26" name="TextBox 2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83920" y="4476851"/>
                          <a:ext cx="390698" cy="215444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r="-468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7" name="타원 26"/>
                    <p:cNvSpPr/>
                    <p:nvPr/>
                  </p:nvSpPr>
                  <p:spPr>
                    <a:xfrm>
                      <a:off x="4024274" y="4464453"/>
                      <a:ext cx="36000" cy="36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5" name="직선 화살표 연결선 24"/>
                  <p:cNvCxnSpPr>
                    <a:stCxn id="27" idx="0"/>
                    <a:endCxn id="62" idx="0"/>
                  </p:cNvCxnSpPr>
                  <p:nvPr/>
                </p:nvCxnSpPr>
                <p:spPr>
                  <a:xfrm flipH="1" flipV="1">
                    <a:off x="3984892" y="4181129"/>
                    <a:ext cx="57382" cy="2833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/>
                  <p:cNvCxnSpPr/>
                  <p:nvPr/>
                </p:nvCxnSpPr>
                <p:spPr>
                  <a:xfrm flipV="1">
                    <a:off x="4051898" y="4402379"/>
                    <a:ext cx="398036" cy="850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직선 화살표 연결선 27"/>
                <p:cNvCxnSpPr/>
                <p:nvPr/>
              </p:nvCxnSpPr>
              <p:spPr>
                <a:xfrm>
                  <a:off x="4272749" y="3153952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4504854" y="2915031"/>
                      <a:ext cx="266007" cy="2155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  <m:t>𝔗</m:t>
                                </m:r>
                              </m:e>
                              <m:sub>
                                <m: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m:oMathPara>
                      </a14:m>
                      <a:br>
                        <a:rPr lang="en-US" altLang="ko-KR" sz="800" b="1" dirty="0"/>
                      </a:br>
                      <a:endParaRPr lang="ko-KR" altLang="en-US" sz="800" b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4854" y="2915031"/>
                      <a:ext cx="266007" cy="21550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931486" y="1374691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486" y="1374691"/>
                  <a:ext cx="266007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9357826" y="1252803"/>
                  <a:ext cx="3558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a14:m>
                  <a:r>
                    <a:rPr lang="en-US" altLang="ko-KR" sz="800" dirty="0"/>
                    <a:t>S</a:t>
                  </a:r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826" y="1252803"/>
                  <a:ext cx="355842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087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To expand above result to 3D, we consider volume integration on arbitrary volume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be small part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dirty="0"/>
                  <a:t> be small part of reference element.</a:t>
                </a:r>
              </a:p>
              <a:p>
                <a:pPr lvl="1"/>
                <a:r>
                  <a:rPr lang="en-US" altLang="ko-KR" dirty="0"/>
                  <a:t>Follow the above sequences,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By 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𝔗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i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6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6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Domain Transformation of Surface Integral</a:t>
                </a:r>
              </a:p>
              <a:p>
                <a:pPr lvl="1"/>
                <a:r>
                  <a:rPr lang="en-US" altLang="ko-KR" dirty="0"/>
                  <a:t>we consider surface integral on surface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of arbitrary volume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be reference element.</a:t>
                </a:r>
              </a:p>
              <a:p>
                <a:pPr lvl="1"/>
                <a:r>
                  <a:rPr lang="en-US" altLang="ko-KR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Using divergence theorem  and transformation of volume integral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+(…;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700" b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sz="700" b="1" dirty="0"/>
              </a:p>
              <a:p>
                <a:pPr lvl="1"/>
                <a:r>
                  <a:rPr lang="en-US" altLang="ko-KR" dirty="0"/>
                  <a:t>From relation between cofactor matrix and inverse matrix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𝐉</m:t>
                                </m:r>
                              </m:e>
                              <m:sup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ko-KR" i="1" dirty="0"/>
              </a:p>
              <a:p>
                <a:pPr lvl="1"/>
                <a:endParaRPr lang="en-US" altLang="ko-KR" sz="700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sz="7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+(…;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30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Let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+mn-lt"/>
                  </a:rPr>
                  <a:t>and define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</m:oMath>
                </a14:m>
                <a:endParaRPr lang="en-US" altLang="ko-KR" b="1" dirty="0"/>
              </a:p>
              <a:p>
                <a:pPr lvl="1"/>
                <a:r>
                  <a:rPr lang="en-US" altLang="ko-KR" dirty="0"/>
                  <a:t>Then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acc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+(…;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By definition of cofactor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altLang="ko-KR" sz="700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</m:oMath>
                  </m:oMathPara>
                </a14:m>
                <a:endParaRPr lang="ko-KR" altLang="en-US" dirty="0"/>
              </a:p>
              <a:p>
                <a:pPr lvl="1"/>
                <a:endParaRPr lang="ko-KR" altLang="en-US" dirty="0"/>
              </a:p>
              <a:p>
                <a:pPr lvl="1"/>
                <a:r>
                  <a:rPr lang="en-US" altLang="ko-KR" dirty="0"/>
                  <a:t>From above relation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dirty="0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i="0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𝐂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1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𝔗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ko-KR" b="1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ko-KR" b="1" i="1" dirty="0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dirty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i="1" dirty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13" b="-13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30812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34580</TotalTime>
  <Words>1307</Words>
  <Application>Microsoft Office PowerPoint</Application>
  <PresentationFormat>화면 슬라이드 쇼(4:3)</PresentationFormat>
  <Paragraphs>246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PowerPoint 프레젠테이션</vt:lpstr>
      <vt:lpstr>PowerPoint 프레젠테이션</vt:lpstr>
      <vt:lpstr>PowerPoint 프레젠테이션</vt:lpstr>
      <vt:lpstr>Transformation Function</vt:lpstr>
      <vt:lpstr>PowerPoint 프레젠테이션</vt:lpstr>
      <vt:lpstr>Appendix 1</vt:lpstr>
      <vt:lpstr>Appendix 1</vt:lpstr>
      <vt:lpstr>Appendix 2</vt:lpstr>
      <vt:lpstr>Appendix 2</vt:lpstr>
      <vt:lpstr>Appendix 3</vt:lpstr>
      <vt:lpstr>Appendix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653</cp:revision>
  <cp:lastPrinted>2014-06-13T04:20:56Z</cp:lastPrinted>
  <dcterms:created xsi:type="dcterms:W3CDTF">2013-07-24T10:28:45Z</dcterms:created>
  <dcterms:modified xsi:type="dcterms:W3CDTF">2021-03-03T01:30:13Z</dcterms:modified>
</cp:coreProperties>
</file>