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1"/>
  </p:notesMasterIdLst>
  <p:sldIdLst>
    <p:sldId id="261" r:id="rId2"/>
    <p:sldId id="263" r:id="rId3"/>
    <p:sldId id="273" r:id="rId4"/>
    <p:sldId id="272" r:id="rId5"/>
    <p:sldId id="264" r:id="rId6"/>
    <p:sldId id="265" r:id="rId7"/>
    <p:sldId id="266" r:id="rId8"/>
    <p:sldId id="274" r:id="rId9"/>
    <p:sldId id="262" r:id="rId10"/>
    <p:sldId id="267" r:id="rId11"/>
    <p:sldId id="275" r:id="rId12"/>
    <p:sldId id="276" r:id="rId13"/>
    <p:sldId id="269" r:id="rId14"/>
    <p:sldId id="281" r:id="rId15"/>
    <p:sldId id="279" r:id="rId16"/>
    <p:sldId id="270" r:id="rId17"/>
    <p:sldId id="282" r:id="rId18"/>
    <p:sldId id="268" r:id="rId19"/>
    <p:sldId id="278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8" autoAdjust="0"/>
    <p:restoredTop sz="87579" autoAdjust="0"/>
  </p:normalViewPr>
  <p:slideViewPr>
    <p:cSldViewPr snapToGrid="0">
      <p:cViewPr varScale="1">
        <p:scale>
          <a:sx n="76" d="100"/>
          <a:sy n="76" d="100"/>
        </p:scale>
        <p:origin x="120" y="15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53.wmf"/><Relationship Id="rId1" Type="http://schemas.openxmlformats.org/officeDocument/2006/relationships/image" Target="../media/image63.wmf"/><Relationship Id="rId4" Type="http://schemas.openxmlformats.org/officeDocument/2006/relationships/image" Target="../media/image6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98EAE-AB8D-47C0-B86E-CF4FDCF12E98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844F6-2859-485D-A4C9-11B541D70E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446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성과발표회를 통해 공유하고 싶은 성과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844F6-2859-485D-A4C9-11B541D70E1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932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Solver </a:t>
            </a:r>
            <a:r>
              <a:rPr lang="ko-KR" altLang="en-US" dirty="0"/>
              <a:t>개발자가 되기 위해 어떤 역량을 어떻게 확보했는지</a:t>
            </a:r>
            <a:endParaRPr lang="en-US" altLang="ko-KR" dirty="0"/>
          </a:p>
          <a:p>
            <a:r>
              <a:rPr lang="ko-KR" altLang="en-US" dirty="0"/>
              <a:t>첫번째 </a:t>
            </a:r>
            <a:r>
              <a:rPr lang="en-US" altLang="ko-KR" dirty="0"/>
              <a:t>OJT </a:t>
            </a:r>
            <a:r>
              <a:rPr lang="ko-KR" altLang="en-US" dirty="0"/>
              <a:t>과제로써 공부하였던 책입니다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과제를 수행하면서 왜 가장 먼저 책을 공부하는 </a:t>
            </a:r>
            <a:r>
              <a:rPr lang="en-US" altLang="ko-KR" dirty="0"/>
              <a:t>OJT </a:t>
            </a:r>
            <a:r>
              <a:rPr lang="ko-KR" altLang="en-US" dirty="0"/>
              <a:t>과제가 주어졌는지 고민해보았습니다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844F6-2859-485D-A4C9-11B541D70E1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779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Solver</a:t>
            </a:r>
            <a:r>
              <a:rPr lang="ko-KR" altLang="en-US" baseline="0" dirty="0" smtClean="0"/>
              <a:t>에 대한 이해가 필수</a:t>
            </a:r>
            <a:endParaRPr lang="en-US" altLang="ko-KR" baseline="0" dirty="0" smtClean="0"/>
          </a:p>
          <a:p>
            <a:r>
              <a:rPr lang="ko-KR" altLang="en-US" baseline="0" dirty="0" smtClean="0"/>
              <a:t>제가 공부하면서 이해하게 된 </a:t>
            </a:r>
            <a:r>
              <a:rPr lang="en-US" altLang="ko-KR" baseline="0" dirty="0" smtClean="0"/>
              <a:t>Solver</a:t>
            </a:r>
            <a:r>
              <a:rPr lang="ko-KR" altLang="en-US" baseline="0" dirty="0" smtClean="0"/>
              <a:t>에 대해서 말씀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844F6-2859-485D-A4C9-11B541D70E1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85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844F6-2859-485D-A4C9-11B541D70E1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735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결론적으로 </a:t>
            </a:r>
            <a:r>
              <a:rPr lang="en-US" altLang="ko-KR" dirty="0"/>
              <a:t>solve</a:t>
            </a:r>
            <a:r>
              <a:rPr lang="ko-KR" altLang="en-US" dirty="0"/>
              <a:t>가 하는 일이 </a:t>
            </a:r>
            <a:r>
              <a:rPr lang="ko-KR" altLang="en-US" dirty="0" err="1"/>
              <a:t>이거다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여기까지가</a:t>
            </a:r>
            <a:r>
              <a:rPr lang="ko-KR" altLang="en-US" dirty="0"/>
              <a:t> 제가 이해한 </a:t>
            </a:r>
            <a:r>
              <a:rPr lang="en-US" altLang="ko-KR" dirty="0"/>
              <a:t>solver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ko-KR" altLang="en-US" dirty="0"/>
              <a:t>지금까지 내용에 대해서 간단하게 질문을 받고 없으면 넘어가도록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844F6-2859-485D-A4C9-11B541D70E1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107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현재 진행중인 </a:t>
            </a:r>
            <a:r>
              <a:rPr lang="en-US" altLang="ko-KR" dirty="0" smtClean="0"/>
              <a:t>OJT </a:t>
            </a:r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844F6-2859-485D-A4C9-11B541D70E1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874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결과를 통해 </a:t>
            </a:r>
            <a:r>
              <a:rPr lang="en-US" altLang="ko-KR" dirty="0"/>
              <a:t>element</a:t>
            </a:r>
            <a:r>
              <a:rPr lang="ko-KR" altLang="en-US" dirty="0"/>
              <a:t>가 중요하다는 것을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844F6-2859-485D-A4C9-11B541D70E1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521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위에 </a:t>
            </a:r>
            <a:r>
              <a:rPr lang="ko-KR" altLang="en-US" dirty="0" err="1" smtClean="0"/>
              <a:t>두가지로</a:t>
            </a:r>
            <a:r>
              <a:rPr lang="ko-KR" altLang="en-US" dirty="0" smtClean="0"/>
              <a:t> 논문에 대한 이해도를 </a:t>
            </a:r>
            <a:r>
              <a:rPr lang="ko-KR" altLang="en-US" dirty="0" err="1" smtClean="0"/>
              <a:t>높히려고</a:t>
            </a:r>
            <a:r>
              <a:rPr lang="ko-KR" altLang="en-US" dirty="0" smtClean="0"/>
              <a:t> 노력하였고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이해가 되지 않더라도 업무를 수행할 수 있게 알고리즘을 추출하는 역량을 길렀습니다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현재는 이런 과정을 거쳐서 연구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개발중이며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연구 개발에 핵심적인 내용에 대해 간단하게 </a:t>
            </a:r>
            <a:r>
              <a:rPr lang="ko-KR" altLang="en-US" dirty="0" err="1" smtClean="0"/>
              <a:t>설명드리도록</a:t>
            </a:r>
            <a:r>
              <a:rPr lang="ko-KR" altLang="en-US" dirty="0" smtClean="0"/>
              <a:t> 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844F6-2859-485D-A4C9-11B541D70E1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025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844F6-2859-485D-A4C9-11B541D70E1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585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모서리가 둥근 직사각형 38"/>
          <p:cNvSpPr/>
          <p:nvPr userDrawn="1"/>
        </p:nvSpPr>
        <p:spPr bwMode="auto">
          <a:xfrm>
            <a:off x="6288618" y="0"/>
            <a:ext cx="1919817" cy="2349500"/>
          </a:xfrm>
          <a:prstGeom prst="roundRect">
            <a:avLst>
              <a:gd name="adj" fmla="val 14000"/>
            </a:avLst>
          </a:prstGeom>
          <a:solidFill>
            <a:schemeClr val="bg1">
              <a:alpha val="5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SzPct val="80000"/>
              <a:buFont typeface="Wingdings 2" pitchFamily="18" charset="2"/>
              <a:buChar char="•"/>
              <a:defRPr/>
            </a:pPr>
            <a:endParaRPr lang="ko-KR" altLang="en-US" sz="1800" dirty="0">
              <a:solidFill>
                <a:prstClr val="black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39" name="제목 6">
            <a:extLst>
              <a:ext uri="{FF2B5EF4-FFF2-40B4-BE49-F238E27FC236}">
                <a16:creationId xmlns:a16="http://schemas.microsoft.com/office/drawing/2014/main" xmlns="" id="{4A3440A8-3A03-4A15-BAFB-D5FE7A55810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791851"/>
            <a:ext cx="12192000" cy="1993542"/>
          </a:xfrm>
          <a:solidFill>
            <a:schemeClr val="tx2">
              <a:lumMod val="75000"/>
            </a:schemeClr>
          </a:solidFill>
        </p:spPr>
        <p:txBody>
          <a:bodyPr lIns="1080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 altLang="ko-KR" sz="3200" dirty="0"/>
              <a:t>Title</a:t>
            </a:r>
            <a:endParaRPr lang="ko-KR" altLang="en-US" sz="3200" dirty="0"/>
          </a:p>
        </p:txBody>
      </p:sp>
      <p:sp>
        <p:nvSpPr>
          <p:cNvPr id="41" name="부제목 2">
            <a:extLst>
              <a:ext uri="{FF2B5EF4-FFF2-40B4-BE49-F238E27FC236}">
                <a16:creationId xmlns:a16="http://schemas.microsoft.com/office/drawing/2014/main" xmlns="" id="{F2E10C5D-9964-41D2-8851-AC2EA72D2E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20667" y="3429000"/>
            <a:ext cx="7535333" cy="3295988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algn="r"/>
            <a:r>
              <a:rPr lang="en-US" altLang="ko-KR" sz="2800" dirty="0"/>
              <a:t>Name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xmlns="" id="{A29688E7-756C-420C-815C-D6EEAFFD2344}"/>
              </a:ext>
            </a:extLst>
          </p:cNvPr>
          <p:cNvCxnSpPr>
            <a:cxnSpLocks/>
          </p:cNvCxnSpPr>
          <p:nvPr userDrawn="1"/>
        </p:nvCxnSpPr>
        <p:spPr>
          <a:xfrm>
            <a:off x="1236000" y="3961014"/>
            <a:ext cx="97200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14433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11293173" y="260351"/>
            <a:ext cx="798681" cy="544513"/>
          </a:xfrm>
        </p:spPr>
        <p:txBody>
          <a:bodyPr anchor="ctr"/>
          <a:lstStyle>
            <a:lvl1pPr>
              <a:defRPr sz="2000" i="0" baseline="0"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1pPr>
          </a:lstStyle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‹#›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9" name="Rectangle 62"/>
          <p:cNvSpPr>
            <a:spLocks noChangeArrowheads="1"/>
          </p:cNvSpPr>
          <p:nvPr userDrawn="1"/>
        </p:nvSpPr>
        <p:spPr bwMode="auto">
          <a:xfrm>
            <a:off x="0" y="911226"/>
            <a:ext cx="12192000" cy="218626"/>
          </a:xfrm>
          <a:prstGeom prst="rect">
            <a:avLst/>
          </a:prstGeom>
          <a:solidFill>
            <a:srgbClr val="38619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SzPct val="80000"/>
              <a:buFont typeface="Wingdings 2" pitchFamily="18" charset="2"/>
              <a:buChar char="•"/>
              <a:defRPr/>
            </a:pPr>
            <a:endParaRPr lang="ko-KR" altLang="en-US" sz="1800" dirty="0">
              <a:solidFill>
                <a:prstClr val="black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3" name="Title 12"/>
          <p:cNvSpPr>
            <a:spLocks noGrp="1"/>
          </p:cNvSpPr>
          <p:nvPr userDrawn="1">
            <p:ph type="title"/>
          </p:nvPr>
        </p:nvSpPr>
        <p:spPr>
          <a:xfrm>
            <a:off x="1439483" y="260351"/>
            <a:ext cx="9313035" cy="544513"/>
          </a:xfrm>
        </p:spPr>
        <p:txBody>
          <a:bodyPr/>
          <a:lstStyle>
            <a:lvl1pPr>
              <a:defRPr sz="28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15" name="Content Placeholder 14"/>
          <p:cNvSpPr>
            <a:spLocks noGrp="1"/>
          </p:cNvSpPr>
          <p:nvPr userDrawn="1">
            <p:ph sz="quarter" idx="11"/>
          </p:nvPr>
        </p:nvSpPr>
        <p:spPr>
          <a:xfrm>
            <a:off x="38352" y="1243312"/>
            <a:ext cx="12053502" cy="5542028"/>
          </a:xfrm>
        </p:spPr>
        <p:txBody>
          <a:bodyPr>
            <a:normAutofit/>
          </a:bodyPr>
          <a:lstStyle>
            <a:lvl1pPr>
              <a:buClr>
                <a:schemeClr val="tx2">
                  <a:lumMod val="75000"/>
                </a:schemeClr>
              </a:buClr>
              <a:defRPr sz="2000">
                <a:latin typeface="Times New Roman" pitchFamily="18" charset="0"/>
                <a:cs typeface="Times New Roman" pitchFamily="18" charset="0"/>
              </a:defRPr>
            </a:lvl1pPr>
            <a:lvl2pPr marL="534988" indent="-268288">
              <a:buClr>
                <a:srgbClr val="0070C0"/>
              </a:buClr>
              <a:buFont typeface="Wingdings" pitchFamily="2" charset="2"/>
              <a:buChar char="l"/>
              <a:defRPr sz="1800">
                <a:latin typeface="Times New Roman" pitchFamily="18" charset="0"/>
                <a:cs typeface="Times New Roman" pitchFamily="18" charset="0"/>
              </a:defRPr>
            </a:lvl2pPr>
            <a:lvl3pPr>
              <a:defRPr sz="1600">
                <a:latin typeface="Times New Roman" pitchFamily="18" charset="0"/>
                <a:cs typeface="Times New Roman" pitchFamily="18" charset="0"/>
              </a:defRPr>
            </a:lvl3pPr>
            <a:lvl4pPr>
              <a:defRPr sz="1400">
                <a:latin typeface="Times New Roman" pitchFamily="18" charset="0"/>
                <a:cs typeface="Times New Roman" pitchFamily="18" charset="0"/>
              </a:defRPr>
            </a:lvl4pPr>
            <a:lvl5pPr>
              <a:defRPr sz="12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28" name="Text Box 111"/>
          <p:cNvSpPr txBox="1">
            <a:spLocks noChangeArrowheads="1"/>
          </p:cNvSpPr>
          <p:nvPr userDrawn="1"/>
        </p:nvSpPr>
        <p:spPr bwMode="auto">
          <a:xfrm>
            <a:off x="4042248" y="6561139"/>
            <a:ext cx="2295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b="1" dirty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</a:rPr>
              <a:t> </a:t>
            </a:r>
          </a:p>
        </p:txBody>
      </p:sp>
      <p:pic>
        <p:nvPicPr>
          <p:cNvPr id="10" name="Picture 30">
            <a:extLst>
              <a:ext uri="{FF2B5EF4-FFF2-40B4-BE49-F238E27FC236}">
                <a16:creationId xmlns:a16="http://schemas.microsoft.com/office/drawing/2014/main" xmlns="" id="{1779309F-FC0E-4CEF-B77D-D0A38BE4F3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1691" y="313598"/>
            <a:ext cx="1190576" cy="35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879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제목 개체 틀 1"/>
          <p:cNvSpPr>
            <a:spLocks noGrp="1"/>
          </p:cNvSpPr>
          <p:nvPr>
            <p:ph type="title"/>
          </p:nvPr>
        </p:nvSpPr>
        <p:spPr bwMode="auto">
          <a:xfrm>
            <a:off x="1775520" y="260351"/>
            <a:ext cx="9313035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/>
          </a:p>
        </p:txBody>
      </p:sp>
      <p:sp>
        <p:nvSpPr>
          <p:cNvPr id="5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454651" y="6540501"/>
            <a:ext cx="1003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b="1" i="1">
                <a:solidFill>
                  <a:schemeClr val="tx2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</a:lstStyle>
          <a:p>
            <a:pPr algn="ctr">
              <a:defRPr/>
            </a:pPr>
            <a:fld id="{09335B58-2048-4DFC-A8C8-40167E960B02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‹#›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76000" y="1124743"/>
            <a:ext cx="11236800" cy="533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8950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2400" b="1" kern="1200" baseline="0">
          <a:solidFill>
            <a:srgbClr val="003366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l"/>
        <a:defRPr sz="2000" b="1" kern="1200" baseline="0">
          <a:solidFill>
            <a:srgbClr val="003366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1pPr>
      <a:lvl2pPr marL="534988" indent="-268288" algn="l" rtl="0" eaLnBrk="0" fontAlgn="base" latinLnBrk="1" hangingPunct="0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Wingdings" pitchFamily="2" charset="2"/>
        <a:buChar char="l"/>
        <a:defRPr b="1" kern="1200" baseline="0">
          <a:solidFill>
            <a:srgbClr val="336699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2pPr>
      <a:lvl3pPr marL="715963" indent="-266700" algn="l" rtl="0" eaLnBrk="0" fontAlgn="base" latinLnBrk="1" hangingPunct="0">
        <a:spcBef>
          <a:spcPct val="20000"/>
        </a:spcBef>
        <a:spcAft>
          <a:spcPct val="0"/>
        </a:spcAft>
        <a:buClr>
          <a:schemeClr val="accent4">
            <a:lumMod val="60000"/>
            <a:lumOff val="40000"/>
          </a:schemeClr>
        </a:buClr>
        <a:buFont typeface="Wingdings" pitchFamily="2" charset="2"/>
        <a:buChar char="l"/>
        <a:defRPr sz="1400" kern="1200" baseline="0">
          <a:solidFill>
            <a:srgbClr val="5F5F5F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3pPr>
      <a:lvl4pPr marL="801688" indent="-171450" algn="l" rtl="0" eaLnBrk="0" fontAlgn="base" latinLnBrk="1" hangingPunct="0">
        <a:spcBef>
          <a:spcPct val="20000"/>
        </a:spcBef>
        <a:spcAft>
          <a:spcPct val="0"/>
        </a:spcAft>
        <a:buClr>
          <a:srgbClr val="338BA3"/>
        </a:buClr>
        <a:buFont typeface="Wingdings" pitchFamily="2" charset="2"/>
        <a:buChar char="l"/>
        <a:defRPr sz="1200" kern="1200" baseline="0">
          <a:solidFill>
            <a:schemeClr val="tx1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4pPr>
      <a:lvl5pPr marL="982663" indent="-180975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Font typeface="Arial" pitchFamily="34" charset="0"/>
        <a:buChar char="•"/>
        <a:defRPr sz="1000" kern="1200" baseline="0">
          <a:solidFill>
            <a:schemeClr val="tx1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21" Type="http://schemas.openxmlformats.org/officeDocument/2006/relationships/image" Target="../media/image44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0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55.png"/><Relationship Id="rId7" Type="http://schemas.openxmlformats.org/officeDocument/2006/relationships/image" Target="../media/image5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52.wmf"/><Relationship Id="rId10" Type="http://schemas.openxmlformats.org/officeDocument/2006/relationships/image" Target="../media/image56.png"/><Relationship Id="rId4" Type="http://schemas.openxmlformats.org/officeDocument/2006/relationships/oleObject" Target="../embeddings/oleObject14.bin"/><Relationship Id="rId9" Type="http://schemas.openxmlformats.org/officeDocument/2006/relationships/image" Target="../media/image5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57.wmf"/><Relationship Id="rId4" Type="http://schemas.openxmlformats.org/officeDocument/2006/relationships/oleObject" Target="../embeddings/oleObject17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oleObject" Target="../embeddings/oleObject18.bin"/><Relationship Id="rId7" Type="http://schemas.openxmlformats.org/officeDocument/2006/relationships/image" Target="../media/image5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65.wmf"/><Relationship Id="rId5" Type="http://schemas.openxmlformats.org/officeDocument/2006/relationships/image" Target="../media/image66.png"/><Relationship Id="rId10" Type="http://schemas.openxmlformats.org/officeDocument/2006/relationships/oleObject" Target="../embeddings/oleObject21.bin"/><Relationship Id="rId4" Type="http://schemas.openxmlformats.org/officeDocument/2006/relationships/image" Target="../media/image63.wmf"/><Relationship Id="rId9" Type="http://schemas.openxmlformats.org/officeDocument/2006/relationships/image" Target="../media/image64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5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6.png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99CA4061-3C97-4D11-A126-C52E3AA327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ko-KR" altLang="en-US" sz="3200" dirty="0"/>
              <a:t>성과발표회</a:t>
            </a:r>
          </a:p>
        </p:txBody>
      </p:sp>
      <p:sp>
        <p:nvSpPr>
          <p:cNvPr id="8" name="부제목 7">
            <a:extLst>
              <a:ext uri="{FF2B5EF4-FFF2-40B4-BE49-F238E27FC236}">
                <a16:creationId xmlns:a16="http://schemas.microsoft.com/office/drawing/2014/main" xmlns="" id="{2AB29143-72A2-4579-A12F-DD8FFE410A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r>
              <a:rPr lang="en-US" altLang="ko-KR" dirty="0"/>
              <a:t>NX</a:t>
            </a:r>
            <a:r>
              <a:rPr lang="ko-KR" altLang="en-US" dirty="0" err="1"/>
              <a:t>개발셀</a:t>
            </a:r>
            <a:endParaRPr lang="en-US" altLang="ko-KR" dirty="0"/>
          </a:p>
          <a:p>
            <a:pPr algn="r"/>
            <a:r>
              <a:rPr lang="ko-KR" altLang="en-US" dirty="0"/>
              <a:t>김민석</a:t>
            </a:r>
            <a:endParaRPr lang="en-US" altLang="ko-KR" dirty="0"/>
          </a:p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1733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10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Solver </a:t>
                </a:r>
                <a:r>
                  <a:rPr lang="ko-KR" altLang="en-US" dirty="0"/>
                  <a:t>성능 향상을 위한 </a:t>
                </a:r>
                <a:r>
                  <a:rPr lang="en-US" altLang="ko-KR" dirty="0"/>
                  <a:t>Element</a:t>
                </a:r>
                <a:r>
                  <a:rPr lang="ko-KR" altLang="en-US" dirty="0"/>
                  <a:t> 연구</a:t>
                </a:r>
                <a:r>
                  <a:rPr lang="en-US" altLang="ko-KR" b="1" dirty="0"/>
                  <a:t>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⋅ </m:t>
                    </m:r>
                  </m:oMath>
                </a14:m>
                <a:r>
                  <a:rPr lang="ko-KR" altLang="en-US" dirty="0"/>
                  <a:t>개발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10112" b="-303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Why?</a:t>
            </a:r>
          </a:p>
          <a:p>
            <a:pPr lvl="1"/>
            <a:r>
              <a:rPr lang="en-US" altLang="ko-KR" dirty="0"/>
              <a:t>Element</a:t>
            </a:r>
            <a:r>
              <a:rPr lang="ko-KR" altLang="en-US" dirty="0"/>
              <a:t>의 중요성</a:t>
            </a:r>
            <a:r>
              <a:rPr lang="en-US" altLang="ko-KR" dirty="0"/>
              <a:t>(</a:t>
            </a:r>
            <a:r>
              <a:rPr lang="en-US" altLang="ko-KR" dirty="0" err="1"/>
              <a:t>Cont</a:t>
            </a:r>
            <a:r>
              <a:rPr lang="en-US" altLang="ko-KR" dirty="0"/>
              <a:t>’)</a:t>
            </a:r>
          </a:p>
          <a:p>
            <a:pPr lvl="2"/>
            <a:r>
              <a:rPr lang="ko-KR" altLang="en-US" dirty="0"/>
              <a:t>예시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813" y="2326134"/>
            <a:ext cx="2714887" cy="1612395"/>
          </a:xfrm>
          <a:prstGeom prst="rect">
            <a:avLst/>
          </a:prstGeom>
        </p:spPr>
      </p:pic>
      <p:pic>
        <p:nvPicPr>
          <p:cNvPr id="5124" name="Picture 4" descr="https://gurov.com.au/wp-content/uploads/2022/04/Graph-Displacement-Shell-vs-Solid-element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13" y="4376977"/>
            <a:ext cx="2772527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gurov.com.au/wp-content/uploads/2022/04/Graph-Stress-Shell-vs-Solid-element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700" y="4376977"/>
            <a:ext cx="2844068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s://gurov.com.au/wp-content/uploads/2022/04/Graph-CPU-Shell-vs-Solid-elements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768" y="4376977"/>
            <a:ext cx="2838722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60534" y="2326134"/>
            <a:ext cx="2559358" cy="161239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559313" y="6475966"/>
            <a:ext cx="66199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https://gurov.com.au/shell-vs-solid-elements-are-they-similar/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495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FAAABC9C-F802-4225-A48E-C4721A78C9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11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xmlns="" id="{B17EFA9F-C7F7-4B5B-996D-348F145024B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Solver </a:t>
                </a:r>
                <a:r>
                  <a:rPr lang="ko-KR" altLang="en-US" dirty="0"/>
                  <a:t>성능 향상을 위한 </a:t>
                </a:r>
                <a:r>
                  <a:rPr lang="en-US" altLang="ko-KR" dirty="0"/>
                  <a:t>Element</a:t>
                </a:r>
                <a:r>
                  <a:rPr lang="ko-KR" altLang="en-US" dirty="0"/>
                  <a:t> 연구</a:t>
                </a:r>
                <a:r>
                  <a:rPr lang="en-US" altLang="ko-KR" b="1" dirty="0"/>
                  <a:t>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⋅ </m:t>
                    </m:r>
                  </m:oMath>
                </a14:m>
                <a:r>
                  <a:rPr lang="ko-KR" altLang="en-US" dirty="0"/>
                  <a:t>개발</a:t>
                </a:r>
              </a:p>
            </p:txBody>
          </p:sp>
        </mc:Choice>
        <mc:Fallback xmlns="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B17EFA9F-C7F7-4B5B-996D-348F145024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0112" b="-303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6EDEFB6-1410-4CCA-8494-3F0B8834099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How?</a:t>
            </a:r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 </a:t>
            </a:r>
            <a:r>
              <a:rPr lang="en-US" altLang="ko-KR" dirty="0"/>
              <a:t>books + 8 notes + 6 papers </a:t>
            </a:r>
            <a:r>
              <a:rPr lang="en-US" altLang="ko-KR" dirty="0">
                <a:sym typeface="Wingdings" panose="05000000000000000000" pitchFamily="2" charset="2"/>
              </a:rPr>
              <a:t> 3 documents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노력에도 불구하고 이해 </a:t>
            </a:r>
            <a:r>
              <a:rPr lang="en-US" altLang="ko-KR" dirty="0">
                <a:sym typeface="Wingdings" panose="05000000000000000000" pitchFamily="2" charset="2"/>
              </a:rPr>
              <a:t>X  </a:t>
            </a:r>
            <a:r>
              <a:rPr lang="ko-KR" altLang="en-US" dirty="0">
                <a:sym typeface="Wingdings" panose="05000000000000000000" pitchFamily="2" charset="2"/>
              </a:rPr>
              <a:t>문제발생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Differential Geometry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Tensor calculus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Linear Algebra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6FCDB8F-541C-4D2E-BBB8-9B190E784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78" y="2067969"/>
            <a:ext cx="4513561" cy="2394820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6A246A6F-34CF-4633-8C59-B4CA6F400403}"/>
              </a:ext>
            </a:extLst>
          </p:cNvPr>
          <p:cNvGrpSpPr/>
          <p:nvPr/>
        </p:nvGrpSpPr>
        <p:grpSpPr>
          <a:xfrm>
            <a:off x="4958335" y="1278734"/>
            <a:ext cx="7152185" cy="5543482"/>
            <a:chOff x="4958335" y="1278734"/>
            <a:chExt cx="7152185" cy="5543482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xmlns="" id="{9075E1EF-21A0-4280-9D8D-23AB10CC4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20728" y="2764887"/>
              <a:ext cx="2513840" cy="1805039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xmlns="" id="{F10E228E-B672-4CD0-90C2-1FB5614A4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14519" y="1926919"/>
              <a:ext cx="1594914" cy="898218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xmlns="" id="{B5821B18-7437-4C13-8394-5968B9C93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29388" y="1867447"/>
              <a:ext cx="1675054" cy="898218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xmlns="" id="{084A4E08-922E-4674-8DA4-537CA68D68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51587" y="1607818"/>
              <a:ext cx="1011659" cy="304883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xmlns="" id="{8BF52686-F218-483A-9758-FAB189DA8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268785" y="1278734"/>
              <a:ext cx="2299764" cy="342854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xmlns="" id="{2BA9E6DC-E42B-4356-99B4-98FBFDEC0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920728" y="1319130"/>
              <a:ext cx="4056979" cy="338682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xmlns="" id="{833C09E5-5575-48A0-9800-7BF361C35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593170" y="3280169"/>
              <a:ext cx="2105319" cy="638264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xmlns="" id="{E4D0F1A6-BA28-4235-B13E-BD39783C6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958335" y="2965944"/>
              <a:ext cx="2610214" cy="285790"/>
            </a:xfrm>
            <a:prstGeom prst="rect">
              <a:avLst/>
            </a:prstGeom>
          </p:spPr>
        </p:pic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xmlns="" id="{84CE5E02-8973-49F9-B237-BF1968B69172}"/>
                </a:ext>
              </a:extLst>
            </p:cNvPr>
            <p:cNvGrpSpPr/>
            <p:nvPr/>
          </p:nvGrpSpPr>
          <p:grpSpPr>
            <a:xfrm>
              <a:off x="10497352" y="3964480"/>
              <a:ext cx="1591641" cy="314370"/>
              <a:chOff x="5772105" y="4090861"/>
              <a:chExt cx="2020567" cy="381053"/>
            </a:xfrm>
          </p:grpSpPr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xmlns="" id="{B83B943C-7A84-4E48-B5DC-394690E071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72105" y="4143579"/>
                <a:ext cx="647790" cy="247685"/>
              </a:xfrm>
              <a:prstGeom prst="rect">
                <a:avLst/>
              </a:prstGeom>
            </p:spPr>
          </p:pic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xmlns="" id="{3D69B6AD-CE91-489E-97F8-9C16204A63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363723" y="4090861"/>
                <a:ext cx="1428949" cy="381053"/>
              </a:xfrm>
              <a:prstGeom prst="rect">
                <a:avLst/>
              </a:prstGeom>
            </p:spPr>
          </p:pic>
        </p:grp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xmlns="" id="{855C7F72-726B-4483-8685-A27ADBB3B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268785" y="4623063"/>
              <a:ext cx="3696216" cy="581106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xmlns="" id="{750849D7-B1FC-47DA-B1D5-0366933FA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737440" y="4184419"/>
              <a:ext cx="1362265" cy="314369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xmlns="" id="{8EFD2624-DB5A-4763-84F8-5ECB64C8C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324397" y="1635690"/>
              <a:ext cx="1808344" cy="823963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xmlns="" id="{EF78E221-BBA3-4343-A77E-877A1EEA9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0257767" y="1687649"/>
              <a:ext cx="1594914" cy="674001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xmlns="" id="{556896B7-913F-4B92-A2EE-F17D9EE22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9705913" y="2388250"/>
              <a:ext cx="2210108" cy="352474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xmlns="" id="{AB4A50BC-164B-4079-A65E-2F537B663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10656807" y="3179172"/>
              <a:ext cx="1362265" cy="367416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xmlns="" id="{5510F914-36F6-40E1-8E83-030B5B790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9291320" y="4717298"/>
              <a:ext cx="2819200" cy="2104918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xmlns="" id="{90887C42-524A-4EE3-B6AD-4C6FB2A30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6345750" y="5647328"/>
              <a:ext cx="2705478" cy="1066949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xmlns="" id="{FDB8A7B6-394E-4214-820B-E6B6D703F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5861728" y="5172326"/>
              <a:ext cx="3210373" cy="3715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735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DFA9523A-FE8A-40ED-A3FE-FFC4FE8674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12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xmlns="" id="{E5B3669A-161F-46A5-9796-E3392434D94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Solver </a:t>
                </a:r>
                <a:r>
                  <a:rPr lang="ko-KR" altLang="en-US" dirty="0"/>
                  <a:t>성능 향상을 위한 </a:t>
                </a:r>
                <a:r>
                  <a:rPr lang="en-US" altLang="ko-KR" dirty="0"/>
                  <a:t>Element</a:t>
                </a:r>
                <a:r>
                  <a:rPr lang="ko-KR" altLang="en-US" dirty="0"/>
                  <a:t> 연구</a:t>
                </a:r>
                <a:r>
                  <a:rPr lang="en-US" altLang="ko-KR" b="1" dirty="0"/>
                  <a:t>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⋅ </m:t>
                    </m:r>
                  </m:oMath>
                </a14:m>
                <a:r>
                  <a:rPr lang="ko-KR" altLang="en-US" dirty="0"/>
                  <a:t>개발</a:t>
                </a:r>
              </a:p>
            </p:txBody>
          </p:sp>
        </mc:Choice>
        <mc:Fallback xmlns="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E5B3669A-161F-46A5-9796-E3392434D9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10112" b="-303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F13B49B-EA0B-4EBF-AA25-578857DB8ED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How?</a:t>
            </a:r>
          </a:p>
          <a:p>
            <a:pPr lvl="1"/>
            <a:r>
              <a:rPr lang="ko-KR" altLang="en-US" dirty="0"/>
              <a:t>문제극복</a:t>
            </a:r>
            <a:endParaRPr lang="en-US" altLang="ko-KR" dirty="0"/>
          </a:p>
          <a:p>
            <a:pPr lvl="2"/>
            <a:r>
              <a:rPr lang="ko-KR" altLang="en-US" dirty="0"/>
              <a:t>수학공부</a:t>
            </a:r>
            <a:endParaRPr lang="en-US" altLang="ko-KR" dirty="0"/>
          </a:p>
          <a:p>
            <a:pPr lvl="3"/>
            <a:r>
              <a:rPr lang="ko-KR" altLang="en-US" dirty="0"/>
              <a:t>출퇴근 전</a:t>
            </a:r>
            <a:r>
              <a:rPr lang="en-US" altLang="ko-KR" dirty="0"/>
              <a:t>/</a:t>
            </a:r>
            <a:r>
              <a:rPr lang="ko-KR" altLang="en-US" dirty="0" smtClean="0"/>
              <a:t>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자투리 </a:t>
            </a:r>
            <a:r>
              <a:rPr lang="ko-KR" altLang="en-US" dirty="0"/>
              <a:t>시간 활용</a:t>
            </a:r>
            <a:endParaRPr lang="en-US" altLang="ko-KR" dirty="0"/>
          </a:p>
          <a:p>
            <a:pPr lvl="3"/>
            <a:r>
              <a:rPr lang="en-US" altLang="ko-KR" dirty="0"/>
              <a:t>4</a:t>
            </a:r>
            <a:r>
              <a:rPr lang="ko-KR" altLang="en-US" dirty="0"/>
              <a:t> </a:t>
            </a:r>
            <a:r>
              <a:rPr lang="en-US" altLang="ko-KR" dirty="0"/>
              <a:t>books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8</a:t>
            </a:r>
            <a:r>
              <a:rPr lang="ko-KR" altLang="en-US" dirty="0"/>
              <a:t> </a:t>
            </a:r>
            <a:r>
              <a:rPr lang="en-US" altLang="ko-KR" dirty="0"/>
              <a:t>notes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4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documents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Python</a:t>
            </a:r>
          </a:p>
          <a:p>
            <a:pPr lvl="3"/>
            <a:r>
              <a:rPr lang="en-US" altLang="ko-KR" dirty="0" err="1"/>
              <a:t>Sympy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/>
              <a:t>Symbolic </a:t>
            </a:r>
            <a:r>
              <a:rPr lang="ko-KR" altLang="en-US" dirty="0"/>
              <a:t>연산</a:t>
            </a:r>
            <a:endParaRPr lang="en-US" altLang="ko-KR" dirty="0"/>
          </a:p>
          <a:p>
            <a:pPr lvl="3"/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ko-KR" altLang="en-US" dirty="0"/>
              <a:t>행렬 연산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2"/>
            <a:r>
              <a:rPr lang="ko-KR" altLang="en-US" dirty="0"/>
              <a:t>알고리즘 </a:t>
            </a:r>
            <a:r>
              <a:rPr lang="ko-KR" altLang="en-US" dirty="0" smtClean="0"/>
              <a:t>수식 정리</a:t>
            </a:r>
            <a:endParaRPr lang="en-US" altLang="ko-KR" dirty="0"/>
          </a:p>
          <a:p>
            <a:pPr lvl="3"/>
            <a:r>
              <a:rPr lang="ko-KR" altLang="en-US" dirty="0"/>
              <a:t>이론적인 배경이 이해되지 않더라도 요소 개발에 필요한 알고리즘은 파악 가능</a:t>
            </a:r>
            <a:endParaRPr lang="en-US" altLang="ko-KR" dirty="0"/>
          </a:p>
          <a:p>
            <a:pPr lvl="3"/>
            <a:r>
              <a:rPr lang="ko-KR" altLang="en-US" dirty="0" smtClean="0"/>
              <a:t>논문에서 개발에 필요한 알고리즘을 파악하고 수식으로 정리하는 역량 확보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2FD09E5-5C5F-4FB1-9AB2-7CB2F0946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4110" y="1916413"/>
            <a:ext cx="4868148" cy="223648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2258" y="1916412"/>
            <a:ext cx="3238442" cy="484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15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13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Solver </a:t>
                </a:r>
                <a:r>
                  <a:rPr lang="ko-KR" altLang="en-US" dirty="0"/>
                  <a:t>성능 향상을 위한 </a:t>
                </a:r>
                <a:r>
                  <a:rPr lang="en-US" altLang="ko-KR" dirty="0"/>
                  <a:t>Element</a:t>
                </a:r>
                <a:r>
                  <a:rPr lang="ko-KR" altLang="en-US" dirty="0"/>
                  <a:t> 연구</a:t>
                </a:r>
                <a:r>
                  <a:rPr lang="en-US" altLang="ko-KR" b="1" dirty="0"/>
                  <a:t>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⋅ </m:t>
                    </m:r>
                  </m:oMath>
                </a14:m>
                <a:r>
                  <a:rPr lang="ko-KR" altLang="en-US" dirty="0"/>
                  <a:t>개발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10112" b="-303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3"/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MITC element</a:t>
                </a:r>
              </a:p>
              <a:p>
                <a:pPr lvl="1"/>
                <a:r>
                  <a:rPr lang="en-US" altLang="ko-KR" dirty="0"/>
                  <a:t>Shell element 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 lvl="2"/>
                <a:r>
                  <a:rPr lang="ko-KR" altLang="en-US" dirty="0"/>
                  <a:t>얇아질수록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↑</m:t>
                        </m:r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 </a:t>
                </a:r>
                <a:r>
                  <a:rPr lang="en-US" altLang="ko-KR" dirty="0" smtClean="0"/>
                  <a:t>membrane </a:t>
                </a:r>
                <a:r>
                  <a:rPr lang="en-US" altLang="ko-KR" dirty="0"/>
                  <a:t>– shear locking </a:t>
                </a:r>
                <a:r>
                  <a:rPr lang="ko-KR" altLang="en-US" dirty="0"/>
                  <a:t>현상 </a:t>
                </a:r>
                <a:r>
                  <a:rPr lang="en-US" altLang="ko-KR" dirty="0">
                    <a:sym typeface="Wingdings" panose="05000000000000000000" pitchFamily="2" charset="2"/>
                  </a:rPr>
                  <a:t>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>
                    <a:sym typeface="Wingdings" panose="05000000000000000000" pitchFamily="2" charset="2"/>
                  </a:rPr>
                  <a:t>stiffness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US" altLang="ko-KR" dirty="0" smtClean="0">
                    <a:sym typeface="Wingdings" panose="05000000000000000000" pitchFamily="2" charset="2"/>
                  </a:rPr>
                  <a:t>,displacement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↓</m:t>
                    </m:r>
                  </m:oMath>
                </a14:m>
                <a:r>
                  <a:rPr lang="en-US" altLang="ko-KR" dirty="0" smtClean="0">
                    <a:sym typeface="Wingdings" panose="05000000000000000000" pitchFamily="2" charset="2"/>
                  </a:rPr>
                  <a:t>,stress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↓ </m:t>
                    </m:r>
                  </m:oMath>
                </a14:m>
                <a:r>
                  <a:rPr lang="en-US" altLang="ko-KR" dirty="0" smtClean="0">
                    <a:sym typeface="Wingdings" panose="05000000000000000000" pitchFamily="2" charset="2"/>
                  </a:rPr>
                  <a:t>,strain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↓ </m:t>
                    </m:r>
                  </m:oMath>
                </a14:m>
                <a:r>
                  <a:rPr lang="en-US" altLang="ko-KR" dirty="0" smtClean="0">
                    <a:sym typeface="Wingdings" panose="05000000000000000000" pitchFamily="2" charset="2"/>
                  </a:rPr>
                  <a:t> </a:t>
                </a:r>
                <a:r>
                  <a:rPr lang="ko-KR" altLang="en-US" dirty="0">
                    <a:sym typeface="Wingdings" panose="05000000000000000000" pitchFamily="2" charset="2"/>
                  </a:rPr>
                  <a:t>부정확한 해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US" altLang="ko-KR" dirty="0">
                    <a:sym typeface="Wingdings" panose="05000000000000000000" pitchFamily="2" charset="2"/>
                  </a:rPr>
                  <a:t>Displacement interpolation </a:t>
                </a:r>
                <a:r>
                  <a:rPr lang="ko-KR" altLang="en-US" dirty="0">
                    <a:sym typeface="Wingdings" panose="05000000000000000000" pitchFamily="2" charset="2"/>
                  </a:rPr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transverse shear strain</a:t>
                </a:r>
                <a:r>
                  <a:rPr lang="ko-KR" altLang="en-US" dirty="0">
                    <a:sym typeface="Wingdings" panose="05000000000000000000" pitchFamily="2" charset="2"/>
                  </a:rPr>
                  <a:t> 계산 </a:t>
                </a:r>
                <a:r>
                  <a:rPr lang="en-US" altLang="ko-KR" dirty="0">
                    <a:sym typeface="Wingdings" panose="05000000000000000000" pitchFamily="2" charset="2"/>
                  </a:rPr>
                  <a:t> </a:t>
                </a:r>
                <a:r>
                  <a:rPr lang="ko-KR" altLang="en-US" dirty="0">
                    <a:sym typeface="Wingdings" panose="05000000000000000000" pitchFamily="2" charset="2"/>
                  </a:rPr>
                  <a:t>부정확함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 lvl="1"/>
                <a:endParaRPr lang="en-US" altLang="ko-KR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altLang="ko-KR" dirty="0">
                    <a:sym typeface="Wingdings" panose="05000000000000000000" pitchFamily="2" charset="2"/>
                  </a:rPr>
                  <a:t>MITC method</a:t>
                </a:r>
              </a:p>
              <a:p>
                <a:pPr lvl="2"/>
                <a:r>
                  <a:rPr lang="en-US" altLang="ko-KR" dirty="0">
                    <a:sym typeface="Wingdings" panose="05000000000000000000" pitchFamily="2" charset="2"/>
                  </a:rPr>
                  <a:t>Mixed interpolation of </a:t>
                </a:r>
                <a:r>
                  <a:rPr lang="en-US" altLang="ko-KR" dirty="0" err="1">
                    <a:sym typeface="Wingdings" panose="05000000000000000000" pitchFamily="2" charset="2"/>
                  </a:rPr>
                  <a:t>tensorial</a:t>
                </a:r>
                <a:r>
                  <a:rPr lang="en-US" altLang="ko-KR" dirty="0">
                    <a:sym typeface="Wingdings" panose="05000000000000000000" pitchFamily="2" charset="2"/>
                  </a:rPr>
                  <a:t> components</a:t>
                </a:r>
              </a:p>
              <a:p>
                <a:pPr lvl="2"/>
                <a:r>
                  <a:rPr lang="en-US" altLang="ko-KR" dirty="0">
                    <a:sym typeface="Wingdings" panose="05000000000000000000" pitchFamily="2" charset="2"/>
                  </a:rPr>
                  <a:t>Displacement interpolation + Transverse shear strain interpolation</a:t>
                </a:r>
              </a:p>
              <a:p>
                <a:pPr lvl="2"/>
                <a:r>
                  <a:rPr lang="en-US" altLang="ko-KR" dirty="0">
                    <a:sym typeface="Wingdings" panose="05000000000000000000" pitchFamily="2" charset="2"/>
                  </a:rPr>
                  <a:t>Tying displacement-based strain with interpolated(assumed) strain</a:t>
                </a:r>
              </a:p>
              <a:p>
                <a:pPr lvl="2"/>
                <a:endParaRPr lang="en-US" altLang="ko-KR" dirty="0">
                  <a:sym typeface="Wingdings" panose="05000000000000000000" pitchFamily="2" charset="2"/>
                </a:endParaRPr>
              </a:p>
              <a:p>
                <a:pPr lvl="2"/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pPr lvl="2"/>
                <a:endParaRPr lang="ko-KR" altLang="en-US" dirty="0"/>
              </a:p>
            </p:txBody>
          </p:sp>
        </mc:Choice>
        <mc:Fallback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 rotWithShape="0">
                <a:blip r:embed="rId4"/>
                <a:stretch>
                  <a:fillRect l="-455" t="-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 preferRelativeResize="0">
            <a:picLocks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44792" y="3347353"/>
            <a:ext cx="2340000" cy="180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14767" y="1229452"/>
            <a:ext cx="2200050" cy="1800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84792" y="3361213"/>
            <a:ext cx="2330134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69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14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제목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Solver </a:t>
                </a:r>
                <a:r>
                  <a:rPr lang="ko-KR" altLang="en-US" dirty="0"/>
                  <a:t>성능 향상을 위한 </a:t>
                </a:r>
                <a:r>
                  <a:rPr lang="en-US" altLang="ko-KR" dirty="0"/>
                  <a:t>Element</a:t>
                </a:r>
                <a:r>
                  <a:rPr lang="ko-KR" altLang="en-US" dirty="0"/>
                  <a:t> 연구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⋅ </m:t>
                    </m:r>
                  </m:oMath>
                </a14:m>
                <a:r>
                  <a:rPr lang="ko-KR" altLang="en-US" dirty="0"/>
                  <a:t>개발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t="-10112" b="-303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 smtClean="0"/>
              <a:t>MITC element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MITC3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Algorithm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strain</a:t>
            </a:r>
            <a:r>
              <a:rPr lang="ko-KR" altLang="en-US" dirty="0">
                <a:sym typeface="Wingdings" panose="05000000000000000000" pitchFamily="2" charset="2"/>
              </a:rPr>
              <a:t>을 </a:t>
            </a:r>
            <a:r>
              <a:rPr lang="ko-KR" altLang="en-US" dirty="0" smtClean="0">
                <a:sym typeface="Wingdings" panose="05000000000000000000" pitchFamily="2" charset="2"/>
              </a:rPr>
              <a:t>근사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Tensor transformation 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isotropic hypotenuse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strain</a:t>
            </a:r>
            <a:r>
              <a:rPr lang="ko-KR" altLang="en-US" dirty="0" smtClean="0">
                <a:sym typeface="Wingdings" panose="05000000000000000000" pitchFamily="2" charset="2"/>
              </a:rPr>
              <a:t> 결정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Tying points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displacement-based strain</a:t>
            </a:r>
            <a:r>
              <a:rPr lang="ko-KR" altLang="en-US" dirty="0" smtClean="0">
                <a:sym typeface="Wingdings" panose="05000000000000000000" pitchFamily="2" charset="2"/>
              </a:rPr>
              <a:t>과 동일한 값이 되게 </a:t>
            </a:r>
            <a:r>
              <a:rPr lang="en-US" altLang="ko-KR" dirty="0" smtClean="0">
                <a:sym typeface="Wingdings" panose="05000000000000000000" pitchFamily="2" charset="2"/>
              </a:rPr>
              <a:t>tying</a:t>
            </a:r>
          </a:p>
          <a:p>
            <a:pPr lvl="3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ko-KR" altLang="en-US" dirty="0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1632686"/>
              </p:ext>
            </p:extLst>
          </p:nvPr>
        </p:nvGraphicFramePr>
        <p:xfrm>
          <a:off x="876300" y="2283816"/>
          <a:ext cx="18415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4" imgW="1841400" imgH="711000" progId="Equation.DSMT4">
                  <p:embed/>
                </p:oleObj>
              </mc:Choice>
              <mc:Fallback>
                <p:oleObj name="Equation" r:id="rId4" imgW="184140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76300" y="2283816"/>
                        <a:ext cx="18415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/>
        </p:nvGraphicFramePr>
        <p:xfrm>
          <a:off x="901700" y="3433464"/>
          <a:ext cx="18161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6" imgW="1815840" imgH="647640" progId="Equation.DSMT4">
                  <p:embed/>
                </p:oleObj>
              </mc:Choice>
              <mc:Fallback>
                <p:oleObj name="Equation" r:id="rId6" imgW="1815840" imgH="647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01700" y="3433464"/>
                        <a:ext cx="181610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292489"/>
              </p:ext>
            </p:extLst>
          </p:nvPr>
        </p:nvGraphicFramePr>
        <p:xfrm>
          <a:off x="876300" y="4816508"/>
          <a:ext cx="2997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Equation" r:id="rId8" imgW="2997000" imgH="1143000" progId="Equation.DSMT4">
                  <p:embed/>
                </p:oleObj>
              </mc:Choice>
              <mc:Fallback>
                <p:oleObj name="Equation" r:id="rId8" imgW="2997000" imgH="1143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76300" y="4816508"/>
                        <a:ext cx="2997200" cy="114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38416" y="1528108"/>
            <a:ext cx="6030167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349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15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제목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Solver </a:t>
                </a:r>
                <a:r>
                  <a:rPr lang="ko-KR" altLang="en-US" dirty="0"/>
                  <a:t>성능 향상을 위한 </a:t>
                </a:r>
                <a:r>
                  <a:rPr lang="en-US" altLang="ko-KR" dirty="0"/>
                  <a:t>Element</a:t>
                </a:r>
                <a:r>
                  <a:rPr lang="ko-KR" altLang="en-US" dirty="0"/>
                  <a:t> 연구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⋅ </m:t>
                    </m:r>
                  </m:oMath>
                </a14:m>
                <a:r>
                  <a:rPr lang="ko-KR" altLang="en-US" dirty="0"/>
                  <a:t>개발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t="-10112" b="-303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MITC element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MITC3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Algorithm(</a:t>
            </a:r>
            <a:r>
              <a:rPr lang="en-US" altLang="ko-KR" dirty="0" err="1" smtClean="0">
                <a:sym typeface="Wingdings" panose="05000000000000000000" pitchFamily="2" charset="2"/>
              </a:rPr>
              <a:t>Cont</a:t>
            </a:r>
            <a:r>
              <a:rPr lang="en-US" altLang="ko-KR" dirty="0" smtClean="0">
                <a:sym typeface="Wingdings" panose="05000000000000000000" pitchFamily="2" charset="2"/>
              </a:rPr>
              <a:t>’)</a:t>
            </a:r>
          </a:p>
          <a:p>
            <a:pPr lvl="2"/>
            <a:r>
              <a:rPr lang="ko-KR" altLang="en-US" dirty="0" smtClean="0">
                <a:sym typeface="Wingdings" panose="05000000000000000000" pitchFamily="2" charset="2"/>
              </a:rPr>
              <a:t>연립방정식을 풀어서 계수를 결정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3999095"/>
              </p:ext>
            </p:extLst>
          </p:nvPr>
        </p:nvGraphicFramePr>
        <p:xfrm>
          <a:off x="884238" y="2246313"/>
          <a:ext cx="4470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4" imgW="4470120" imgH="761760" progId="Equation.DSMT4">
                  <p:embed/>
                </p:oleObj>
              </mc:Choice>
              <mc:Fallback>
                <p:oleObj name="Equation" r:id="rId4" imgW="4470120" imgH="761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84238" y="2246313"/>
                        <a:ext cx="44704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3943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16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Solver </a:t>
                </a:r>
                <a:r>
                  <a:rPr lang="ko-KR" altLang="en-US" dirty="0"/>
                  <a:t>성능 향상을 위한 </a:t>
                </a:r>
                <a:r>
                  <a:rPr lang="en-US" altLang="ko-KR" dirty="0"/>
                  <a:t>Element</a:t>
                </a:r>
                <a:r>
                  <a:rPr lang="ko-KR" altLang="en-US" dirty="0"/>
                  <a:t> 연구</a:t>
                </a:r>
                <a:r>
                  <a:rPr lang="en-US" altLang="ko-KR" b="1" dirty="0"/>
                  <a:t>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⋅ </m:t>
                    </m:r>
                  </m:oMath>
                </a14:m>
                <a:r>
                  <a:rPr lang="ko-KR" altLang="en-US" dirty="0"/>
                  <a:t>개발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0112" b="-303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MITC3+ element (future work)</a:t>
            </a:r>
          </a:p>
          <a:p>
            <a:pPr lvl="1"/>
            <a:r>
              <a:rPr lang="en-US" altLang="ko-KR" dirty="0" smtClean="0"/>
              <a:t>MITC3+ </a:t>
            </a:r>
            <a:r>
              <a:rPr lang="ko-KR" altLang="en-US" dirty="0" smtClean="0"/>
              <a:t>논문 분석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MITC3+ </a:t>
            </a:r>
            <a:r>
              <a:rPr lang="ko-KR" altLang="en-US" dirty="0" smtClean="0"/>
              <a:t>알고리즘 정리</a:t>
            </a:r>
            <a:endParaRPr lang="en-US" altLang="ko-KR" dirty="0" smtClean="0"/>
          </a:p>
          <a:p>
            <a:pPr lvl="1"/>
            <a:r>
              <a:rPr lang="en-US" altLang="ko-KR" dirty="0"/>
              <a:t>MITC3</a:t>
            </a:r>
            <a:r>
              <a:rPr lang="en-US" altLang="ko-KR" dirty="0" smtClean="0"/>
              <a:t>+ </a:t>
            </a:r>
            <a:r>
              <a:rPr lang="ko-KR" altLang="en-US" dirty="0" smtClean="0"/>
              <a:t>요소 개발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기존 요소와 </a:t>
            </a:r>
            <a:r>
              <a:rPr lang="en-US" altLang="ko-KR" dirty="0" smtClean="0"/>
              <a:t>test case</a:t>
            </a:r>
            <a:r>
              <a:rPr lang="ko-KR" altLang="en-US" dirty="0" smtClean="0"/>
              <a:t>에서 결과 비교</a:t>
            </a:r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6280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17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15683" y="3511551"/>
            <a:ext cx="9313035" cy="544513"/>
          </a:xfrm>
        </p:spPr>
        <p:txBody>
          <a:bodyPr/>
          <a:lstStyle/>
          <a:p>
            <a:r>
              <a:rPr lang="en-US" altLang="ko-KR" dirty="0" smtClean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8259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18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Solver </a:t>
                </a:r>
                <a:r>
                  <a:rPr lang="ko-KR" altLang="en-US" dirty="0"/>
                  <a:t>성능 향상을 위한 </a:t>
                </a:r>
                <a:r>
                  <a:rPr lang="en-US" altLang="ko-KR" dirty="0"/>
                  <a:t>Element</a:t>
                </a:r>
                <a:r>
                  <a:rPr lang="ko-KR" altLang="en-US" dirty="0"/>
                  <a:t> 연구</a:t>
                </a:r>
                <a:r>
                  <a:rPr lang="en-US" altLang="ko-KR" b="1" dirty="0"/>
                  <a:t>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⋅ </m:t>
                    </m:r>
                  </m:oMath>
                </a14:m>
                <a:r>
                  <a:rPr lang="ko-KR" altLang="en-US" dirty="0"/>
                  <a:t>개발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0112" b="-303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Shell element</a:t>
            </a:r>
          </a:p>
          <a:p>
            <a:pPr lvl="1"/>
            <a:r>
              <a:rPr lang="en-US" altLang="ko-KR" dirty="0" smtClean="0"/>
              <a:t>Shell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두께가 다른 길이에 비해 매우 작은 물체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Shell element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lvl="2"/>
            <a:r>
              <a:rPr lang="en-US" altLang="ko-KR" dirty="0"/>
              <a:t>Kirchhoff-Love, </a:t>
            </a:r>
            <a:r>
              <a:rPr lang="en-US" altLang="ko-KR" dirty="0" err="1"/>
              <a:t>Mindlin-Reissner</a:t>
            </a:r>
            <a:r>
              <a:rPr lang="en-US" altLang="ko-KR" dirty="0"/>
              <a:t> plate theory</a:t>
            </a:r>
            <a:r>
              <a:rPr lang="ko-KR" altLang="en-US" dirty="0"/>
              <a:t>등을 기반으로 </a:t>
            </a:r>
            <a:r>
              <a:rPr lang="en-US" altLang="ko-KR" dirty="0"/>
              <a:t>3D solid element</a:t>
            </a:r>
            <a:r>
              <a:rPr lang="ko-KR" altLang="en-US" dirty="0"/>
              <a:t>를 </a:t>
            </a:r>
            <a:r>
              <a:rPr lang="en-US" altLang="ko-KR" dirty="0"/>
              <a:t>2D</a:t>
            </a:r>
            <a:r>
              <a:rPr lang="ko-KR" altLang="en-US" dirty="0"/>
              <a:t> </a:t>
            </a:r>
            <a:r>
              <a:rPr lang="en-US" altLang="ko-KR" dirty="0"/>
              <a:t>modeling </a:t>
            </a:r>
            <a:r>
              <a:rPr lang="ko-KR" altLang="en-US" dirty="0"/>
              <a:t>한 것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487" y="2400750"/>
            <a:ext cx="1964944" cy="150081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0477" y="2452675"/>
            <a:ext cx="2433358" cy="146001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7576" y="2400750"/>
            <a:ext cx="1567423" cy="150081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1959" y="5039719"/>
            <a:ext cx="1733744" cy="174561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7156" y="5070128"/>
            <a:ext cx="2058470" cy="1684799"/>
          </a:xfrm>
          <a:prstGeom prst="rect">
            <a:avLst/>
          </a:prstGeom>
        </p:spPr>
      </p:pic>
      <p:sp>
        <p:nvSpPr>
          <p:cNvPr id="11" name="오른쪽 화살표 10"/>
          <p:cNvSpPr/>
          <p:nvPr/>
        </p:nvSpPr>
        <p:spPr>
          <a:xfrm>
            <a:off x="5232429" y="5757291"/>
            <a:ext cx="508000" cy="3104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941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19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 smtClean="0"/>
              <a:t>MITC element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MITC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Algorithm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strain</a:t>
            </a:r>
            <a:r>
              <a:rPr lang="ko-KR" altLang="en-US" dirty="0">
                <a:sym typeface="Wingdings" panose="05000000000000000000" pitchFamily="2" charset="2"/>
              </a:rPr>
              <a:t>을 </a:t>
            </a:r>
            <a:r>
              <a:rPr lang="ko-KR" altLang="en-US" dirty="0" smtClean="0">
                <a:sym typeface="Wingdings" panose="05000000000000000000" pitchFamily="2" charset="2"/>
              </a:rPr>
              <a:t>근사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Tensor transformation 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isotropic hypotenuse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strain</a:t>
            </a:r>
            <a:r>
              <a:rPr lang="ko-KR" altLang="en-US" dirty="0" smtClean="0">
                <a:sym typeface="Wingdings" panose="05000000000000000000" pitchFamily="2" charset="2"/>
              </a:rPr>
              <a:t> 결정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Tying points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displacement-based strain</a:t>
            </a:r>
            <a:r>
              <a:rPr lang="ko-KR" altLang="en-US" dirty="0" smtClean="0">
                <a:sym typeface="Wingdings" panose="05000000000000000000" pitchFamily="2" charset="2"/>
              </a:rPr>
              <a:t>과 동일한 값이 되게 </a:t>
            </a:r>
            <a:r>
              <a:rPr lang="en-US" altLang="ko-KR" dirty="0" smtClean="0">
                <a:sym typeface="Wingdings" panose="05000000000000000000" pitchFamily="2" charset="2"/>
              </a:rPr>
              <a:t>tying</a:t>
            </a:r>
          </a:p>
          <a:p>
            <a:pPr lvl="3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ko-KR" altLang="en-US" dirty="0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289704"/>
              </p:ext>
            </p:extLst>
          </p:nvPr>
        </p:nvGraphicFramePr>
        <p:xfrm>
          <a:off x="901700" y="2268538"/>
          <a:ext cx="3784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Equation" r:id="rId3" imgW="3784320" imgH="787320" progId="Equation.DSMT4">
                  <p:embed/>
                </p:oleObj>
              </mc:Choice>
              <mc:Fallback>
                <p:oleObj name="Equation" r:id="rId3" imgW="3784320" imgH="787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1700" y="2268538"/>
                        <a:ext cx="37846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057" y="1310173"/>
            <a:ext cx="5353797" cy="2448267"/>
          </a:xfrm>
          <a:prstGeom prst="rect">
            <a:avLst/>
          </a:prstGeom>
        </p:spPr>
      </p:pic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1559168"/>
              </p:ext>
            </p:extLst>
          </p:nvPr>
        </p:nvGraphicFramePr>
        <p:xfrm>
          <a:off x="901700" y="3433464"/>
          <a:ext cx="18161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Equation" r:id="rId6" imgW="1815840" imgH="647640" progId="Equation.DSMT4">
                  <p:embed/>
                </p:oleObj>
              </mc:Choice>
              <mc:Fallback>
                <p:oleObj name="Equation" r:id="rId6" imgW="1815840" imgH="647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01700" y="3433464"/>
                        <a:ext cx="181610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5171886"/>
              </p:ext>
            </p:extLst>
          </p:nvPr>
        </p:nvGraphicFramePr>
        <p:xfrm>
          <a:off x="901700" y="4683952"/>
          <a:ext cx="59690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Equation" r:id="rId8" imgW="5968800" imgH="1498320" progId="Equation.DSMT4">
                  <p:embed/>
                </p:oleObj>
              </mc:Choice>
              <mc:Fallback>
                <p:oleObj name="Equation" r:id="rId8" imgW="5968800" imgH="1498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01700" y="4683952"/>
                        <a:ext cx="5969000" cy="149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1167407"/>
              </p:ext>
            </p:extLst>
          </p:nvPr>
        </p:nvGraphicFramePr>
        <p:xfrm>
          <a:off x="7487226" y="4906995"/>
          <a:ext cx="4205287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Equation" r:id="rId10" imgW="4165560" imgH="1041120" progId="Equation.DSMT4">
                  <p:embed/>
                </p:oleObj>
              </mc:Choice>
              <mc:Fallback>
                <p:oleObj name="Equation" r:id="rId10" imgW="4165560" imgH="1041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487226" y="4906995"/>
                        <a:ext cx="4205287" cy="1052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2993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2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성과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3"/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38352" y="1243312"/>
                <a:ext cx="12053502" cy="5542028"/>
              </a:xfrm>
            </p:spPr>
            <p:txBody>
              <a:bodyPr/>
              <a:lstStyle/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Solver</a:t>
                </a:r>
                <a:r>
                  <a:rPr lang="ko-KR" altLang="en-US" dirty="0"/>
                  <a:t> 개발자가 되기 위한 역량 확보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Solver</a:t>
                </a:r>
                <a:r>
                  <a:rPr lang="ko-KR" altLang="en-US" dirty="0"/>
                  <a:t>에 대한 이해</a:t>
                </a:r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Solver </a:t>
                </a:r>
                <a:r>
                  <a:rPr lang="ko-KR" altLang="en-US" dirty="0"/>
                  <a:t>성능 향상을 위해 </a:t>
                </a:r>
                <a:r>
                  <a:rPr lang="en-US" altLang="ko-KR" dirty="0"/>
                  <a:t>Element</a:t>
                </a:r>
                <a:r>
                  <a:rPr lang="ko-KR" altLang="en-US" dirty="0"/>
                  <a:t>를 연구</a:t>
                </a:r>
                <a:r>
                  <a:rPr lang="en-US" altLang="ko-KR" b="1" dirty="0"/>
                  <a:t>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⋅ </m:t>
                    </m:r>
                  </m:oMath>
                </a14:m>
                <a:r>
                  <a:rPr lang="ko-KR" altLang="en-US" dirty="0"/>
                  <a:t>개발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Element</a:t>
                </a:r>
                <a:r>
                  <a:rPr lang="ko-KR" altLang="en-US" dirty="0"/>
                  <a:t>의 중요성</a:t>
                </a:r>
                <a:endParaRPr lang="en-US" altLang="ko-KR" dirty="0"/>
              </a:p>
              <a:p>
                <a:pPr lvl="1"/>
                <a:r>
                  <a:rPr lang="en-US" altLang="ko-KR" dirty="0" smtClean="0"/>
                  <a:t>MITC </a:t>
                </a:r>
                <a:r>
                  <a:rPr lang="en-US" altLang="ko-KR" dirty="0"/>
                  <a:t>element</a:t>
                </a: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38352" y="1243312"/>
                <a:ext cx="12053502" cy="5542028"/>
              </a:xfrm>
              <a:blipFill rotWithShape="0">
                <a:blip r:embed="rId3"/>
                <a:stretch>
                  <a:fillRect l="-4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587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2FBE9B23-5FC7-4F72-BD26-BCC8F53D44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3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F33F9598-470F-453F-B1B1-E526E2844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Solver</a:t>
            </a:r>
            <a:r>
              <a:rPr lang="ko-KR" altLang="en-US" dirty="0"/>
              <a:t> 개발자가 되기 위한 역량 확보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xmlns="" id="{AA537E1B-458C-4F0C-88F5-EE20282D2B39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4217723" y="1243013"/>
            <a:ext cx="3694641" cy="55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8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F2290CF0-8B1E-4B34-AA06-F155C06CC7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4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FB01EA6-63D5-4B37-8F7B-596B1517B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Solver</a:t>
            </a:r>
            <a:r>
              <a:rPr lang="ko-KR" altLang="en-US" dirty="0"/>
              <a:t> 개발자가 되기 위한 역량 확보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7110D09-BB6D-4AC7-A0BD-B652004B23B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Why?</a:t>
            </a:r>
          </a:p>
          <a:p>
            <a:pPr lvl="1"/>
            <a:r>
              <a:rPr lang="en-US" altLang="ko-KR" dirty="0"/>
              <a:t>Solver </a:t>
            </a:r>
            <a:r>
              <a:rPr lang="ko-KR" altLang="en-US" dirty="0"/>
              <a:t>개발자가 되기 위해서는 </a:t>
            </a:r>
            <a:r>
              <a:rPr lang="en-US" altLang="ko-KR" dirty="0"/>
              <a:t>solver</a:t>
            </a:r>
            <a:r>
              <a:rPr lang="ko-KR" altLang="en-US" dirty="0"/>
              <a:t>에 대한 이해가 </a:t>
            </a:r>
            <a:r>
              <a:rPr lang="ko-KR" altLang="en-US" dirty="0" smtClean="0"/>
              <a:t>중요</a:t>
            </a:r>
            <a:r>
              <a:rPr lang="en-US" altLang="ko-KR" dirty="0" smtClean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 solver</a:t>
            </a:r>
            <a:r>
              <a:rPr lang="ko-KR" altLang="en-US" dirty="0">
                <a:sym typeface="Wingdings" panose="05000000000000000000" pitchFamily="2" charset="2"/>
              </a:rPr>
              <a:t>에 대한 높은 이해력 </a:t>
            </a:r>
            <a:r>
              <a:rPr lang="en-US" altLang="ko-KR" dirty="0">
                <a:sym typeface="Wingdings" panose="05000000000000000000" pitchFamily="2" charset="2"/>
              </a:rPr>
              <a:t>= solver </a:t>
            </a:r>
            <a:r>
              <a:rPr lang="ko-KR" altLang="en-US" dirty="0">
                <a:sym typeface="Wingdings" panose="05000000000000000000" pitchFamily="2" charset="2"/>
              </a:rPr>
              <a:t>개발자가 되기 위한 필수 역량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How?</a:t>
            </a:r>
          </a:p>
          <a:p>
            <a:pPr lvl="1"/>
            <a:r>
              <a:rPr lang="en-US" altLang="ko-KR" dirty="0"/>
              <a:t>8</a:t>
            </a:r>
            <a:r>
              <a:rPr lang="ko-KR" altLang="en-US" dirty="0"/>
              <a:t> </a:t>
            </a:r>
            <a:r>
              <a:rPr lang="en-US" altLang="ko-KR" dirty="0"/>
              <a:t>book</a:t>
            </a:r>
            <a:r>
              <a:rPr lang="ko-KR" altLang="en-US" dirty="0"/>
              <a:t> </a:t>
            </a:r>
            <a:r>
              <a:rPr lang="en-US" altLang="ko-KR" dirty="0"/>
              <a:t>+ 15</a:t>
            </a:r>
            <a:r>
              <a:rPr lang="ko-KR" altLang="en-US" dirty="0"/>
              <a:t> </a:t>
            </a:r>
            <a:r>
              <a:rPr lang="en-US" altLang="ko-KR" dirty="0"/>
              <a:t>note </a:t>
            </a:r>
            <a:r>
              <a:rPr lang="en-US" altLang="ko-KR" dirty="0">
                <a:sym typeface="Wingdings" panose="05000000000000000000" pitchFamily="2" charset="2"/>
              </a:rPr>
              <a:t> 5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document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BC864A8C-7FC7-463A-9B61-AFE56839BD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6937" y="3429000"/>
            <a:ext cx="3812391" cy="3356340"/>
          </a:xfrm>
          <a:prstGeom prst="rect">
            <a:avLst/>
          </a:prstGeom>
        </p:spPr>
      </p:pic>
      <p:sp>
        <p:nvSpPr>
          <p:cNvPr id="10" name="내용 개체 틀 3">
            <a:extLst>
              <a:ext uri="{FF2B5EF4-FFF2-40B4-BE49-F238E27FC236}">
                <a16:creationId xmlns:a16="http://schemas.microsoft.com/office/drawing/2014/main" xmlns="" id="{80FFFF23-085A-48AB-9BB9-9EBC4F3C9A7A}"/>
              </a:ext>
            </a:extLst>
          </p:cNvPr>
          <p:cNvSpPr txBox="1">
            <a:spLocks/>
          </p:cNvSpPr>
          <p:nvPr/>
        </p:nvSpPr>
        <p:spPr>
          <a:xfrm>
            <a:off x="5007913" y="4374793"/>
            <a:ext cx="3536224" cy="3077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l"/>
              <a:defRPr sz="2000" b="1" kern="1200" baseline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1pPr>
            <a:lvl2pPr marL="534988" indent="-26828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l"/>
              <a:defRPr sz="1800" b="1" kern="1200" baseline="0">
                <a:solidFill>
                  <a:srgbClr val="336699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2pPr>
            <a:lvl3pPr marL="715963" indent="-2667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Font typeface="Wingdings" pitchFamily="2" charset="2"/>
              <a:buChar char="l"/>
              <a:defRPr sz="1600" kern="1200" baseline="0">
                <a:solidFill>
                  <a:srgbClr val="5F5F5F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3pPr>
            <a:lvl4pPr marL="801688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338BA3"/>
              </a:buClr>
              <a:buFont typeface="Wingdings" pitchFamily="2" charset="2"/>
              <a:buChar char="l"/>
              <a:defRPr sz="1400" kern="1200" baseline="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4pPr>
            <a:lvl5pPr marL="982663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 Solver</a:t>
            </a:r>
            <a:r>
              <a:rPr lang="ko-KR" altLang="en-US" dirty="0">
                <a:sym typeface="Wingdings" panose="05000000000000000000" pitchFamily="2" charset="2"/>
              </a:rPr>
              <a:t>가 무엇인지 깊이 이해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627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5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Solver</a:t>
            </a:r>
            <a:r>
              <a:rPr lang="ko-KR" altLang="en-US" dirty="0"/>
              <a:t> 개발자가 되기 위한 역량 확보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Solver</a:t>
            </a:r>
            <a:r>
              <a:rPr lang="ko-KR" altLang="en-US" dirty="0"/>
              <a:t>에 대한 이해</a:t>
            </a:r>
            <a:endParaRPr lang="en-US" altLang="ko-KR" dirty="0"/>
          </a:p>
          <a:p>
            <a:pPr lvl="1"/>
            <a:r>
              <a:rPr lang="en-US" altLang="ko-KR" dirty="0"/>
              <a:t>Solver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지배방정식을 푸는 프로그램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지배방정식이란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물체의 운동을 수학적으로 표현한 방정식</a:t>
            </a:r>
            <a:endParaRPr lang="en-US" altLang="ko-KR" dirty="0"/>
          </a:p>
          <a:p>
            <a:pPr lvl="2"/>
            <a:r>
              <a:rPr lang="ko-KR" altLang="en-US" dirty="0"/>
              <a:t>지배방정식을 품으로써 물체의 다음 상태를 예측할 수 있음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b="1" dirty="0">
                <a:sym typeface="Wingdings" panose="05000000000000000000" pitchFamily="2" charset="2"/>
              </a:rPr>
              <a:t>Simulation</a:t>
            </a:r>
            <a:endParaRPr lang="en-US" altLang="ko-KR" b="1" dirty="0"/>
          </a:p>
          <a:p>
            <a:pPr lvl="2"/>
            <a:r>
              <a:rPr lang="ko-KR" altLang="en-US" dirty="0"/>
              <a:t>예시</a:t>
            </a:r>
            <a:endParaRPr lang="en-US" altLang="ko-KR" dirty="0"/>
          </a:p>
          <a:p>
            <a:pPr lvl="3"/>
            <a:r>
              <a:rPr lang="en-US" altLang="ko-KR" dirty="0"/>
              <a:t>Classical mechanics (Newton’s Second law of motion)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3"/>
            <a:r>
              <a:rPr lang="en-US" altLang="ko-KR" dirty="0"/>
              <a:t>Continuum mechanics (Euler’s equation of motion with Cauchy stress principle)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2170810"/>
              </p:ext>
            </p:extLst>
          </p:nvPr>
        </p:nvGraphicFramePr>
        <p:xfrm>
          <a:off x="5213530" y="4119562"/>
          <a:ext cx="1764941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Equation" r:id="rId4" imgW="774360" imgH="393480" progId="Equation.DSMT4">
                  <p:embed/>
                </p:oleObj>
              </mc:Choice>
              <mc:Fallback>
                <p:oleObj name="Equation" r:id="rId4" imgW="7743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13530" y="4119562"/>
                        <a:ext cx="1764941" cy="896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8787494"/>
              </p:ext>
            </p:extLst>
          </p:nvPr>
        </p:nvGraphicFramePr>
        <p:xfrm>
          <a:off x="3568602" y="5571943"/>
          <a:ext cx="5054796" cy="949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Equation" r:id="rId6" imgW="2095200" imgH="393480" progId="Equation.DSMT4">
                  <p:embed/>
                </p:oleObj>
              </mc:Choice>
              <mc:Fallback>
                <p:oleObj name="Equation" r:id="rId6" imgW="20952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68602" y="5571943"/>
                        <a:ext cx="5054796" cy="9496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830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6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Solver</a:t>
            </a:r>
            <a:r>
              <a:rPr lang="ko-KR" altLang="en-US" dirty="0"/>
              <a:t> 개발자가 되기 위한 역량 확보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38352" y="1243312"/>
            <a:ext cx="12053502" cy="5542028"/>
          </a:xfrm>
        </p:spPr>
        <p:txBody>
          <a:bodyPr/>
          <a:lstStyle/>
          <a:p>
            <a:r>
              <a:rPr lang="en-US" altLang="ko-KR" dirty="0"/>
              <a:t>Solver</a:t>
            </a:r>
            <a:r>
              <a:rPr lang="ko-KR" altLang="en-US" dirty="0"/>
              <a:t>에 대한 이해</a:t>
            </a:r>
            <a:endParaRPr lang="en-US" altLang="ko-KR" dirty="0"/>
          </a:p>
          <a:p>
            <a:pPr lvl="1"/>
            <a:r>
              <a:rPr lang="ko-KR" altLang="en-US" dirty="0"/>
              <a:t>지배방정식이란</a:t>
            </a:r>
            <a:r>
              <a:rPr lang="en-US" altLang="ko-KR" dirty="0"/>
              <a:t>? (</a:t>
            </a:r>
            <a:r>
              <a:rPr lang="en-US" altLang="ko-KR" dirty="0" err="1"/>
              <a:t>cont</a:t>
            </a:r>
            <a:r>
              <a:rPr lang="en-US" altLang="ko-KR" dirty="0"/>
              <a:t>’)</a:t>
            </a:r>
          </a:p>
          <a:p>
            <a:pPr lvl="2"/>
            <a:r>
              <a:rPr lang="ko-KR" altLang="en-US" dirty="0"/>
              <a:t>정적 평형 상태의 지배방정식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정적 평형 상태의 </a:t>
            </a:r>
            <a:r>
              <a:rPr lang="ko-KR" altLang="en-US" dirty="0" err="1"/>
              <a:t>미분형</a:t>
            </a:r>
            <a:r>
              <a:rPr lang="ko-KR" altLang="en-US" dirty="0"/>
              <a:t> 지배방정식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지배방정식의 풀이</a:t>
            </a:r>
            <a:endParaRPr lang="en-US" altLang="ko-KR" dirty="0"/>
          </a:p>
          <a:p>
            <a:pPr lvl="2"/>
            <a:r>
              <a:rPr lang="ko-KR" altLang="en-US" dirty="0"/>
              <a:t>선형 탄성재료의 구성 방정식</a:t>
            </a:r>
            <a:r>
              <a:rPr lang="en-US" altLang="ko-KR" dirty="0"/>
              <a:t>(constitutive equation)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미소 변위 이론의 </a:t>
            </a:r>
            <a:r>
              <a:rPr lang="en-US" altLang="ko-KR" dirty="0"/>
              <a:t>strain-displacement </a:t>
            </a:r>
            <a:r>
              <a:rPr lang="ko-KR" altLang="en-US" dirty="0"/>
              <a:t>관계식</a:t>
            </a:r>
            <a:endParaRPr lang="en-US" altLang="ko-KR" dirty="0"/>
          </a:p>
          <a:p>
            <a:pPr marL="630238" lvl="3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533545"/>
              </p:ext>
            </p:extLst>
          </p:nvPr>
        </p:nvGraphicFramePr>
        <p:xfrm>
          <a:off x="4386607" y="2217904"/>
          <a:ext cx="3418787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8" name="Equation" r:id="rId3" imgW="1473120" imgH="291960" progId="Equation.DSMT4">
                  <p:embed/>
                </p:oleObj>
              </mc:Choice>
              <mc:Fallback>
                <p:oleObj name="Equation" r:id="rId3" imgW="147312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86607" y="2217904"/>
                        <a:ext cx="3418787" cy="677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5580564"/>
              </p:ext>
            </p:extLst>
          </p:nvPr>
        </p:nvGraphicFramePr>
        <p:xfrm>
          <a:off x="5062211" y="3543232"/>
          <a:ext cx="2067579" cy="471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9" name="Equation" r:id="rId5" imgW="1002960" imgH="228600" progId="Equation.DSMT4">
                  <p:embed/>
                </p:oleObj>
              </mc:Choice>
              <mc:Fallback>
                <p:oleObj name="Equation" r:id="rId5" imgW="1002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62211" y="3543232"/>
                        <a:ext cx="2067579" cy="4710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104619"/>
              </p:ext>
            </p:extLst>
          </p:nvPr>
        </p:nvGraphicFramePr>
        <p:xfrm>
          <a:off x="5303838" y="4662488"/>
          <a:ext cx="15843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" name="Equation" r:id="rId7" imgW="711000" imgH="241200" progId="Equation.DSMT4">
                  <p:embed/>
                </p:oleObj>
              </mc:Choice>
              <mc:Fallback>
                <p:oleObj name="Equation" r:id="rId7" imgW="7110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03838" y="4662488"/>
                        <a:ext cx="1584325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1474804"/>
              </p:ext>
            </p:extLst>
          </p:nvPr>
        </p:nvGraphicFramePr>
        <p:xfrm>
          <a:off x="5056769" y="5703698"/>
          <a:ext cx="2078463" cy="8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" name="Equation" r:id="rId9" imgW="1180800" imgH="507960" progId="Equation.DSMT4">
                  <p:embed/>
                </p:oleObj>
              </mc:Choice>
              <mc:Fallback>
                <p:oleObj name="Equation" r:id="rId9" imgW="118080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56769" y="5703698"/>
                        <a:ext cx="2078463" cy="893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592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7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Solver</a:t>
            </a:r>
            <a:r>
              <a:rPr lang="ko-KR" altLang="en-US" dirty="0"/>
              <a:t> 개발자가 되기 위한 역량 확보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Solver</a:t>
            </a:r>
            <a:r>
              <a:rPr lang="ko-KR" altLang="en-US" dirty="0"/>
              <a:t>에 대한 이해</a:t>
            </a:r>
            <a:endParaRPr lang="en-US" altLang="ko-KR" dirty="0"/>
          </a:p>
          <a:p>
            <a:pPr lvl="1"/>
            <a:r>
              <a:rPr lang="ko-KR" altLang="en-US" dirty="0"/>
              <a:t>지배방정식의 풀이</a:t>
            </a:r>
            <a:r>
              <a:rPr lang="en-US" altLang="ko-KR" dirty="0"/>
              <a:t>(</a:t>
            </a:r>
            <a:r>
              <a:rPr lang="en-US" altLang="ko-KR" dirty="0" err="1"/>
              <a:t>cont</a:t>
            </a:r>
            <a:r>
              <a:rPr lang="en-US" altLang="ko-KR" dirty="0"/>
              <a:t>’)</a:t>
            </a:r>
          </a:p>
          <a:p>
            <a:pPr lvl="2"/>
            <a:r>
              <a:rPr lang="en-US" altLang="ko-KR" dirty="0"/>
              <a:t>Weak formulation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Ritz method (Principle of virtual work)</a:t>
            </a:r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937075"/>
              </p:ext>
            </p:extLst>
          </p:nvPr>
        </p:nvGraphicFramePr>
        <p:xfrm>
          <a:off x="1300163" y="2313899"/>
          <a:ext cx="10231437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7" name="Equation" r:id="rId4" imgW="4470120" imgH="291960" progId="Equation.DSMT4">
                  <p:embed/>
                </p:oleObj>
              </mc:Choice>
              <mc:Fallback>
                <p:oleObj name="Equation" r:id="rId4" imgW="447012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00163" y="2313899"/>
                        <a:ext cx="10231437" cy="668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172820"/>
              </p:ext>
            </p:extLst>
          </p:nvPr>
        </p:nvGraphicFramePr>
        <p:xfrm>
          <a:off x="2138363" y="3082925"/>
          <a:ext cx="87407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" name="Equation" r:id="rId6" imgW="4203360" imgH="241200" progId="Equation.DSMT4">
                  <p:embed/>
                </p:oleObj>
              </mc:Choice>
              <mc:Fallback>
                <p:oleObj name="Equation" r:id="rId6" imgW="42033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38363" y="3082925"/>
                        <a:ext cx="8740775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259814"/>
              </p:ext>
            </p:extLst>
          </p:nvPr>
        </p:nvGraphicFramePr>
        <p:xfrm>
          <a:off x="3237084" y="3551288"/>
          <a:ext cx="5464595" cy="501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9" name="Equation" r:id="rId8" imgW="2628720" imgH="241200" progId="Equation.DSMT4">
                  <p:embed/>
                </p:oleObj>
              </mc:Choice>
              <mc:Fallback>
                <p:oleObj name="Equation" r:id="rId8" imgW="26287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37084" y="3551288"/>
                        <a:ext cx="5464595" cy="501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6339367"/>
              </p:ext>
            </p:extLst>
          </p:nvPr>
        </p:nvGraphicFramePr>
        <p:xfrm>
          <a:off x="2794794" y="5339954"/>
          <a:ext cx="6602412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" name="Equation" r:id="rId10" imgW="3174840" imgH="291960" progId="Equation.DSMT4">
                  <p:embed/>
                </p:oleObj>
              </mc:Choice>
              <mc:Fallback>
                <p:oleObj name="Equation" r:id="rId10" imgW="317484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794794" y="5339954"/>
                        <a:ext cx="6602412" cy="608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181307"/>
              </p:ext>
            </p:extLst>
          </p:nvPr>
        </p:nvGraphicFramePr>
        <p:xfrm>
          <a:off x="4133850" y="4673600"/>
          <a:ext cx="39243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" name="Equation" r:id="rId12" imgW="1714320" imgH="253800" progId="Equation.DSMT4">
                  <p:embed/>
                </p:oleObj>
              </mc:Choice>
              <mc:Fallback>
                <p:oleObj name="Equation" r:id="rId12" imgW="17143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133850" y="4673600"/>
                        <a:ext cx="3924300" cy="582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224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69E4BB55-9867-42D5-AABF-EF37B4C7F8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8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xmlns="" id="{D7CD3CC6-7F5A-421F-9786-8993E277DE0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Solver </a:t>
                </a:r>
                <a:r>
                  <a:rPr lang="ko-KR" altLang="en-US" dirty="0"/>
                  <a:t>성능 향상을 위해 </a:t>
                </a:r>
                <a:r>
                  <a:rPr lang="en-US" altLang="ko-KR" dirty="0"/>
                  <a:t>Element</a:t>
                </a:r>
                <a:r>
                  <a:rPr lang="ko-KR" altLang="en-US" dirty="0"/>
                  <a:t>를 연구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⋅ </m:t>
                    </m:r>
                  </m:oMath>
                </a14:m>
                <a:r>
                  <a:rPr lang="ko-KR" altLang="en-US" dirty="0"/>
                  <a:t>개발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D7CD3CC6-7F5A-421F-9786-8993E277DE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10112" b="-303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내용 개체 틀 5">
            <a:extLst>
              <a:ext uri="{FF2B5EF4-FFF2-40B4-BE49-F238E27FC236}">
                <a16:creationId xmlns:a16="http://schemas.microsoft.com/office/drawing/2014/main" xmlns="" id="{26E65B15-652C-471C-B503-9BD1A7ECA9F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4"/>
          <a:stretch>
            <a:fillRect/>
          </a:stretch>
        </p:blipFill>
        <p:spPr>
          <a:xfrm>
            <a:off x="2218384" y="1289669"/>
            <a:ext cx="4063469" cy="5541962"/>
          </a:xfr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8D86471E-9C3A-40C3-8F27-66A11AC93C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1853" y="1289669"/>
            <a:ext cx="3835307" cy="530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42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B441C5D2-9FD5-4D02-8202-08446F21BE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9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제목 3">
                <a:extLst>
                  <a:ext uri="{FF2B5EF4-FFF2-40B4-BE49-F238E27FC236}">
                    <a16:creationId xmlns:a16="http://schemas.microsoft.com/office/drawing/2014/main" xmlns="" id="{9E5CB9F4-FF15-4728-B8FB-97BCFE014E4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Solver </a:t>
                </a:r>
                <a:r>
                  <a:rPr lang="ko-KR" altLang="en-US" dirty="0"/>
                  <a:t>성능 향상을 위해 </a:t>
                </a:r>
                <a:r>
                  <a:rPr lang="en-US" altLang="ko-KR" dirty="0"/>
                  <a:t>Element</a:t>
                </a:r>
                <a:r>
                  <a:rPr lang="ko-KR" altLang="en-US" dirty="0"/>
                  <a:t>를 연구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⋅ </m:t>
                    </m:r>
                  </m:oMath>
                </a14:m>
                <a:r>
                  <a:rPr lang="ko-KR" altLang="en-US" dirty="0"/>
                  <a:t>개발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4" name="제목 3">
                <a:extLst>
                  <a:ext uri="{FF2B5EF4-FFF2-40B4-BE49-F238E27FC236}">
                    <a16:creationId xmlns:a16="http://schemas.microsoft.com/office/drawing/2014/main" id="{9E5CB9F4-FF15-4728-B8FB-97BCFE014E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10112" b="-303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xmlns="" id="{56526723-BC57-4857-AF84-4ADCEB2BA691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Why?</a:t>
                </a:r>
              </a:p>
              <a:p>
                <a:pPr lvl="1"/>
                <a:r>
                  <a:rPr lang="en-US" altLang="ko-KR" dirty="0"/>
                  <a:t>Element</a:t>
                </a:r>
                <a:r>
                  <a:rPr lang="ko-KR" altLang="en-US" dirty="0"/>
                  <a:t>의 중요성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Solver</a:t>
                </a:r>
                <a:r>
                  <a:rPr lang="ko-KR" altLang="en-US" dirty="0"/>
                  <a:t>란</a:t>
                </a:r>
                <a:r>
                  <a:rPr lang="en-US" altLang="ko-KR" dirty="0"/>
                  <a:t>?</a:t>
                </a:r>
              </a:p>
              <a:p>
                <a:pPr lvl="3"/>
                <a:r>
                  <a:rPr lang="ko-KR" altLang="en-US" dirty="0"/>
                  <a:t>정적 평형 상태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선형 탄성 재료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미소 변위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2"/>
                <a:r>
                  <a:rPr lang="en-US" altLang="ko-KR" dirty="0"/>
                  <a:t>Element</a:t>
                </a:r>
                <a:r>
                  <a:rPr lang="ko-KR" altLang="en-US" dirty="0"/>
                  <a:t>에 따라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𝐊</m:t>
                    </m:r>
                  </m:oMath>
                </a14:m>
                <a:r>
                  <a:rPr lang="ko-KR" altLang="en-US" dirty="0"/>
                  <a:t>가 달라짐 </a:t>
                </a:r>
                <a:r>
                  <a:rPr lang="en-US" altLang="ko-KR" dirty="0">
                    <a:sym typeface="Wingdings" panose="05000000000000000000" pitchFamily="2" charset="2"/>
                  </a:rPr>
                  <a:t>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𝐊</m:t>
                    </m:r>
                  </m:oMath>
                </a14:m>
                <a:r>
                  <a:rPr lang="ko-KR" altLang="en-US" dirty="0"/>
                  <a:t>에 따라 </a:t>
                </a:r>
                <a:r>
                  <a:rPr lang="en-US" altLang="ko-KR" dirty="0"/>
                  <a:t>solver</a:t>
                </a:r>
                <a:r>
                  <a:rPr lang="ko-KR" altLang="en-US" dirty="0"/>
                  <a:t>의 성능</a:t>
                </a:r>
                <a:r>
                  <a:rPr lang="en-US" altLang="ko-KR" dirty="0"/>
                  <a:t>(accuracy, computational cost)</a:t>
                </a:r>
                <a:r>
                  <a:rPr lang="ko-KR" altLang="en-US" dirty="0"/>
                  <a:t>이 바뀜</a:t>
                </a:r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56526723-BC57-4857-AF84-4ADCEB2BA6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4"/>
                <a:stretch>
                  <a:fillRect l="-455" t="-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6097859"/>
              </p:ext>
            </p:extLst>
          </p:nvPr>
        </p:nvGraphicFramePr>
        <p:xfrm>
          <a:off x="2807494" y="3179404"/>
          <a:ext cx="6602412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" name="Equation" r:id="rId5" imgW="3174840" imgH="291960" progId="Equation.DSMT4">
                  <p:embed/>
                </p:oleObj>
              </mc:Choice>
              <mc:Fallback>
                <p:oleObj name="Equation" r:id="rId5" imgW="317484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07494" y="3179404"/>
                        <a:ext cx="6602412" cy="608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6251907"/>
              </p:ext>
            </p:extLst>
          </p:nvPr>
        </p:nvGraphicFramePr>
        <p:xfrm>
          <a:off x="4146550" y="2513050"/>
          <a:ext cx="39243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name="Equation" r:id="rId7" imgW="1714320" imgH="253800" progId="Equation.DSMT4">
                  <p:embed/>
                </p:oleObj>
              </mc:Choice>
              <mc:Fallback>
                <p:oleObj name="Equation" r:id="rId7" imgW="17143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46550" y="2513050"/>
                        <a:ext cx="3924300" cy="582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136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</TotalTime>
  <Words>655</Words>
  <Application>Microsoft Office PowerPoint</Application>
  <PresentationFormat>와이드스크린</PresentationFormat>
  <Paragraphs>229</Paragraphs>
  <Slides>19</Slides>
  <Notes>9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30" baseType="lpstr">
      <vt:lpstr>굴림</vt:lpstr>
      <vt:lpstr>맑은 고딕</vt:lpstr>
      <vt:lpstr>Arial</vt:lpstr>
      <vt:lpstr>Cambria Math</vt:lpstr>
      <vt:lpstr>Segoe UI</vt:lpstr>
      <vt:lpstr>Times New Roman</vt:lpstr>
      <vt:lpstr>Wingdings</vt:lpstr>
      <vt:lpstr>Wingdings 2</vt:lpstr>
      <vt:lpstr>3_Office 테마</vt:lpstr>
      <vt:lpstr>Equation</vt:lpstr>
      <vt:lpstr>MathType 6.0 Equation</vt:lpstr>
      <vt:lpstr>성과발표회</vt:lpstr>
      <vt:lpstr>성과</vt:lpstr>
      <vt:lpstr>Solver 개발자가 되기 위한 역량 확보</vt:lpstr>
      <vt:lpstr>Solver 개발자가 되기 위한 역량 확보</vt:lpstr>
      <vt:lpstr>Solver 개발자가 되기 위한 역량 확보</vt:lpstr>
      <vt:lpstr>Solver 개발자가 되기 위한 역량 확보</vt:lpstr>
      <vt:lpstr>Solver 개발자가 되기 위한 역량 확보</vt:lpstr>
      <vt:lpstr>Solver 성능 향상을 위해 Element를 연구 ⋅ 개발</vt:lpstr>
      <vt:lpstr>Solver 성능 향상을 위해 Element를 연구 ⋅ 개발</vt:lpstr>
      <vt:lpstr>Solver 성능 향상을 위한 Element 연구 ⋅ 개발</vt:lpstr>
      <vt:lpstr>Solver 성능 향상을 위한 Element 연구 ⋅ 개발</vt:lpstr>
      <vt:lpstr>Solver 성능 향상을 위한 Element 연구 ⋅ 개발</vt:lpstr>
      <vt:lpstr>Solver 성능 향상을 위한 Element 연구 ⋅ 개발</vt:lpstr>
      <vt:lpstr>Solver 성능 향상을 위한 Element 연구 ⋅ 개발</vt:lpstr>
      <vt:lpstr>Solver 성능 향상을 위한 Element 연구 ⋅ 개발</vt:lpstr>
      <vt:lpstr>Solver 성능 향상을 위한 Element 연구 ⋅ 개발</vt:lpstr>
      <vt:lpstr>Thank you</vt:lpstr>
      <vt:lpstr>Solver 성능 향상을 위한 Element 연구 ⋅ 개발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민석</dc:creator>
  <cp:lastModifiedBy>김 민석</cp:lastModifiedBy>
  <cp:revision>64</cp:revision>
  <dcterms:created xsi:type="dcterms:W3CDTF">2022-07-15T07:20:21Z</dcterms:created>
  <dcterms:modified xsi:type="dcterms:W3CDTF">2022-07-19T09:53:58Z</dcterms:modified>
</cp:coreProperties>
</file>