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308" r:id="rId2"/>
    <p:sldId id="309" r:id="rId3"/>
    <p:sldId id="313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305" r:id="rId12"/>
    <p:sldId id="306" r:id="rId13"/>
    <p:sldId id="307" r:id="rId14"/>
    <p:sldId id="310" r:id="rId15"/>
    <p:sldId id="311" r:id="rId16"/>
    <p:sldId id="312" r:id="rId17"/>
    <p:sldId id="314" r:id="rId18"/>
    <p:sldId id="315" r:id="rId19"/>
    <p:sldId id="316" r:id="rId20"/>
    <p:sldId id="291" r:id="rId21"/>
    <p:sldId id="285" r:id="rId22"/>
    <p:sldId id="286" r:id="rId23"/>
    <p:sldId id="284" r:id="rId24"/>
    <p:sldId id="287" r:id="rId25"/>
    <p:sldId id="317" r:id="rId26"/>
    <p:sldId id="289" r:id="rId27"/>
    <p:sldId id="290" r:id="rId28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63E1C69-B290-42F8-BB49-447662330097}">
          <p14:sldIdLst>
            <p14:sldId id="308"/>
            <p14:sldId id="309"/>
            <p14:sldId id="313"/>
            <p14:sldId id="292"/>
            <p14:sldId id="293"/>
            <p14:sldId id="294"/>
            <p14:sldId id="295"/>
            <p14:sldId id="296"/>
            <p14:sldId id="297"/>
            <p14:sldId id="298"/>
            <p14:sldId id="305"/>
            <p14:sldId id="306"/>
            <p14:sldId id="307"/>
            <p14:sldId id="310"/>
            <p14:sldId id="311"/>
            <p14:sldId id="312"/>
            <p14:sldId id="314"/>
            <p14:sldId id="315"/>
            <p14:sldId id="316"/>
            <p14:sldId id="291"/>
            <p14:sldId id="285"/>
            <p14:sldId id="286"/>
            <p14:sldId id="284"/>
            <p14:sldId id="287"/>
            <p14:sldId id="317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6">
          <p15:clr>
            <a:srgbClr val="A4A3A4"/>
          </p15:clr>
        </p15:guide>
        <p15:guide id="3" pos="23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00C0"/>
    <a:srgbClr val="8291B6"/>
    <a:srgbClr val="396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091" autoAdjust="0"/>
  </p:normalViewPr>
  <p:slideViewPr>
    <p:cSldViewPr snapToGrid="0" showGuides="1">
      <p:cViewPr varScale="1">
        <p:scale>
          <a:sx n="114" d="100"/>
          <a:sy n="114" d="100"/>
        </p:scale>
        <p:origin x="1506" y="84"/>
      </p:cViewPr>
      <p:guideLst>
        <p:guide orient="horz" pos="2160"/>
        <p:guide pos="3866"/>
        <p:guide pos="238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6" y="96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BE6A7-545D-40BF-A918-3FBA66BD265D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8509F-7FAA-4788-B638-397DE0A9B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48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CCA7F-94D5-4DEF-8781-C03B6E75A8D5}" type="datetimeFigureOut">
              <a:rPr lang="ko-KR" altLang="en-US" smtClean="0"/>
              <a:t>2020-08-16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B66B3-0D99-43EA-8D85-49741720D73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61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sp>
        <p:nvSpPr>
          <p:cNvPr id="38" name="모서리가 둥근 직사각형 38"/>
          <p:cNvSpPr/>
          <p:nvPr userDrawn="1"/>
        </p:nvSpPr>
        <p:spPr bwMode="auto">
          <a:xfrm>
            <a:off x="4716463" y="0"/>
            <a:ext cx="1439863" cy="2349500"/>
          </a:xfrm>
          <a:prstGeom prst="roundRect">
            <a:avLst>
              <a:gd name="adj" fmla="val 14000"/>
            </a:avLst>
          </a:prstGeom>
          <a:solidFill>
            <a:schemeClr val="bg1"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289" name="제목 개체 틀 1"/>
          <p:cNvSpPr>
            <a:spLocks noGrp="1"/>
          </p:cNvSpPr>
          <p:nvPr userDrawn="1">
            <p:ph type="ctrTitle"/>
          </p:nvPr>
        </p:nvSpPr>
        <p:spPr>
          <a:xfrm>
            <a:off x="1475656" y="548407"/>
            <a:ext cx="6408712" cy="1368425"/>
          </a:xfrm>
          <a:ln cap="sq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>
              <a:defRPr baseline="0" smtClean="0">
                <a:solidFill>
                  <a:srgbClr val="376092"/>
                </a:solidFill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title style</a:t>
            </a:r>
          </a:p>
        </p:txBody>
      </p:sp>
      <p:sp>
        <p:nvSpPr>
          <p:cNvPr id="10290" name="텍스트 개체 틀 2"/>
          <p:cNvSpPr>
            <a:spLocks noGrp="1"/>
          </p:cNvSpPr>
          <p:nvPr userDrawn="1">
            <p:ph type="subTitle" idx="1"/>
          </p:nvPr>
        </p:nvSpPr>
        <p:spPr>
          <a:xfrm>
            <a:off x="1763688" y="5084763"/>
            <a:ext cx="5651500" cy="1296987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600" baseline="0" smtClean="0"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subtitle style</a:t>
            </a:r>
          </a:p>
        </p:txBody>
      </p:sp>
      <p:sp>
        <p:nvSpPr>
          <p:cNvPr id="58" name="모서리가 둥근 직사각형 3"/>
          <p:cNvSpPr/>
          <p:nvPr userDrawn="1"/>
        </p:nvSpPr>
        <p:spPr>
          <a:xfrm>
            <a:off x="257795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1" name="모서리가 둥근 직사각형 39"/>
          <p:cNvSpPr/>
          <p:nvPr userDrawn="1"/>
        </p:nvSpPr>
        <p:spPr>
          <a:xfrm>
            <a:off x="199822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4" name="모서리가 둥근 직사각형 40"/>
          <p:cNvSpPr/>
          <p:nvPr userDrawn="1"/>
        </p:nvSpPr>
        <p:spPr>
          <a:xfrm>
            <a:off x="375815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7" name="모서리가 둥근 직사각형 41"/>
          <p:cNvSpPr/>
          <p:nvPr userDrawn="1"/>
        </p:nvSpPr>
        <p:spPr>
          <a:xfrm>
            <a:off x="5524634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70" name="모서리가 둥근 직사각형 42"/>
          <p:cNvSpPr/>
          <p:nvPr userDrawn="1"/>
        </p:nvSpPr>
        <p:spPr>
          <a:xfrm>
            <a:off x="7272480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grpSp>
        <p:nvGrpSpPr>
          <p:cNvPr id="73" name="Group 72"/>
          <p:cNvGrpSpPr/>
          <p:nvPr userDrawn="1"/>
        </p:nvGrpSpPr>
        <p:grpSpPr>
          <a:xfrm>
            <a:off x="0" y="2181810"/>
            <a:ext cx="9144327" cy="504360"/>
            <a:chOff x="0" y="2181810"/>
            <a:chExt cx="9144327" cy="504360"/>
          </a:xfrm>
        </p:grpSpPr>
        <p:sp>
          <p:nvSpPr>
            <p:cNvPr id="74" name="Rectangle 41"/>
            <p:cNvSpPr>
              <a:spLocks noChangeArrowheads="1"/>
            </p:cNvSpPr>
            <p:nvPr userDrawn="1"/>
          </p:nvSpPr>
          <p:spPr bwMode="auto">
            <a:xfrm>
              <a:off x="0" y="2182170"/>
              <a:ext cx="7387993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  <p:grpSp>
          <p:nvGrpSpPr>
            <p:cNvPr id="75" name="Group 42"/>
            <p:cNvGrpSpPr>
              <a:grpSpLocks/>
            </p:cNvGrpSpPr>
            <p:nvPr userDrawn="1"/>
          </p:nvGrpSpPr>
          <p:grpSpPr bwMode="auto">
            <a:xfrm>
              <a:off x="67293" y="2255215"/>
              <a:ext cx="504830" cy="358778"/>
              <a:chOff x="22" y="1526"/>
              <a:chExt cx="318" cy="226"/>
            </a:xfrm>
          </p:grpSpPr>
          <p:sp>
            <p:nvSpPr>
              <p:cNvPr id="78" name="Oval 43"/>
              <p:cNvSpPr>
                <a:spLocks noChangeArrowheads="1"/>
              </p:cNvSpPr>
              <p:nvPr userDrawn="1"/>
            </p:nvSpPr>
            <p:spPr bwMode="auto">
              <a:xfrm>
                <a:off x="22" y="152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79" name="Oval 44"/>
              <p:cNvSpPr>
                <a:spLocks noChangeArrowheads="1"/>
              </p:cNvSpPr>
              <p:nvPr userDrawn="1"/>
            </p:nvSpPr>
            <p:spPr bwMode="auto">
              <a:xfrm>
                <a:off x="22" y="161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0" name="Oval 45"/>
              <p:cNvSpPr>
                <a:spLocks noChangeArrowheads="1"/>
              </p:cNvSpPr>
              <p:nvPr userDrawn="1"/>
            </p:nvSpPr>
            <p:spPr bwMode="auto">
              <a:xfrm>
                <a:off x="22" y="1707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1" name="Oval 46"/>
              <p:cNvSpPr>
                <a:spLocks noChangeArrowheads="1"/>
              </p:cNvSpPr>
              <p:nvPr userDrawn="1"/>
            </p:nvSpPr>
            <p:spPr bwMode="auto">
              <a:xfrm>
                <a:off x="113" y="152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2" name="Oval 47"/>
              <p:cNvSpPr>
                <a:spLocks noChangeArrowheads="1"/>
              </p:cNvSpPr>
              <p:nvPr userDrawn="1"/>
            </p:nvSpPr>
            <p:spPr bwMode="auto">
              <a:xfrm>
                <a:off x="113" y="161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3" name="Oval 48"/>
              <p:cNvSpPr>
                <a:spLocks noChangeArrowheads="1"/>
              </p:cNvSpPr>
              <p:nvPr userDrawn="1"/>
            </p:nvSpPr>
            <p:spPr bwMode="auto">
              <a:xfrm>
                <a:off x="113" y="1707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4" name="Oval 49"/>
              <p:cNvSpPr>
                <a:spLocks noChangeArrowheads="1"/>
              </p:cNvSpPr>
              <p:nvPr userDrawn="1"/>
            </p:nvSpPr>
            <p:spPr bwMode="auto">
              <a:xfrm>
                <a:off x="204" y="152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5" name="Oval 50"/>
              <p:cNvSpPr>
                <a:spLocks noChangeArrowheads="1"/>
              </p:cNvSpPr>
              <p:nvPr userDrawn="1"/>
            </p:nvSpPr>
            <p:spPr bwMode="auto">
              <a:xfrm>
                <a:off x="204" y="161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6" name="Oval 51"/>
              <p:cNvSpPr>
                <a:spLocks noChangeArrowheads="1"/>
              </p:cNvSpPr>
              <p:nvPr userDrawn="1"/>
            </p:nvSpPr>
            <p:spPr bwMode="auto">
              <a:xfrm>
                <a:off x="204" y="1707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7" name="Oval 52"/>
              <p:cNvSpPr>
                <a:spLocks noChangeArrowheads="1"/>
              </p:cNvSpPr>
              <p:nvPr userDrawn="1"/>
            </p:nvSpPr>
            <p:spPr bwMode="auto">
              <a:xfrm>
                <a:off x="295" y="152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8" name="Oval 53"/>
              <p:cNvSpPr>
                <a:spLocks noChangeArrowheads="1"/>
              </p:cNvSpPr>
              <p:nvPr userDrawn="1"/>
            </p:nvSpPr>
            <p:spPr bwMode="auto">
              <a:xfrm>
                <a:off x="295" y="161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9" name="Oval 54"/>
              <p:cNvSpPr>
                <a:spLocks noChangeArrowheads="1"/>
              </p:cNvSpPr>
              <p:nvPr userDrawn="1"/>
            </p:nvSpPr>
            <p:spPr bwMode="auto">
              <a:xfrm>
                <a:off x="295" y="1707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</p:grpSp>
        <p:pic>
          <p:nvPicPr>
            <p:cNvPr id="76" name="Picture 75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11" t="28768" r="19276" b="58021"/>
            <a:stretch/>
          </p:blipFill>
          <p:spPr>
            <a:xfrm>
              <a:off x="7393377" y="2205210"/>
              <a:ext cx="1576495" cy="457200"/>
            </a:xfrm>
            <a:prstGeom prst="rect">
              <a:avLst/>
            </a:prstGeom>
            <a:gradFill>
              <a:gsLst>
                <a:gs pos="0">
                  <a:schemeClr val="tx2">
                    <a:lumMod val="75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</a:gradFill>
          </p:spPr>
        </p:pic>
        <p:sp>
          <p:nvSpPr>
            <p:cNvPr id="77" name="Rectangle 41"/>
            <p:cNvSpPr>
              <a:spLocks noChangeArrowheads="1"/>
            </p:cNvSpPr>
            <p:nvPr userDrawn="1"/>
          </p:nvSpPr>
          <p:spPr bwMode="auto">
            <a:xfrm>
              <a:off x="8937155" y="2181810"/>
              <a:ext cx="207172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</p:grpSp>
      <p:pic>
        <p:nvPicPr>
          <p:cNvPr id="107" name="Picture 4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9" t="30185" r="35422" b="28723"/>
          <a:stretch/>
        </p:blipFill>
        <p:spPr bwMode="auto">
          <a:xfrm>
            <a:off x="3832685" y="3085144"/>
            <a:ext cx="1483671" cy="147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aeropark\Pictures\vortex staying 비교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84"/>
          <a:stretch/>
        </p:blipFill>
        <p:spPr bwMode="auto">
          <a:xfrm>
            <a:off x="7308304" y="3130135"/>
            <a:ext cx="1566000" cy="137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/>
          <p:cNvGrpSpPr>
            <a:grpSpLocks noChangeAspect="1"/>
          </p:cNvGrpSpPr>
          <p:nvPr userDrawn="1"/>
        </p:nvGrpSpPr>
        <p:grpSpPr>
          <a:xfrm>
            <a:off x="2035678" y="3093691"/>
            <a:ext cx="1541711" cy="1440000"/>
            <a:chOff x="1187627" y="660123"/>
            <a:chExt cx="5136586" cy="4797709"/>
          </a:xfrm>
        </p:grpSpPr>
        <p:pic>
          <p:nvPicPr>
            <p:cNvPr id="43" name="Picture 1"/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607" t="829" r="24873" b="1194"/>
            <a:stretch/>
          </p:blipFill>
          <p:spPr bwMode="auto">
            <a:xfrm>
              <a:off x="1187627" y="660123"/>
              <a:ext cx="5136586" cy="4797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Rectangle 43"/>
            <p:cNvSpPr/>
            <p:nvPr/>
          </p:nvSpPr>
          <p:spPr>
            <a:xfrm>
              <a:off x="4067943" y="4005062"/>
              <a:ext cx="2256270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339712" y="3049591"/>
            <a:ext cx="1483585" cy="1484100"/>
            <a:chOff x="7356871" y="3049591"/>
            <a:chExt cx="1483585" cy="1484100"/>
          </a:xfrm>
        </p:grpSpPr>
        <p:pic>
          <p:nvPicPr>
            <p:cNvPr id="4" name="Picture 5" descr="C:\Users\aeropark\Pictures\SBIG_Mirror.bmp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48" b="14152"/>
            <a:stretch/>
          </p:blipFill>
          <p:spPr bwMode="auto">
            <a:xfrm>
              <a:off x="7356871" y="3432866"/>
              <a:ext cx="1371600" cy="1100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 rotWithShape="1"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42" b="21909"/>
            <a:stretch/>
          </p:blipFill>
          <p:spPr>
            <a:xfrm>
              <a:off x="7834616" y="3049591"/>
              <a:ext cx="1005840" cy="507383"/>
            </a:xfrm>
            <a:prstGeom prst="rect">
              <a:avLst/>
            </a:prstGeom>
          </p:spPr>
        </p:pic>
      </p:grpSp>
      <p:pic>
        <p:nvPicPr>
          <p:cNvPr id="40" name="_x222270320" descr="EMB000006fc6285"/>
          <p:cNvPicPr>
            <a:picLocks noChangeAspect="1" noChangeArrowheads="1"/>
          </p:cNvPicPr>
          <p:nvPr userDrawn="1"/>
        </p:nvPicPr>
        <p:blipFill rotWithShape="1"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2" t="51043" r="41213" b="4696"/>
          <a:stretch/>
        </p:blipFill>
        <p:spPr bwMode="auto">
          <a:xfrm>
            <a:off x="5667484" y="3099729"/>
            <a:ext cx="1296144" cy="14423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91156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090988" y="6494780"/>
            <a:ext cx="752475" cy="365125"/>
          </a:xfrm>
        </p:spPr>
        <p:txBody>
          <a:bodyPr anchor="b"/>
          <a:lstStyle>
            <a:lvl1pPr>
              <a:defRPr sz="1300" i="0" baseline="0"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</a:lstStyle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9" name="Rectangle 62"/>
          <p:cNvSpPr>
            <a:spLocks noChangeArrowheads="1"/>
          </p:cNvSpPr>
          <p:nvPr userDrawn="1"/>
        </p:nvSpPr>
        <p:spPr bwMode="auto">
          <a:xfrm>
            <a:off x="0" y="911225"/>
            <a:ext cx="9144000" cy="1174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376092"/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2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55" y="161405"/>
            <a:ext cx="1034735" cy="738561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 sz="23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7" name="Rectangle 56"/>
          <p:cNvSpPr>
            <a:spLocks noChangeArrowheads="1"/>
          </p:cNvSpPr>
          <p:nvPr userDrawn="1"/>
        </p:nvSpPr>
        <p:spPr bwMode="auto">
          <a:xfrm flipH="1">
            <a:off x="0" y="6525915"/>
            <a:ext cx="9144000" cy="7143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003366"/>
              </a:gs>
            </a:gsLst>
            <a:lin ang="10800000" scaled="1"/>
            <a:tileRect/>
          </a:gradFill>
          <a:ln>
            <a:noFill/>
          </a:ln>
          <a:extLst/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SzPct val="80000"/>
              <a:buFont typeface="Wingdings 2" pitchFamily="18" charset="2"/>
              <a:buChar char="•"/>
            </a:pPr>
            <a:endParaRPr kumimoji="1" lang="ko-KR" altLang="en-US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Text Box 111"/>
          <p:cNvSpPr txBox="1">
            <a:spLocks noChangeArrowheads="1"/>
          </p:cNvSpPr>
          <p:nvPr userDrawn="1"/>
        </p:nvSpPr>
        <p:spPr bwMode="auto">
          <a:xfrm>
            <a:off x="2974298" y="6561138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2000" y="1091467"/>
            <a:ext cx="9000000" cy="5400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7372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제목 개체 틀 1"/>
          <p:cNvSpPr>
            <a:spLocks noGrp="1"/>
          </p:cNvSpPr>
          <p:nvPr>
            <p:ph type="title"/>
          </p:nvPr>
        </p:nvSpPr>
        <p:spPr bwMode="auto">
          <a:xfrm>
            <a:off x="1331640" y="260350"/>
            <a:ext cx="6984776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5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090988" y="6540500"/>
            <a:ext cx="752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1" i="1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algn="ctr">
              <a:defRPr/>
            </a:pPr>
            <a:fld id="{09335B58-2048-4DFC-A8C8-40167E960B02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32000" y="1124743"/>
            <a:ext cx="8427600" cy="533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4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l"/>
        <a:defRPr sz="20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marL="534988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itchFamily="2" charset="2"/>
        <a:buChar char="l"/>
        <a:defRPr b="1" kern="1200" baseline="0">
          <a:solidFill>
            <a:srgbClr val="336699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2pPr>
      <a:lvl3pPr marL="71596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4">
            <a:lumMod val="60000"/>
            <a:lumOff val="40000"/>
          </a:schemeClr>
        </a:buClr>
        <a:buFont typeface="Wingdings" pitchFamily="2" charset="2"/>
        <a:buChar char="l"/>
        <a:defRPr sz="1400" kern="1200" baseline="0">
          <a:solidFill>
            <a:srgbClr val="5F5F5F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3pPr>
      <a:lvl4pPr marL="801688" indent="-171450" algn="l" rtl="0" eaLnBrk="0" fontAlgn="base" latinLnBrk="1" hangingPunct="0">
        <a:spcBef>
          <a:spcPct val="20000"/>
        </a:spcBef>
        <a:spcAft>
          <a:spcPct val="0"/>
        </a:spcAft>
        <a:buClr>
          <a:srgbClr val="338BA3"/>
        </a:buClr>
        <a:buFont typeface="Wingdings" pitchFamily="2" charset="2"/>
        <a:buChar char="l"/>
        <a:defRPr sz="1200" b="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4pPr>
      <a:lvl5pPr marL="982663" indent="-180975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Arial" pitchFamily="34" charset="0"/>
        <a:buChar char="•"/>
        <a:defRPr sz="100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9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image" Target="../media/image11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slide" Target="slide14.xml"/><Relationship Id="rId4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0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80.png"/><Relationship Id="rId5" Type="http://schemas.openxmlformats.org/officeDocument/2006/relationships/image" Target="../media/image18.png"/><Relationship Id="rId15" Type="http://schemas.openxmlformats.org/officeDocument/2006/relationships/image" Target="../media/image22.png"/><Relationship Id="rId10" Type="http://schemas.openxmlformats.org/officeDocument/2006/relationships/image" Target="../media/image170.png"/><Relationship Id="rId4" Type="http://schemas.openxmlformats.org/officeDocument/2006/relationships/image" Target="../media/image17.png"/><Relationship Id="rId9" Type="http://schemas.openxmlformats.org/officeDocument/2006/relationships/image" Target="../media/image160.png"/><Relationship Id="rId14" Type="http://schemas.openxmlformats.org/officeDocument/2006/relationships/image" Target="../media/image2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Integration on </a:t>
            </a:r>
            <a:br>
              <a:rPr lang="en-US" altLang="ko-KR" dirty="0"/>
            </a:br>
            <a:r>
              <a:rPr lang="en-US" altLang="ko-KR" dirty="0"/>
              <a:t>High-order Curved Elements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In DG methods, we should calculate volume and surface integral to solve weak formulation.</a:t>
                </a:r>
              </a:p>
              <a:p>
                <a:r>
                  <a:rPr lang="en-US" altLang="ko-KR" dirty="0"/>
                  <a:t>In a scalar hyperbolic conservation law, the form of integrations as follow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𝛁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dirty="0"/>
              </a:p>
              <a:p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altLang="ko-KR" dirty="0"/>
                  <a:t> is a flux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is a approximate solution in physical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1" i="0">
                        <a:latin typeface="Cambria Math" panose="02040503050406030204" pitchFamily="18" charset="0"/>
                      </a:rPr>
                      <m:t>𝛟</m:t>
                    </m:r>
                  </m:oMath>
                </a14:m>
                <a:r>
                  <a:rPr lang="en-US" altLang="ko-KR" dirty="0"/>
                  <a:t> is a set consisting of orthonormal basis functions.</a:t>
                </a:r>
              </a:p>
              <a:p>
                <a:endParaRPr lang="en-US" altLang="ko-KR" dirty="0"/>
              </a:p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altLang="ko-KR" dirty="0"/>
                  <a:t>Conventional Approach</a:t>
                </a:r>
              </a:p>
              <a:p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A conventional way to calculate integration is to apply pre-determined numerical quadrature rules on the reference domain.</a:t>
                </a:r>
              </a:p>
              <a:p>
                <a:r>
                  <a:rPr lang="en-US" altLang="ko-KR" dirty="0"/>
                  <a:t>Apply transformation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to volume and surface integral (</a:t>
                </a:r>
                <a:r>
                  <a:rPr lang="en-US" altLang="ko-KR" dirty="0">
                    <a:hlinkClick r:id="rId2" action="ppaction://hlinksldjump"/>
                  </a:rPr>
                  <a:t>Appendix 1</a:t>
                </a:r>
                <a:r>
                  <a:rPr lang="en-US" altLang="ko-KR" dirty="0"/>
                  <a:t> and </a:t>
                </a:r>
                <a:r>
                  <a:rPr lang="en-US" altLang="ko-KR" dirty="0">
                    <a:hlinkClick r:id="rId3" action="ppaction://hlinksldjump"/>
                  </a:rPr>
                  <a:t>Appendix 2</a:t>
                </a:r>
                <a:r>
                  <a:rPr lang="en-US" altLang="ko-KR" dirty="0"/>
                  <a:t>) 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𝛁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𝔗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̃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altLang="ko-KR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altLang="ko-KR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</m:d>
                              <m: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𝔗</m:t>
                              </m:r>
                            </m:e>
                          </m:d>
                          <m:r>
                            <a:rPr lang="en-US" altLang="ko-KR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altLang="ko-KR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  <m:d>
                                <m:d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𝐉</m:t>
                                  </m:r>
                                </m:e>
                              </m:d>
                              <m:acc>
                                <m:accPr>
                                  <m:chr m:val="̃"/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̃"/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/>
              </a:p>
              <a:p>
                <a:r>
                  <a:rPr lang="en-US" altLang="ko-KR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is invertible transformation which mapping from reference element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𝐉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/>
                  <a:t>is a cofactor matrix of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𝐉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endParaRPr lang="ko-KR" altLang="en-US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4"/>
                <a:stretch>
                  <a:fillRect l="-68" t="-24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767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10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2.1</a:t>
            </a:r>
            <a:br>
              <a:rPr lang="en-US" altLang="ko-KR" dirty="0"/>
            </a:br>
            <a:r>
              <a:rPr lang="en-US" altLang="ko-KR" dirty="0"/>
              <a:t>Transformation of Surface Normal Vector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2000" y="1091467"/>
                <a:ext cx="9000000" cy="5400000"/>
              </a:xfrm>
            </p:spPr>
            <p:txBody>
              <a:bodyPr/>
              <a:lstStyle/>
              <a:p>
                <a:r>
                  <a:rPr lang="en-US" altLang="ko-KR" dirty="0"/>
                  <a:t>Since we assume infinitesimally small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𝐫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/>
                  <a:t>we can safely say</a:t>
                </a: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̃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endParaRPr lang="en-US" altLang="ko-KR" dirty="0"/>
              </a:p>
              <a:p>
                <a:r>
                  <a:rPr lang="en-US" altLang="ko-KR" dirty="0"/>
                  <a:t>and</a:t>
                </a: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≅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)∆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𝐫</m:t>
                      </m:r>
                    </m:oMath>
                  </m:oMathPara>
                </a14:m>
                <a:endParaRPr lang="en-US" altLang="ko-KR" b="1" dirty="0"/>
              </a:p>
              <a:p>
                <a:endParaRPr lang="en-US" altLang="ko-KR" dirty="0"/>
              </a:p>
              <a:p>
                <a:r>
                  <a:rPr lang="en-US" altLang="ko-KR" dirty="0"/>
                  <a:t>From the fact that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altLang="ko-KR" dirty="0"/>
                  <a:t> must be orthogonal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𝐉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𝐉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b="1" dirty="0"/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>
                    <a:latin typeface="+mn-lt"/>
                  </a:rPr>
                  <a:t>To satisfy above relation</a:t>
                </a: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rgbClr val="1700C0"/>
                          </a:solidFill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altLang="ko-KR" i="1">
                          <a:solidFill>
                            <a:srgbClr val="170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rgbClr val="170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rgbClr val="170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>
                                          <a:solidFill>
                                            <a:srgbClr val="170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𝐫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rgbClr val="170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acc>
                    </m:oMath>
                  </m:oMathPara>
                </a14:m>
                <a:endParaRPr lang="en-US" altLang="ko-KR" dirty="0">
                  <a:solidFill>
                    <a:srgbClr val="1700C0"/>
                  </a:solidFill>
                </a:endParaRPr>
              </a:p>
              <a:p>
                <a:endParaRPr lang="en-US" altLang="ko-KR" dirty="0"/>
              </a:p>
              <a:p>
                <a:r>
                  <a:rPr lang="en-US" altLang="ko-KR" dirty="0"/>
                  <a:t>Normalize it</a:t>
                </a:r>
              </a:p>
              <a:p>
                <a:endParaRPr lang="en-US" altLang="ko-KR" b="1" i="1" dirty="0">
                  <a:solidFill>
                    <a:srgbClr val="1700C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1" i="1" smtClean="0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0" smtClean="0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d>
                        </m:den>
                      </m:f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𝐉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1">
                                              <a:latin typeface="Cambria Math" panose="02040503050406030204" pitchFamily="18" charset="0"/>
                                            </a:rPr>
                                            <m:t>𝐫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𝐉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b="1">
                                                  <a:latin typeface="Cambria Math" panose="02040503050406030204" pitchFamily="18" charset="0"/>
                                                </a:rPr>
                                                <m:t>𝐫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𝐉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𝐉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1">
                                              <a:latin typeface="Cambria Math" panose="02040503050406030204" pitchFamily="18" charset="0"/>
                                            </a:rPr>
                                            <m:t>𝐫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𝐉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𝐉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b="1">
                                                  <a:latin typeface="Cambria Math" panose="02040503050406030204" pitchFamily="18" charset="0"/>
                                                </a:rPr>
                                                <m:t>𝐫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ko-KR" i="1">
                                      <a:solidFill>
                                        <a:srgbClr val="170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>
                                      <a:solidFill>
                                        <a:srgbClr val="170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2000" y="1091467"/>
                <a:ext cx="9000000" cy="5400000"/>
              </a:xfrm>
              <a:blipFill>
                <a:blip r:embed="rId3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838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Appendix 3</a:t>
                </a:r>
                <a:br>
                  <a:rPr lang="en-US" altLang="ko-KR" dirty="0"/>
                </a:br>
                <a:r>
                  <a:rPr lang="en-US" altLang="ko-KR" dirty="0"/>
                  <a:t>Transformation Consists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ko-KR" dirty="0"/>
                  <a:t> Polynomial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32584" b="-471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Let’s consider invertible transformation operator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which mapping from reference element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/>
                  <a:t> to physical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𝔗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̃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altLang="ko-K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𝔗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𝐀𝐫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en-US" altLang="ko-KR" b="1" dirty="0"/>
              </a:p>
              <a:p>
                <a:endParaRPr lang="en-US" altLang="ko-KR" b="1" dirty="0"/>
              </a:p>
              <a:p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𝔗</m:t>
                    </m:r>
                  </m:oMath>
                </a14:m>
                <a:r>
                  <a:rPr lang="en-US" altLang="ko-KR" dirty="0"/>
                  <a:t> consists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st</m:t>
                    </m:r>
                  </m:oMath>
                </a14:m>
                <a:r>
                  <a:rPr lang="en-US" altLang="ko-KR" dirty="0"/>
                  <a:t> order polynomials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ℙ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105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ko-KR" sz="1050">
                          <a:latin typeface="Cambria Math" panose="02040503050406030204" pitchFamily="18" charset="0"/>
                        </a:rPr>
                        <m:t>constatnt</m:t>
                      </m:r>
                    </m:oMath>
                  </m:oMathPara>
                </a14:m>
                <a:endParaRPr lang="en-US" altLang="ko-KR" sz="1050" dirty="0"/>
              </a:p>
              <a:p>
                <a:endParaRPr lang="en-US" altLang="ko-KR" b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constnat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matrix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𝔗</m:t>
                    </m:r>
                  </m:oMath>
                </a14:m>
                <a:r>
                  <a:rPr lang="en-US" altLang="ko-KR" dirty="0"/>
                  <a:t> consists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nd</m:t>
                    </m:r>
                  </m:oMath>
                </a14:m>
                <a:r>
                  <a:rPr lang="en-US" altLang="ko-KR" dirty="0"/>
                  <a:t> order polynomials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𝑢𝑣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ℙ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105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ko-KR" sz="1050">
                          <a:latin typeface="Cambria Math" panose="02040503050406030204" pitchFamily="18" charset="0"/>
                        </a:rPr>
                        <m:t>constatnt</m:t>
                      </m:r>
                    </m:oMath>
                  </m:oMathPara>
                </a14:m>
                <a:endParaRPr lang="en-US" altLang="ko-KR" sz="1050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consists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order polynomials make simplex elements to high order curved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i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simplex</a:t>
                </a:r>
                <a:r>
                  <a:rPr lang="en-US" altLang="ko-KR" i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elements.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But Every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𝔗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consists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order polynomials doesn’t make nom-simplex elements to high order curved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non-simplex elements.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3"/>
                <a:stretch>
                  <a:fillRect l="-68" t="-1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298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4</a:t>
            </a:r>
            <a:br>
              <a:rPr lang="en-US" altLang="ko-KR" dirty="0"/>
            </a:br>
            <a:r>
              <a:rPr lang="en-US" altLang="ko-KR" dirty="0"/>
              <a:t>Order of Integrand in Numerical Volume Integral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Let’s consider a volume integration on high-order curved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simplex elements.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𝛁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𝔗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̃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is a invertible transformation operator which mapping from reference element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/>
                  <a:t> to physical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𝔗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̃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altLang="ko-K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The transformation for high-order curved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simplex elements is consists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altLang="ko-KR" dirty="0"/>
                  <a:t> order polynomials.</a:t>
                </a:r>
              </a:p>
              <a:p>
                <a:r>
                  <a:rPr lang="en-US" altLang="ko-KR" dirty="0"/>
                  <a:t>It means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. 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 is a set of arbitrary polynomial with real coefficients and order equal to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Now Let’s explore the order term by term.</a:t>
                </a: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</m:d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𝒫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𝒫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𝛁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𝔗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lit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𝑘𝑛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𝛁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𝑘𝑛</m:t>
                          </m:r>
                        </m:sup>
                      </m:sSup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 t="-65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4964662" y="4538403"/>
            <a:ext cx="457199" cy="261162"/>
            <a:chOff x="4904511" y="3653444"/>
            <a:chExt cx="457199" cy="2611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929448" y="3699162"/>
                  <a:ext cx="43226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9448" y="3699162"/>
                  <a:ext cx="432262" cy="21544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오른쪽 중괄호 6"/>
            <p:cNvSpPr/>
            <p:nvPr/>
          </p:nvSpPr>
          <p:spPr>
            <a:xfrm rot="5400000">
              <a:off x="5093626" y="3464329"/>
              <a:ext cx="62343" cy="440574"/>
            </a:xfrm>
            <a:prstGeom prst="rightBrace">
              <a:avLst>
                <a:gd name="adj1" fmla="val 0"/>
                <a:gd name="adj2" fmla="val 4622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6273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13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5</a:t>
            </a:r>
            <a:br>
              <a:rPr lang="en-US" altLang="ko-KR" dirty="0"/>
            </a:br>
            <a:r>
              <a:rPr lang="en-US" altLang="ko-KR" dirty="0"/>
              <a:t>Order of Integrand in Numerical Surface Integral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Let’s consider a surface integration on high-order curved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simplex elements.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altLang="ko-KR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</m:d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𝔗</m:t>
                              </m:r>
                            </m:e>
                          </m:d>
                          <m:r>
                            <a:rPr lang="en-US" altLang="ko-KR" b="1" i="1" dirty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altLang="ko-KR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dirty="0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  <m:r>
                                <a:rPr lang="en-US" altLang="ko-KR" b="1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is a invertible transformation operator which mapping from reference element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/>
                  <a:t> to physical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𝔗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̃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altLang="ko-K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The transformation for high-order curved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simplex elements is consists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altLang="ko-KR" dirty="0"/>
                  <a:t> order polynomials.</a:t>
                </a:r>
              </a:p>
              <a:p>
                <a:r>
                  <a:rPr lang="en-US" altLang="ko-KR" dirty="0"/>
                  <a:t>It means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. 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 is a set of arbitrary polynomial with real coefficients and order equal to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. </a:t>
                </a:r>
              </a:p>
              <a:p>
                <a:r>
                  <a:rPr lang="en-US" altLang="ko-KR" dirty="0"/>
                  <a:t>Now Let’s explore the order term by term.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𝔗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lit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)∈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  <m:d>
                                <m:d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𝐉</m:t>
                                  </m:r>
                                </m:e>
                              </m:d>
                              <m:acc>
                                <m:accPr>
                                  <m:chr m:val="̃"/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ko-KR" b="1" dirty="0"/>
              </a:p>
              <a:p>
                <a:endParaRPr lang="en-US" altLang="ko-KR" dirty="0">
                  <a:latin typeface="Berlin Sans FB Demi" panose="020E0802020502020306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d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𝔗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</m:d>
                      <m:acc>
                        <m:accPr>
                          <m:chr m:val="̃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 t="-65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907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14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6</a:t>
            </a:r>
            <a:br>
              <a:rPr lang="en-US" altLang="ko-KR" dirty="0"/>
            </a:br>
            <a:r>
              <a:rPr lang="en-US" altLang="ko-KR" dirty="0"/>
              <a:t>Possible Minimum Number of Quadrature Points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 is a orthonormal basis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 and cardinality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 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Then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𝒸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̃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We consider quadrature rule that is capable of exactly integrating any polynomial of maximal degree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 over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/>
                  <a:t>, We want to know the possible minimum number of quadrature points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𝓆</m:t>
                    </m:r>
                  </m:oMath>
                </a14:m>
                <a:r>
                  <a:rPr lang="en-US" altLang="ko-KR" dirty="0"/>
                  <a:t> of aforementioned quadrature rule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𝓆</m:t>
                          </m:r>
                        </m:sup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𝐫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endParaRPr lang="en-US" altLang="ko-KR" sz="1100" dirty="0"/>
              </a:p>
              <a:p>
                <a:r>
                  <a:rPr lang="en-US" altLang="ko-KR" dirty="0">
                    <a:latin typeface="+mn-lt"/>
                  </a:rPr>
                  <a:t>From known basis, we can derive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𝒸</m:t>
                    </m:r>
                  </m:oMath>
                </a14:m>
                <a:r>
                  <a:rPr lang="en-US" altLang="ko-KR" dirty="0">
                    <a:latin typeface="+mn-lt"/>
                  </a:rPr>
                  <a:t> equations</a:t>
                </a:r>
              </a:p>
              <a:p>
                <a:endParaRPr lang="en-US" altLang="ko-KR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sup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</m:acc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𝐫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nary>
                                <m:naryPr>
                                  <m:sup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</m:acc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𝒸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𝐫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e>
                          </m:eqAr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>
                                            <a:latin typeface="Cambria Math" panose="02040503050406030204" pitchFamily="18" charset="0"/>
                                          </a:rPr>
                                          <m:t>𝐫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>
                                            <a:latin typeface="Cambria Math" panose="02040503050406030204" pitchFamily="18" charset="0"/>
                                          </a:rPr>
                                          <m:t>𝐫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𝓆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eqArr>
                                  <m:eqArr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𝒸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>
                                            <a:latin typeface="Cambria Math" panose="02040503050406030204" pitchFamily="18" charset="0"/>
                                          </a:rPr>
                                          <m:t>𝐫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𝒸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>
                                            <a:latin typeface="Cambria Math" panose="02040503050406030204" pitchFamily="18" charset="0"/>
                                          </a:rPr>
                                          <m:t>𝐫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𝓆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𝓆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sz="1100" dirty="0"/>
              </a:p>
              <a:p>
                <a:r>
                  <a:rPr lang="en-US" altLang="ko-KR" dirty="0">
                    <a:latin typeface="+mn-lt"/>
                  </a:rPr>
                  <a:t>It is a system of nonlinear equations that have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𝓆</m:t>
                    </m:r>
                  </m:oMath>
                </a14:m>
                <a:r>
                  <a:rPr lang="en-US" altLang="ko-KR" dirty="0">
                    <a:latin typeface="+mn-lt"/>
                  </a:rPr>
                  <a:t> degrees of freedom 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ko-KR" dirty="0">
                    <a:latin typeface="+mn-lt"/>
                  </a:rPr>
                  <a:t> is dimension.</a:t>
                </a:r>
              </a:p>
              <a:p>
                <a:endParaRPr lang="en-US" altLang="ko-KR" sz="110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887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15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6</a:t>
            </a:r>
            <a:br>
              <a:rPr lang="en-US" altLang="ko-KR" dirty="0"/>
            </a:br>
            <a:r>
              <a:rPr lang="en-US" altLang="ko-KR" dirty="0"/>
              <a:t>Possible Minimum Number of Quadrature Points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𝓆</m:t>
                    </m:r>
                  </m:oMath>
                </a14:m>
                <a:r>
                  <a:rPr lang="en-US" altLang="ko-KR" dirty="0"/>
                  <a:t> determine the characteristics of system.</a:t>
                </a:r>
              </a:p>
              <a:p>
                <a:r>
                  <a:rPr lang="en-US" altLang="ko-KR" dirty="0"/>
                  <a:t>In most case, overdetermined system of equations have not a solutions and at this case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it is proved that requirements for existence of solution is not overdetermined system.</a:t>
                </a:r>
              </a:p>
              <a:p>
                <a:r>
                  <a:rPr lang="en-US" altLang="ko-KR" dirty="0">
                    <a:latin typeface="+mn-lt"/>
                  </a:rPr>
                  <a:t>Therefore possible minimum number of quadrature points are</a:t>
                </a:r>
              </a:p>
              <a:p>
                <a:endParaRPr lang="en-US" altLang="ko-KR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𝒸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𝒻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𝓆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Now we consider a surface integral.</a:t>
                </a:r>
              </a:p>
              <a:p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is a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altLang="ko-KR" dirty="0"/>
                  <a:t> order  polynomial.</a:t>
                </a:r>
              </a:p>
              <a:p>
                <a:r>
                  <a:rPr lang="en-US" altLang="ko-KR" dirty="0"/>
                  <a:t>In reference domain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/>
                  <a:t>, We want to know the possible minimum number of quadrature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ko-KR" dirty="0"/>
                  <a:t> of following quadrature method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𝐫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 is a known basis 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Since volume has dimension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ko-KR" dirty="0"/>
                  <a:t>, reference domain for surface has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dirty="0"/>
                  <a:t> dimension.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6110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16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6</a:t>
            </a:r>
            <a:br>
              <a:rPr lang="en-US" altLang="ko-KR" dirty="0"/>
            </a:br>
            <a:r>
              <a:rPr lang="en-US" altLang="ko-KR" dirty="0"/>
              <a:t>Possible Minimum Number of Quadrature Points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From known basis, we can derive as many equations as number of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𝐫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𝐫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en-US" altLang="ko-KR" sz="1100" dirty="0"/>
              </a:p>
              <a:p>
                <a:r>
                  <a:rPr lang="en-US" altLang="ko-KR" dirty="0"/>
                  <a:t>It is a system of equations that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ko-KR" dirty="0"/>
                  <a:t> unkowns.</a:t>
                </a:r>
              </a:p>
              <a:p>
                <a:r>
                  <a:rPr lang="en-US" altLang="ko-KR" dirty="0"/>
                  <a:t>In the same way, we can conclude the possible minimum number of quadrature points are</a:t>
                </a:r>
              </a:p>
              <a:p>
                <a:endParaRPr lang="en-US" altLang="ko-KR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59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17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7</a:t>
            </a:r>
            <a:br>
              <a:rPr lang="en-US" altLang="ko-KR" dirty="0"/>
            </a:br>
            <a:r>
              <a:rPr lang="en-US" altLang="ko-KR" dirty="0"/>
              <a:t>Physical Domain Orthonormal Basis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We want to know physical domain orthonormal basis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dirty="0"/>
                  <a:t> on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First, Choose initial basis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as follow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≥0  ,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coordinate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defined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ceter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element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Now we use Classical Gram-Schmidt (CGS) process (Appendix 7.1).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590" y="3209576"/>
            <a:ext cx="3438821" cy="199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58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18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7</a:t>
            </a:r>
            <a:br>
              <a:rPr lang="en-US" altLang="ko-KR" dirty="0"/>
            </a:br>
            <a:r>
              <a:rPr lang="en-US" altLang="ko-KR" dirty="0"/>
              <a:t>Physical Domain Orthonormal Basis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By Algorithm 1, coefficient matrix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ko-KR" dirty="0"/>
                  <a:t> is calculated.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     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⋱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     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…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𝑁𝑁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𝑚𝑙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𝔗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𝑚𝑚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lit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supHide m:val="on"/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  <m:t>𝜴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nary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e>
                          </m:rad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lit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sup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</m:acc>
                                </m:sub>
                                <m:sup/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𝐉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∘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𝔗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𝔗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̃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altLang="ko-K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 marL="0" lvl="1" indent="0">
                  <a:buNone/>
                </a:pPr>
                <a:r>
                  <a:rPr lang="en-US" altLang="ko-KR" sz="1200" b="0" dirty="0">
                    <a:solidFill>
                      <a:schemeClr val="tx1"/>
                    </a:solidFill>
                  </a:rPr>
                  <a:t>Write down few steps of Algorithm 1 with </a:t>
                </a:r>
                <a14:m>
                  <m:oMath xmlns:m="http://schemas.openxmlformats.org/officeDocument/2006/math">
                    <m:r>
                      <a:rPr lang="en-US" altLang="ko-KR" sz="12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marL="0" lvl="1" indent="0">
                  <a:buNone/>
                </a:pP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ko-KR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  <a:p>
                <a:pPr marL="0" lvl="1" indent="0">
                  <a:buNone/>
                </a:pPr>
                <a:endParaRPr lang="ko-KR" altLang="en-US" sz="800" dirty="0"/>
              </a:p>
              <a:p>
                <a:pPr marL="0" lvl="1" indent="0">
                  <a:buNone/>
                </a:pP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marL="0" lvl="1" indent="-7937"/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78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19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7</a:t>
            </a:r>
            <a:br>
              <a:rPr lang="en-US" altLang="ko-KR" dirty="0"/>
            </a:br>
            <a:r>
              <a:rPr lang="en-US" altLang="ko-KR" dirty="0"/>
              <a:t>Physical Domain Orthonormal Basis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lvl="1" indent="0">
                  <a:buNone/>
                </a:pPr>
                <a:r>
                  <a:rPr lang="en-US" altLang="ko-KR" sz="1200" b="0" dirty="0">
                    <a:solidFill>
                      <a:schemeClr val="tx1"/>
                    </a:solidFill>
                  </a:rPr>
                  <a:t>From this we can find connecting matrix by Algorithm 2</a:t>
                </a:r>
              </a:p>
              <a:p>
                <a:pPr marL="0" lvl="1" indent="0">
                  <a:buNone/>
                </a:pPr>
                <a:endParaRPr lang="en-US" altLang="ko-KR" sz="1200" b="0" dirty="0">
                  <a:solidFill>
                    <a:schemeClr val="tx1"/>
                  </a:solidFill>
                </a:endParaRPr>
              </a:p>
              <a:p>
                <a:pPr marL="0" lvl="1" indent="0">
                  <a:buNone/>
                </a:pPr>
                <a:endParaRPr lang="en-US" altLang="ko-KR" sz="1200" b="0" dirty="0">
                  <a:solidFill>
                    <a:schemeClr val="tx1"/>
                  </a:solidFill>
                </a:endParaRPr>
              </a:p>
              <a:p>
                <a:pPr marL="0" lvl="1" indent="0">
                  <a:buNone/>
                </a:pPr>
                <a:endParaRPr lang="en-US" altLang="ko-KR" sz="1200" b="0" dirty="0">
                  <a:solidFill>
                    <a:schemeClr val="tx1"/>
                  </a:solidFill>
                </a:endParaRPr>
              </a:p>
              <a:p>
                <a:pPr marL="0" lvl="1" indent="0">
                  <a:buNone/>
                </a:pPr>
                <a:endParaRPr lang="en-US" altLang="ko-KR" sz="1200" b="0" dirty="0">
                  <a:solidFill>
                    <a:schemeClr val="tx1"/>
                  </a:solidFill>
                </a:endParaRPr>
              </a:p>
              <a:p>
                <a:pPr marL="0" lvl="1" indent="0">
                  <a:buNone/>
                </a:pPr>
                <a:endParaRPr lang="en-US" altLang="ko-KR" sz="1200" b="0" dirty="0">
                  <a:solidFill>
                    <a:schemeClr val="tx1"/>
                  </a:solidFill>
                </a:endParaRPr>
              </a:p>
              <a:p>
                <a:pPr marL="0" lvl="1" indent="0">
                  <a:buNone/>
                </a:pPr>
                <a:endParaRPr lang="en-US" altLang="ko-KR" sz="1200" b="0" dirty="0">
                  <a:solidFill>
                    <a:schemeClr val="tx1"/>
                  </a:solidFill>
                </a:endParaRPr>
              </a:p>
              <a:p>
                <a:pPr marL="0" lvl="1" indent="0">
                  <a:buNone/>
                </a:pPr>
                <a:endParaRPr lang="en-US" altLang="ko-KR" sz="1200" b="0" dirty="0">
                  <a:solidFill>
                    <a:schemeClr val="tx1"/>
                  </a:solidFill>
                </a:endParaRPr>
              </a:p>
              <a:p>
                <a:pPr marL="0" lvl="1" indent="0">
                  <a:buNone/>
                </a:pPr>
                <a:endParaRPr lang="en-US" altLang="ko-KR" sz="1200" b="0" dirty="0">
                  <a:solidFill>
                    <a:schemeClr val="tx1"/>
                  </a:solidFill>
                </a:endParaRPr>
              </a:p>
              <a:p>
                <a:pPr marL="0" lvl="1" indent="0">
                  <a:buNone/>
                </a:pPr>
                <a:endParaRPr lang="en-US" altLang="ko-KR" sz="1200" b="0" dirty="0">
                  <a:solidFill>
                    <a:schemeClr val="tx1"/>
                  </a:solidFill>
                </a:endParaRPr>
              </a:p>
              <a:p>
                <a:pPr marL="0" lvl="1" indent="0">
                  <a:buNone/>
                </a:pPr>
                <a:r>
                  <a:rPr lang="en-US" altLang="ko-KR" sz="1200" b="0" dirty="0">
                    <a:solidFill>
                      <a:schemeClr val="tx1"/>
                    </a:solidFill>
                  </a:rPr>
                  <a:t>Finally We can get </a:t>
                </a:r>
                <a14:m>
                  <m:oMath xmlns:m="http://schemas.openxmlformats.org/officeDocument/2006/math">
                    <m:r>
                      <a:rPr lang="en-US" altLang="ko-KR" sz="1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𝛟</m:t>
                    </m:r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b="0" dirty="0">
                    <a:solidFill>
                      <a:schemeClr val="tx1"/>
                    </a:solidFill>
                  </a:rPr>
                  <a:t>from monomial set </a:t>
                </a:r>
                <a14:m>
                  <m:oMath xmlns:m="http://schemas.openxmlformats.org/officeDocument/2006/math">
                    <m:r>
                      <a:rPr lang="en-US" altLang="ko-KR" sz="1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𝚿</m:t>
                    </m:r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b="0" dirty="0">
                    <a:solidFill>
                      <a:schemeClr val="tx1"/>
                    </a:solidFill>
                  </a:rPr>
                  <a:t>by pre-calculated </a:t>
                </a:r>
                <a14:m>
                  <m:oMath xmlns:m="http://schemas.openxmlformats.org/officeDocument/2006/math">
                    <m:r>
                      <a:rPr lang="en-US" altLang="ko-KR" sz="1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marL="0" lvl="1" indent="0">
                  <a:buNone/>
                </a:pPr>
                <a:endParaRPr lang="en-US" altLang="ko-KR" sz="12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𝛟</m:t>
                      </m:r>
                      <m:r>
                        <a:rPr lang="en-US" altLang="ko-KR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ko-KR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𝚿</m:t>
                      </m:r>
                    </m:oMath>
                  </m:oMathPara>
                </a14:m>
                <a:endParaRPr lang="en-US" altLang="ko-K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776395" y="1496407"/>
            <a:ext cx="3591211" cy="167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7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Integration on </a:t>
            </a:r>
            <a:br>
              <a:rPr lang="en-US" altLang="ko-KR" dirty="0"/>
            </a:br>
            <a:r>
              <a:rPr lang="en-US" altLang="ko-KR" dirty="0"/>
              <a:t>High-order Curved Elements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 simplex elements,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(</a:t>
                </a:r>
                <a:r>
                  <a:rPr lang="en-US" altLang="ko-KR" dirty="0">
                    <a:hlinkClick r:id="rId2" action="ppaction://hlinksldjump"/>
                  </a:rPr>
                  <a:t>Appendix 3</a:t>
                </a:r>
                <a:r>
                  <a:rPr lang="en-US" altLang="ko-KR" dirty="0"/>
                  <a:t>).</a:t>
                </a:r>
              </a:p>
              <a:p>
                <a:r>
                  <a:rPr lang="en-US" altLang="ko-KR" dirty="0"/>
                  <a:t>Thus we can calculate order of integrand polynomials as follow (</a:t>
                </a:r>
                <a:r>
                  <a:rPr lang="en-US" altLang="ko-KR" dirty="0">
                    <a:hlinkClick r:id="rId3" action="ppaction://hlinksldjump"/>
                  </a:rPr>
                  <a:t>Appendix 4</a:t>
                </a:r>
                <a:r>
                  <a:rPr lang="en-US" altLang="ko-KR" dirty="0"/>
                  <a:t> and </a:t>
                </a:r>
                <a:r>
                  <a:rPr lang="en-US" altLang="ko-KR" dirty="0">
                    <a:hlinkClick r:id="rId4" action="ppaction://hlinksldjump"/>
                  </a:rPr>
                  <a:t>Appendix 5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𝛁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d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𝔗</m:t>
                          </m:r>
                        </m:e>
                      </m:d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𝐂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</m:e>
                          </m:d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 is a set of arbitrary polynomial order equal to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dirty="0"/>
                  <a:t> mean polynomial order of integrand in volume and surface integral each.</a:t>
                </a:r>
              </a:p>
              <a:p>
                <a:r>
                  <a:rPr lang="en-US" altLang="ko-KR" dirty="0"/>
                  <a:t>From this we can estimate possible minimum number of quadrature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dirty="0"/>
                  <a:t> (</a:t>
                </a:r>
                <a:r>
                  <a:rPr lang="en-US" altLang="ko-KR" dirty="0">
                    <a:hlinkClick r:id="rId5" action="ppaction://hlinksldjump"/>
                  </a:rPr>
                  <a:t>Appendix 6</a:t>
                </a:r>
                <a:r>
                  <a:rPr lang="en-US" altLang="ko-KR" dirty="0"/>
                  <a:t>) as follow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O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sub>
                              </m:s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0">
                                      <a:latin typeface="Cambria Math" panose="02040503050406030204" pitchFamily="18" charset="0"/>
                                    </a:rPr>
                                    <m:t>O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i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sub>
                              </m:s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ko-KR" dirty="0"/>
                  <a:t> is tabled below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6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4016" y="4645012"/>
            <a:ext cx="463572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17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20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7.1</a:t>
            </a:r>
            <a:br>
              <a:rPr lang="en-US" altLang="ko-KR" dirty="0"/>
            </a:br>
            <a:r>
              <a:rPr lang="en-US" altLang="ko-KR" dirty="0"/>
              <a:t>Gram-Schmidt procedure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monomial</m:t>
                      </m:r>
                    </m:oMath>
                  </m:oMathPara>
                </a14:m>
                <a:endParaRPr lang="en-US" altLang="ko-KR" sz="1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orthogonal</m:t>
                      </m:r>
                      <m: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basis</m:t>
                      </m:r>
                    </m:oMath>
                  </m:oMathPara>
                </a14:m>
                <a:endParaRPr lang="en-US" altLang="ko-KR" sz="1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orthonomal</m:t>
                      </m:r>
                      <m: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basis</m:t>
                      </m:r>
                    </m:oMath>
                  </m:oMathPara>
                </a14:m>
                <a:endParaRPr lang="en-US" altLang="ko-KR" sz="1000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1918240"/>
                <a:ext cx="3024000" cy="246477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altLang="ko-KR" sz="1200" dirty="0">
                    <a:solidFill>
                      <a:schemeClr val="tx1"/>
                    </a:solidFill>
                  </a:rPr>
                  <a:t>Non-normalized Classical Gram-Schmidt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ko-KR" sz="1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=1:</m:t>
                    </m:r>
                    <m:r>
                      <a:rPr lang="en-US" altLang="ko-KR" sz="1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200" dirty="0">
                    <a:solidFill>
                      <a:schemeClr val="tx1"/>
                    </a:solidFill>
                  </a:rPr>
                  <a:t> 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     for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=1: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⟨"/>
                            <m:endChr m:val="⟩"/>
                            <m:ctrlP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⟨"/>
                            <m:endChr m:val="⟩"/>
                            <m:ctrlP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     end for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end for</a:t>
                </a: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Output : orthogonal set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ko-K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18240"/>
                <a:ext cx="3024000" cy="2464777"/>
              </a:xfrm>
              <a:prstGeom prst="rect">
                <a:avLst/>
              </a:prstGeom>
              <a:blipFill>
                <a:blip r:embed="rId3"/>
                <a:stretch>
                  <a:fillRect t="-248" b="-12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57172" y="1909927"/>
                <a:ext cx="3024000" cy="248555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altLang="ko-KR" sz="1200" dirty="0">
                    <a:solidFill>
                      <a:schemeClr val="tx1"/>
                    </a:solidFill>
                  </a:rPr>
                  <a:t>Classical Gram-Schmidt (CGS)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ko-KR" sz="1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=1:</m:t>
                    </m:r>
                    <m:r>
                      <a:rPr lang="en-US" altLang="ko-KR" sz="1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200" dirty="0">
                    <a:solidFill>
                      <a:schemeClr val="tx1"/>
                    </a:solidFill>
                  </a:rPr>
                  <a:t> 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     for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=1: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     end for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end for</a:t>
                </a: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Output : orthonormal set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172" y="1909927"/>
                <a:ext cx="3024000" cy="2485552"/>
              </a:xfrm>
              <a:prstGeom prst="rect">
                <a:avLst/>
              </a:prstGeom>
              <a:blipFill>
                <a:blip r:embed="rId4"/>
                <a:stretch>
                  <a:fillRect l="-202" b="-98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00546" y="1909927"/>
                <a:ext cx="3024000" cy="248555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altLang="ko-KR" sz="1200" dirty="0">
                    <a:solidFill>
                      <a:schemeClr val="tx1"/>
                    </a:solidFill>
                  </a:rPr>
                  <a:t>Modified Gram-Schmidt (MGS)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ko-KR" sz="1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=1:</m:t>
                    </m:r>
                    <m:r>
                      <a:rPr lang="en-US" altLang="ko-KR" sz="1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200" dirty="0">
                    <a:solidFill>
                      <a:schemeClr val="tx1"/>
                    </a:solidFill>
                  </a:rPr>
                  <a:t> 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end for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=1: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     for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+1: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     end for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end for</a:t>
                </a: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Output : orthonormal set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546" y="1909927"/>
                <a:ext cx="3024000" cy="2485552"/>
              </a:xfrm>
              <a:prstGeom prst="rect">
                <a:avLst/>
              </a:prstGeom>
              <a:blipFill>
                <a:blip r:embed="rId5"/>
                <a:stretch>
                  <a:fillRect l="-202" b="-98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113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Vandermonde</a:t>
            </a:r>
            <a:r>
              <a:rPr lang="en-US" altLang="ko-KR" dirty="0"/>
              <a:t> Matrix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38501" y="1162346"/>
                <a:ext cx="7200000" cy="476912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𝐕</m:t>
                      </m:r>
                      <m:r>
                        <a:rPr lang="en-US" altLang="ko-KR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 </m:t>
                                      </m:r>
                                    </m:e>
                                    <m:e>
                                      <m:r>
                                        <a:rPr lang="en-US" altLang="ko-K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eqArr>
                                            <m:eqArrPr>
                                              <m:ctrlPr>
                                                <a:rPr lang="en-US" altLang="ko-KR" sz="1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altLang="ko-KR" sz="1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e>
                                          </m:eqArr>
                                        </m:sub>
                                      </m:sSub>
                                      <m:r>
                                        <a:rPr lang="en-US" altLang="ko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lang="en-US" altLang="ko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  <m:e>
                                      <m:r>
                                        <a:rPr lang="en-US" altLang="ko-K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lang="en-US" altLang="ko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ko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ko-KR" sz="1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ko-KR" sz="1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eqAr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0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ko-KR" sz="1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ko-KR" sz="1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eqAr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  <m:r>
                            <a:rPr lang="en-US" altLang="ko-KR" sz="1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1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r>
                  <a:rPr lang="en-US" altLang="ko-KR" sz="1000" dirty="0" err="1">
                    <a:solidFill>
                      <a:schemeClr val="tx1"/>
                    </a:solidFill>
                  </a:rPr>
                  <a:t>Vandermonde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matrix is appeared in </a:t>
                </a:r>
                <a:r>
                  <a:rPr lang="en-US" altLang="ko-KR" sz="1000" b="1" dirty="0">
                    <a:solidFill>
                      <a:schemeClr val="tx1"/>
                    </a:solidFill>
                  </a:rPr>
                  <a:t>polynomial interpolation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ko-KR" sz="1000" b="0" dirty="0">
                    <a:solidFill>
                      <a:schemeClr val="tx1"/>
                    </a:solidFill>
                  </a:rPr>
                  <a:t>For example, when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</a:rPr>
                  <a:t> degree polynomial interpolation with n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Let interpolation polynomial as</a:t>
                </a:r>
              </a:p>
              <a:p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interpolation</m:t>
                      </m:r>
                      <m: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polynomial</m:t>
                      </m:r>
                    </m:oMath>
                  </m:oMathPara>
                </a14:m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Substitute n points in the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</a:rPr>
                  <a:t> leads</a:t>
                </a:r>
              </a:p>
              <a:p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⋯  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sz="1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lang="en-US" altLang="ko-K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eqAr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eqArr>
                                        <m:eqArrPr>
                                          <m:ctrlP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eqAr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altLang="ko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lang="en-US" altLang="ko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altLang="ko-KR" sz="10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ko-KR" sz="1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eqAr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sz="1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ko-KR" sz="1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eqAr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endParaRPr lang="en-US" altLang="ko-KR" sz="1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p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𝐘</m:t>
                      </m:r>
                    </m:oMath>
                  </m:oMathPara>
                </a14:m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This system matrix is a transposed 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Vandermonde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matrix and that its </a:t>
                </a:r>
                <a:r>
                  <a:rPr lang="en-US" altLang="ko-KR" sz="1000" b="1" dirty="0">
                    <a:solidFill>
                      <a:schemeClr val="tx1"/>
                    </a:solidFill>
                  </a:rPr>
                  <a:t>determinant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is connected with the </a:t>
                </a:r>
                <a:r>
                  <a:rPr lang="en-US" altLang="ko-KR" sz="1000" b="1" dirty="0">
                    <a:solidFill>
                      <a:schemeClr val="tx1"/>
                    </a:solidFill>
                  </a:rPr>
                  <a:t>solvability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of the system. If the determinant is nonzero ,when the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</a:rPr>
                  <a:t> are distinct, then coefficients of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</a:rPr>
                  <a:t> are uniquely determined.</a:t>
                </a: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But on the other hand, when the vales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</a:rPr>
                  <a:t> are not distinct, then the system has a singular matrix.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501" y="1162346"/>
                <a:ext cx="7200000" cy="4769126"/>
              </a:xfrm>
              <a:prstGeom prst="rect">
                <a:avLst/>
              </a:prstGeom>
              <a:blipFill>
                <a:blip r:embed="rId2"/>
                <a:stretch>
                  <a:fillRect r="-2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393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Vandermonde</a:t>
            </a:r>
            <a:r>
              <a:rPr lang="en-US" altLang="ko-KR" dirty="0"/>
              <a:t> Matrix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38501" y="1162346"/>
                <a:ext cx="7200000" cy="524688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Vandermonde matrix is appeared in </a:t>
                </a:r>
                <a:r>
                  <a:rPr lang="en-US" altLang="ko-KR" sz="1000" b="1" dirty="0">
                    <a:solidFill>
                      <a:schemeClr val="tx1"/>
                    </a:solidFill>
                  </a:rPr>
                  <a:t>differential equation initial value problems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ko-KR" sz="1000" b="0" dirty="0">
                    <a:solidFill>
                      <a:schemeClr val="tx1"/>
                    </a:solidFill>
                  </a:rPr>
                  <a:t>For example, when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</a:rPr>
                  <a:t> order differential equation with the initial conditions</a:t>
                </a: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Let differential equation as</a:t>
                </a:r>
              </a:p>
              <a:p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f>
                        <m:fPr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1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,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Let solution have a form of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𝑥𝑡</m:t>
                        </m:r>
                      </m:sup>
                    </m:sSup>
                  </m:oMath>
                </a14:m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𝑥𝑡</m:t>
                          </m:r>
                        </m:sup>
                      </m:sSup>
                      <m:d>
                        <m:dPr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We can define </a:t>
                </a:r>
                <a:r>
                  <a:rPr lang="en-US" altLang="ko-KR" sz="1000" b="1" dirty="0">
                    <a:solidFill>
                      <a:schemeClr val="tx1"/>
                    </a:solidFill>
                  </a:rPr>
                  <a:t>characteristic polynomial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)≡</m:t>
                      </m:r>
                      <m:sSup>
                        <m:sSupPr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ko-KR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The solution of differential equation is linear combination of solution of </a:t>
                </a:r>
                <a14:m>
                  <m:oMath xmlns:m="http://schemas.openxmlformats.org/officeDocument/2006/math">
                    <m:r>
                      <a:rPr lang="en-US" altLang="ko-KR" sz="1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</a:rPr>
                  <a:t> which satisfy initial condition.</a:t>
                </a:r>
              </a:p>
              <a:p>
                <a:endParaRPr lang="en-US" altLang="ko-KR" sz="1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ko-KR" sz="1000" i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ko-KR" sz="1000" i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altLang="ko-KR" sz="1000" i="1" dirty="0">
                  <a:solidFill>
                    <a:schemeClr val="tx1"/>
                  </a:solidFill>
                </a:endParaRPr>
              </a:p>
              <a:p>
                <a:endParaRPr lang="en-US" altLang="ko-KR" sz="1000" i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 </m:t>
                                      </m:r>
                                    </m:e>
                                    <m:e>
                                      <m:r>
                                        <a:rPr lang="en-US" altLang="ko-K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eqArr>
                                            <m:eqArrPr>
                                              <m:ctrlPr>
                                                <a:rPr lang="en-US" altLang="ko-KR" sz="1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altLang="ko-KR" sz="1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e>
                                          </m:eqArr>
                                        </m:sub>
                                      </m:sSub>
                                      <m:r>
                                        <a:rPr lang="en-US" altLang="ko-K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⋯  </m:t>
                                      </m:r>
                                    </m:e>
                                    <m:e>
                                      <m:r>
                                        <a:rPr lang="en-US" altLang="ko-K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lang="en-US" altLang="ko-K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ko-K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eqAr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eqAr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eqAr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sz="1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eqAr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1000" i="1" dirty="0">
                  <a:solidFill>
                    <a:schemeClr val="tx1"/>
                  </a:solidFill>
                </a:endParaRP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𝐕</m:t>
                      </m:r>
                      <m:r>
                        <a:rPr lang="en-US" altLang="ko-KR" sz="1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ko-KR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𝐘</m:t>
                      </m:r>
                    </m:oMath>
                  </m:oMathPara>
                </a14:m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If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</a:rPr>
                  <a:t> are distinct the system is solvable. If not, it’s not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501" y="1162346"/>
                <a:ext cx="7200000" cy="5246886"/>
              </a:xfrm>
              <a:prstGeom prst="rect">
                <a:avLst/>
              </a:prstGeom>
              <a:blipFill>
                <a:blip r:embed="rId2"/>
                <a:stretch>
                  <a:fillRect t="-1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508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23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 Number of Linear Equation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96938" y="1037652"/>
                <a:ext cx="7200000" cy="547374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Linear equation </a:t>
                </a:r>
                <a14:m>
                  <m:oMath xmlns:m="http://schemas.openxmlformats.org/officeDocument/2006/math">
                    <m:r>
                      <a:rPr lang="en-US" altLang="ko-KR" sz="1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𝐀𝐱</m:t>
                    </m:r>
                    <m:r>
                      <a:rPr lang="en-US" altLang="ko-KR" sz="1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US" altLang="ko-KR" sz="1000" b="0" dirty="0">
                    <a:solidFill>
                      <a:schemeClr val="tx1"/>
                    </a:solidFill>
                  </a:rPr>
                  <a:t> is given.</a:t>
                </a: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sz="10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</a:rPr>
                  <a:t> is a nonsingular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ko-KR" sz="1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</a:rPr>
                  <a:t> is a solution error caused by error in </a:t>
                </a:r>
                <a14:m>
                  <m:oMath xmlns:m="http://schemas.openxmlformats.org/officeDocument/2006/math">
                    <m:r>
                      <a:rPr lang="en-US" altLang="ko-KR" sz="10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p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ko-KR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p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ko-KR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sub>
                      </m:sSub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p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sub>
                      </m:sSub>
                    </m:oMath>
                  </m:oMathPara>
                </a14:m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The condition number is defined to be the maximum ratio of the relative error in </a:t>
                </a:r>
                <a14:m>
                  <m:oMath xmlns:m="http://schemas.openxmlformats.org/officeDocument/2006/math">
                    <m:r>
                      <a:rPr lang="en-US" altLang="ko-KR" sz="10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</a:rPr>
                  <a:t> to the relative error in </a:t>
                </a:r>
                <a14:m>
                  <m:oMath xmlns:m="http://schemas.openxmlformats.org/officeDocument/2006/math">
                    <m:r>
                      <a:rPr lang="en-US" altLang="ko-KR" sz="1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US" altLang="ko-KR" sz="1000" b="1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ko-KR" sz="10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d>
                        <m:dPr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en-US" altLang="ko-K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ko-KR" sz="1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0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000" b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𝐞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000" b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sz="10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‖</m:t>
                                      </m:r>
                                      <m:r>
                                        <a:rPr lang="en-US" altLang="ko-KR" sz="10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  <m:r>
                                        <a:rPr lang="en-US" altLang="ko-KR" sz="10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‖</m:t>
                                      </m:r>
                                    </m:den>
                                  </m:f>
                                </m:num>
                                <m:den>
                                  <m:f>
                                    <m:fPr>
                                      <m:ctrlPr>
                                        <a:rPr lang="en-US" altLang="ko-K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ko-KR" sz="1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0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000" b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𝐞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000" b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sz="10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‖</m:t>
                                      </m:r>
                                      <m:r>
                                        <a:rPr lang="en-US" altLang="ko-KR" sz="10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𝐛</m:t>
                                      </m:r>
                                      <m:r>
                                        <a:rPr lang="en-US" altLang="ko-KR" sz="10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‖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en-US" altLang="ko-K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ko-KR" sz="1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sz="10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000" b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𝐀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000" b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ko-KR" sz="10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altLang="ko-KR" sz="10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000" b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𝐞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000" b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sz="10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‖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000" b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𝐀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000" b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sz="10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  <m:r>
                                        <a:rPr lang="en-US" altLang="ko-KR" sz="10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𝐛</m:t>
                                      </m:r>
                                      <m:r>
                                        <a:rPr lang="en-US" altLang="ko-KR" sz="10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‖</m:t>
                                      </m:r>
                                    </m:den>
                                  </m:f>
                                </m:num>
                                <m:den>
                                  <m:f>
                                    <m:fPr>
                                      <m:ctrlPr>
                                        <a:rPr lang="en-US" altLang="ko-K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ko-KR" sz="1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0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000" b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𝐞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000" b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sz="10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‖</m:t>
                                      </m:r>
                                      <m:r>
                                        <a:rPr lang="en-US" altLang="ko-KR" sz="10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𝐛</m:t>
                                      </m:r>
                                      <m:r>
                                        <a:rPr lang="en-US" altLang="ko-KR" sz="10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‖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ko-K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000" b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𝐀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000" b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sz="10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000" b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𝐞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 b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𝐛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1000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  <m:sSub>
                                    <m:sSubPr>
                                      <m:ctrlPr>
                                        <a:rPr lang="en-US" altLang="ko-K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𝐞</m:t>
                                      </m:r>
                                    </m:e>
                                    <m:sub>
                                      <m:r>
                                        <a:rPr lang="en-US" altLang="ko-KR" sz="10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𝐛</m:t>
                                      </m:r>
                                    </m:sub>
                                  </m:sSub>
                                  <m:r>
                                    <a:rPr lang="en-US" altLang="ko-KR" sz="1000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ko-KR" sz="1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ko-K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0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1000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  <m:sSup>
                                    <m:sSupPr>
                                      <m:ctrlPr>
                                        <a:rPr lang="en-US" altLang="ko-K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0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𝐀</m:t>
                                      </m:r>
                                    </m:e>
                                    <m:sup>
                                      <m:r>
                                        <a:rPr lang="en-US" altLang="ko-KR" sz="10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1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altLang="ko-KR" sz="1000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  <m:r>
                                    <a:rPr lang="en-US" altLang="ko-KR" sz="1000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ko-KR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  <m:sup>
                              <m:r>
                                <a:rPr lang="en-US" altLang="ko-KR" sz="1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altLang="ko-KR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</m:d>
                    </m:oMath>
                  </m:oMathPara>
                </a14:m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endParaRPr lang="en-US" altLang="ko-KR" sz="1000" b="0" dirty="0">
                  <a:solidFill>
                    <a:schemeClr val="tx1"/>
                  </a:solidFill>
                </a:endParaRP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altLang="ko-KR" sz="1000" b="0" dirty="0">
                    <a:solidFill>
                      <a:schemeClr val="tx1"/>
                    </a:solidFill>
                  </a:rPr>
                  <a:t> is the norm defined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000" b="0" dirty="0">
                    <a:solidFill>
                      <a:schemeClr val="tx1"/>
                    </a:solidFill>
                  </a:rPr>
                  <a:t> norm and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000" b="0" dirty="0">
                  <a:solidFill>
                    <a:schemeClr val="tx1"/>
                  </a:solidFill>
                </a:endParaRPr>
              </a:p>
              <a:p>
                <a:endParaRPr lang="en-US" altLang="ko-KR" sz="10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</m:d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</m:e>
                                <m:sup>
                                  <m:r>
                                    <a:rPr lang="en-US" altLang="ko-KR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ko-KR" sz="1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</m:d>
                        </m:e>
                      </m:rad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ko-KR" sz="1000" b="0" dirty="0">
                  <a:solidFill>
                    <a:schemeClr val="tx1"/>
                  </a:solidFill>
                </a:endParaRPr>
              </a:p>
              <a:p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p>
                          <m: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sz="1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p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ko-KR" sz="1000" b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altLang="ko-KR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𝐤</m:t>
                      </m:r>
                      <m:r>
                        <a:rPr lang="en-US" altLang="ko-KR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p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𝐤</m:t>
                      </m:r>
                      <m:r>
                        <a:rPr lang="en-US" altLang="ko-KR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𝐤</m:t>
                      </m:r>
                    </m:oMath>
                  </m:oMathPara>
                </a14:m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sSup>
                        <m:sSupPr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p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𝐤</m:t>
                      </m:r>
                      <m:r>
                        <a:rPr lang="en-US" altLang="ko-KR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d>
                        <m:dPr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  <m:sup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1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</m:d>
                      <m:r>
                        <a:rPr lang="en-US" altLang="ko-KR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ko-KR" sz="1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𝐀𝐤</m:t>
                      </m:r>
                      <m:r>
                        <a:rPr lang="en-US" altLang="ko-KR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𝐤</m:t>
                      </m:r>
                    </m:oMath>
                  </m:oMathPara>
                </a14:m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US" altLang="ko-KR" sz="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eigen</m:t>
                      </m:r>
                      <m:r>
                        <a:rPr lang="en-US" altLang="ko-KR" sz="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value</m:t>
                      </m:r>
                    </m:oMath>
                  </m:oMathPara>
                </a14:m>
                <a:endParaRPr lang="en-US" altLang="ko-KR" sz="800" b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𝐤</m:t>
                      </m:r>
                      <m:r>
                        <a:rPr lang="en-US" altLang="ko-KR" sz="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US" altLang="ko-KR" sz="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eigen</m:t>
                      </m:r>
                      <m:r>
                        <a:rPr lang="en-US" altLang="ko-KR" sz="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vector</m:t>
                      </m:r>
                    </m:oMath>
                  </m:oMathPara>
                </a14:m>
                <a:endParaRPr lang="en-US" altLang="ko-KR" sz="800" b="1" dirty="0">
                  <a:solidFill>
                    <a:schemeClr val="tx1"/>
                  </a:solidFill>
                </a:endParaRPr>
              </a:p>
              <a:p>
                <a:endParaRPr lang="en-US" altLang="ko-KR" sz="10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</m:e>
                                <m:sup>
                                  <m:r>
                                    <a:rPr lang="en-US" altLang="ko-KR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ko-KR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0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𝐀</m:t>
                                      </m:r>
                                    </m:e>
                                    <m:sup>
                                      <m:r>
                                        <a:rPr lang="en-US" altLang="ko-KR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US" altLang="ko-K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ko-KR" sz="1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ko-KR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</m:e>
                                <m:sup>
                                  <m:r>
                                    <a:rPr lang="en-US" altLang="ko-KR" sz="10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en-US" altLang="ko-KR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sz="1000" b="0" dirty="0">
                  <a:solidFill>
                    <a:schemeClr val="tx1"/>
                  </a:solidFill>
                </a:endParaRPr>
              </a:p>
              <a:p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p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𝐤</m:t>
                      </m:r>
                      <m:r>
                        <a:rPr lang="en-US" altLang="ko-KR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ko-KR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𝐤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altLang="ko-KR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𝐤</m:t>
                      </m:r>
                      <m:r>
                        <a:rPr lang="en-US" altLang="ko-KR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ko-KR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𝐀𝐤</m:t>
                      </m:r>
                      <m:r>
                        <a:rPr lang="en-US" altLang="ko-KR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𝐤</m:t>
                      </m:r>
                    </m:oMath>
                  </m:oMathPara>
                </a14:m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altLang="ko-KR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func>
                      <m:r>
                        <a:rPr lang="en-US" altLang="ko-KR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Then</a:t>
                </a:r>
              </a:p>
              <a:p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d>
                        <m:dPr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00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938" y="1037652"/>
                <a:ext cx="7200000" cy="54737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555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24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96938" y="1162346"/>
                <a:ext cx="7200000" cy="216482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Suppose a vector norm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‖∙‖</m:t>
                    </m:r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ko-K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altLang="ko-K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altLang="ko-KR" sz="1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field</m:t>
                    </m:r>
                    <m:r>
                      <a:rPr lang="en-US" altLang="ko-KR" sz="1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ko-K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ko-K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altLang="ko-K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</a:rPr>
                  <a:t>) is given.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ko-K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</a:rPr>
                  <a:t> induces a linear operator.</a:t>
                </a:r>
              </a:p>
              <a:p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Definition of Induces norm or operator norm on the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</a:rPr>
                  <a:t> is as follow</a:t>
                </a:r>
              </a:p>
              <a:p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ko-K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𝐴𝑥</m:t>
                                      </m:r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ko-K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ko-K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ko-K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with</m:t>
                              </m:r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In particular, if the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</a:rPr>
                  <a:t>-norm for vectors is used for both spaces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</a:rPr>
                  <a:t>,</a:t>
                </a: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then the corresponding induced operator norm</a:t>
                </a:r>
              </a:p>
              <a:p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ko-K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ko-K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938" y="1162346"/>
                <a:ext cx="7200000" cy="2164823"/>
              </a:xfrm>
              <a:prstGeom prst="rect">
                <a:avLst/>
              </a:prstGeom>
              <a:blipFill>
                <a:blip r:embed="rId2"/>
                <a:stretch>
                  <a:fillRect t="-2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592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A6B53B-A93C-4F8F-A7B9-75ADF21422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25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6551A980-6DAB-4666-B7CC-96496A45139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Lagrange polynomial can be a basis of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6551A980-6DAB-4666-B7CC-96496A451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46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24A171BE-6E41-419E-B61F-92295D05A843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 be a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altLang="ko-KR" dirty="0"/>
                  <a:t> order polynomial vector space on field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. </a:t>
                </a:r>
              </a:p>
              <a:p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⋯, 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ko-KR" dirty="0"/>
                  <a:t> be a set of Lagrange polynomial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Then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ko-KR" dirty="0"/>
                  <a:t> is basis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[PF]</a:t>
                </a:r>
              </a:p>
              <a:p>
                <a:r>
                  <a:rPr lang="en-US" altLang="ko-KR" dirty="0"/>
                  <a:t>Suppose that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ko-KR" dirty="0"/>
                  <a:t> is linearly dependent.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When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/>
                  <a:t> 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1=0</m:t>
                    </m:r>
                  </m:oMath>
                </a14:m>
                <a:r>
                  <a:rPr lang="en-US" altLang="ko-KR" dirty="0"/>
                  <a:t>. contradict.</a:t>
                </a:r>
              </a:p>
              <a:p>
                <a:r>
                  <a:rPr lang="en-US" altLang="ko-KR" dirty="0"/>
                  <a:t>Thus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ko-KR" dirty="0"/>
                  <a:t> is linearly independent.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ko-KR" dirty="0"/>
                  <a:t> is a generating 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By linear algebra </a:t>
                </a:r>
                <a:r>
                  <a:rPr lang="en-US" altLang="ko-KR" dirty="0" err="1"/>
                  <a:t>Thm</a:t>
                </a:r>
                <a:r>
                  <a:rPr lang="en-US" altLang="ko-KR" dirty="0"/>
                  <a:t> 1.10,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ko-KR" dirty="0"/>
                  <a:t> is generating 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Thus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ko-KR" dirty="0"/>
                  <a:t> is generating 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Therefore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ko-KR" dirty="0"/>
                  <a:t> is basis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24A171BE-6E41-419E-B61F-92295D05A8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3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902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26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개체 틀 5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cs typeface="Times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𝛗</m:t>
                    </m:r>
                  </m:oMath>
                </a14:m>
                <a:r>
                  <a:rPr lang="en-US" altLang="ko-KR" dirty="0">
                    <a:cs typeface="Times" panose="02020603050405020304" pitchFamily="18" charset="0"/>
                  </a:rPr>
                  <a:t> is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>
                    <a:cs typeface="Times" panose="02020603050405020304" pitchFamily="18" charset="0"/>
                  </a:rPr>
                  <a:t>.</a:t>
                </a:r>
              </a:p>
              <a:p>
                <a:r>
                  <a:rPr lang="en-US" altLang="ko-KR" dirty="0">
                    <a:cs typeface="Times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ℙ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</m:e>
                    </m:func>
                  </m:oMath>
                </a14:m>
                <a:r>
                  <a:rPr lang="en-US" altLang="ko-KR" dirty="0">
                    <a:cs typeface="Times" panose="02020603050405020304" pitchFamily="18" charset="0"/>
                  </a:rPr>
                  <a:t>.</a:t>
                </a:r>
              </a:p>
              <a:p>
                <a:r>
                  <a:rPr lang="en-US" altLang="ko-KR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dirty="0"/>
                  <a:t>.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Hm it looks like linear transformation.</a:t>
                </a:r>
              </a:p>
              <a:p>
                <a:endParaRPr lang="en-US" altLang="ko-KR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1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    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1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eqAr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𝜑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1">
                                                      <a:latin typeface="Cambria Math" panose="02040503050406030204" pitchFamily="18" charset="0"/>
                                                    </a:rPr>
                                                    <m:t>𝐱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eqAr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eqAr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1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eqAr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eqAr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b="1" dirty="0"/>
              </a:p>
              <a:p>
                <a:endParaRPr lang="en-US" altLang="ko-KR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𝐕𝐋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𝛗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⇒ ∴</m:t>
                      </m:r>
                      <m:r>
                        <a:rPr lang="en-US" altLang="ko-KR" b="1" i="0" smtClean="0">
                          <a:solidFill>
                            <a:srgbClr val="1700C0"/>
                          </a:solidFill>
                          <a:latin typeface="Cambria Math" panose="02040503050406030204" pitchFamily="18" charset="0"/>
                        </a:rPr>
                        <m:t>𝐋</m:t>
                      </m:r>
                      <m:r>
                        <a:rPr lang="en-US" altLang="ko-KR" b="1" i="0" smtClean="0">
                          <a:solidFill>
                            <a:srgbClr val="170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1" i="1" smtClean="0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p>
                          <m:r>
                            <a:rPr lang="en-US" altLang="ko-KR" b="1" i="0" smtClean="0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0" smtClean="0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ko-KR" b="1" i="0" smtClean="0">
                          <a:solidFill>
                            <a:srgbClr val="1700C0"/>
                          </a:solidFill>
                          <a:latin typeface="Cambria Math" panose="02040503050406030204" pitchFamily="18" charset="0"/>
                        </a:rPr>
                        <m:t>𝛗</m:t>
                      </m:r>
                    </m:oMath>
                  </m:oMathPara>
                </a14:m>
                <a:endParaRPr lang="en-US" altLang="ko-KR" b="1" dirty="0">
                  <a:solidFill>
                    <a:srgbClr val="1700C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generalized</m:t>
                      </m:r>
                      <m: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Vandermonde</m:t>
                      </m:r>
                      <m: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matrix</m:t>
                      </m:r>
                    </m:oMath>
                  </m:oMathPara>
                </a14:m>
                <a:endParaRPr lang="en-US" altLang="ko-KR" sz="1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Lagrange</m:t>
                      </m:r>
                      <m: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polynomial</m:t>
                      </m:r>
                      <m: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vector</m:t>
                      </m:r>
                    </m:oMath>
                  </m:oMathPara>
                </a14:m>
                <a:endParaRPr lang="en-US" altLang="ko-KR" sz="1000" dirty="0"/>
              </a:p>
            </p:txBody>
          </p:sp>
        </mc:Choice>
        <mc:Fallback xmlns="">
          <p:sp>
            <p:nvSpPr>
              <p:cNvPr id="6" name="텍스트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get Lagrange interpolation 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475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To analysis stability of DRM volume integral, First we decompose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altLang="ko-KR" b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into two parts as</a:t>
                </a:r>
              </a:p>
              <a:p>
                <a:endParaRPr lang="en-US" altLang="ko-KR" b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</m:sup>
                          </m:sSup>
                        </m:e>
                      </m:d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sup>
                      </m:sSup>
                    </m:oMath>
                  </m:oMathPara>
                </a14:m>
                <a:endParaRPr lang="en-US" altLang="ko-KR" b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0" smtClean="0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sup>
                      </m:sSup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ℙ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0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</m:oMath>
                  </m:oMathPara>
                </a14:m>
                <a:endParaRPr lang="en-US" altLang="ko-KR" sz="10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sup>
                      </m:sSup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ℙ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sSup>
                        <m:s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</m:oMath>
                  </m:oMathPara>
                </a14:m>
                <a:endParaRPr lang="en-US" altLang="ko-KR" sz="1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0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vector</m:t>
                      </m:r>
                      <m: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space</m:t>
                      </m:r>
                      <m: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quadrature</m:t>
                      </m:r>
                      <m: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can</m:t>
                      </m:r>
                      <m: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calculate</m:t>
                      </m:r>
                      <m: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exat</m:t>
                      </m:r>
                      <m: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value</m:t>
                      </m:r>
                    </m:oMath>
                  </m:oMathPara>
                </a14:m>
                <a:endParaRPr lang="en-US" altLang="ko-KR" sz="1000" dirty="0">
                  <a:latin typeface="Cambria Math" panose="02040503050406030204" pitchFamily="18" charset="0"/>
                </a:endParaRPr>
              </a:p>
              <a:p>
                <a:endParaRPr lang="en-US" altLang="ko-KR" b="1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>
                    <a:latin typeface="+mn-lt"/>
                  </a:rPr>
                  <a:t>Then we have</a:t>
                </a:r>
              </a:p>
              <a:p>
                <a:endParaRPr lang="en-US" altLang="ko-KR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 i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 i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 i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 i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</m:sup>
                          </m:sSubSup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𝐅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h𝑖𝑔h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altLang="ko-KR" b="1" i="0">
                              <a:latin typeface="Cambria Math" panose="02040503050406030204" pitchFamily="18" charset="0"/>
                            </a:rPr>
                            <m:t>𝛟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𝛁𝛟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h𝑖𝑔h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𝛁𝛟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𝛁𝛟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altLang="ko-KR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sz="105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50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lang="en-US" altLang="ko-KR" sz="1050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05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50" b="1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  <m:sup>
                                  <m:r>
                                    <a:rPr lang="en-US" altLang="ko-KR" sz="1050" i="1">
                                      <a:latin typeface="Cambria Math" panose="02040503050406030204" pitchFamily="18" charset="0"/>
                                    </a:rPr>
                                    <m:t>h𝑖𝑔h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050" b="1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en-US" altLang="ko-KR" sz="1050" b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05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50" b="1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h𝑖𝑔h</m:t>
                          </m:r>
                        </m:sup>
                      </m:sSup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 ∵</m:t>
                      </m:r>
                      <m:d>
                        <m:d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50" b="1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altLang="ko-KR" sz="1050" b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05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50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  <m:sup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</m:sup>
                          </m:sSup>
                        </m:e>
                      </m:d>
                      <m:r>
                        <a:rPr lang="en-US" altLang="ko-KR" sz="1050" b="1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ℙ</m:t>
                          </m:r>
                        </m:e>
                        <m:sup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altLang="ko-KR" sz="1050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50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sup>
                      </m:sSubSup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chr m:val="∑"/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50" b="1" i="0" smtClean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  <m:sup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05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5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5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1050" b="0" dirty="0">
                  <a:latin typeface="Cambria Math" panose="02040503050406030204" pitchFamily="18" charset="0"/>
                </a:endParaRPr>
              </a:p>
              <a:p>
                <a:endParaRPr lang="en-US" altLang="ko-KR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ko-KR" dirty="0"/>
                  <a:t> is a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+1 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altLang="ko-KR" dirty="0"/>
                  <a:t> order polynomial approximation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altLang="ko-KR" dirty="0"/>
                  <a:t> with Lagrange polynomials.</a:t>
                </a:r>
              </a:p>
              <a:p>
                <a:r>
                  <a:rPr lang="en-US" altLang="ko-KR" dirty="0"/>
                  <a:t>Let surface integral calculate exactly, then the DG weak formulation is changed after applying DRM as follow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𝛟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𝛟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𝛁𝛟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h𝑖𝑔h</m:t>
                                  </m:r>
                                </m:sup>
                              </m:sSubSup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h𝑖𝑔h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𝛁𝛟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sz="1050" dirty="0"/>
              </a:p>
              <a:p>
                <a:endParaRPr lang="en-US" altLang="ko-KR" sz="1050" dirty="0"/>
              </a:p>
              <a:p>
                <a:endParaRPr lang="ko-KR" altLang="en-US" sz="1050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 b="-59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27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Stability of DRM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549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3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Integration on </a:t>
            </a:r>
            <a:br>
              <a:rPr lang="en-US" altLang="ko-KR" dirty="0"/>
            </a:br>
            <a:r>
              <a:rPr lang="en-US" altLang="ko-KR" dirty="0"/>
              <a:t>High-order Curved Elements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dirty="0"/>
                  <a:t> is tabled below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altLang="ko-KR" dirty="0"/>
                  <a:t>Direct Quadrature Methods(DQM) for Volume Integration</a:t>
                </a:r>
              </a:p>
              <a:p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is polynomial order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Since </a:t>
                </a:r>
                <a14:m>
                  <m:oMath xmlns:m="http://schemas.openxmlformats.org/officeDocument/2006/math">
                    <m:r>
                      <a:rPr lang="en-US" altLang="ko-KR" b="1" dirty="0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altLang="ko-KR" dirty="0"/>
                  <a:t> should be greater than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+1 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/>
                  <a:t>order polynomial </a:t>
                </a:r>
                <a:r>
                  <a:rPr lang="en-US" altLang="ko-KR" b="1" dirty="0"/>
                  <a:t> </a:t>
                </a:r>
                <a:r>
                  <a:rPr lang="en-US" altLang="ko-KR" dirty="0"/>
                  <a:t>to satisfy formal order of accuracy, we can assume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Find an orthonormal basis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𝛗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/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/>
                  <a:t>by using the MGS process.</a:t>
                </a:r>
                <a:endParaRPr lang="en-US" altLang="ko-KR" b="1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b="1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193" y="1487334"/>
            <a:ext cx="3971614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4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 and Jacobian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>
                    <a:latin typeface="+mn-lt"/>
                  </a:rPr>
                  <a:t>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>
                    <a:latin typeface="+mn-lt"/>
                  </a:rPr>
                  <a:t> be reference element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latin typeface="+mn-lt"/>
                  </a:rPr>
                  <a:t> be </a:t>
                </a:r>
                <a:r>
                  <a:rPr lang="en-US" altLang="ko-KR" dirty="0"/>
                  <a:t>physical element.</a:t>
                </a:r>
                <a:endParaRPr lang="en-US" altLang="ko-KR" dirty="0">
                  <a:latin typeface="+mn-lt"/>
                </a:endParaRPr>
              </a:p>
              <a:p>
                <a:r>
                  <a:rPr lang="en-US" altLang="ko-KR" dirty="0">
                    <a:latin typeface="+mn-lt"/>
                  </a:rPr>
                  <a:t>Let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𝔗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̃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altLang="ko-K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𝔗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𝐀𝐫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en-US" altLang="ko-KR" b="1" dirty="0"/>
              </a:p>
              <a:p>
                <a:endParaRPr lang="en-US" altLang="ko-KR" sz="1000" dirty="0"/>
              </a:p>
              <a:p>
                <a:r>
                  <a:rPr lang="en-US" altLang="ko-KR" dirty="0"/>
                  <a:t>Define Jacobian matrix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𝐉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/>
                  <a:t>as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𝐝𝐱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𝐉𝐝𝐫</m:t>
                    </m:r>
                  </m:oMath>
                </a14:m>
                <a:endParaRPr lang="en-US" altLang="ko-KR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1000" dirty="0"/>
              </a:p>
              <a:p>
                <a:endParaRPr lang="en-US" altLang="ko-KR" dirty="0"/>
              </a:p>
              <a:p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altLang="ko-KR" dirty="0"/>
                  <a:t> is constant</a:t>
                </a:r>
              </a:p>
              <a:p>
                <a:endParaRPr lang="en-US" altLang="ko-KR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𝐀𝐫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𝐀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0">
                              <a:latin typeface="Cambria Math" panose="02040503050406030204" pitchFamily="18" charset="0"/>
                            </a:rPr>
                            <m:t>𝐫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0">
                              <a:latin typeface="Cambria Math" panose="02040503050406030204" pitchFamily="18" charset="0"/>
                            </a:rPr>
                            <m:t>𝐫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en-US" altLang="ko-KR" b="1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 t="-1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58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5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1</a:t>
            </a:r>
            <a:br>
              <a:rPr lang="en-US" altLang="ko-KR" dirty="0"/>
            </a:br>
            <a:r>
              <a:rPr lang="en-US" altLang="ko-KR" dirty="0"/>
              <a:t>Integral Domain Transformation of Volume Integral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2000" y="1091467"/>
                <a:ext cx="9000000" cy="540000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Let’s consider 2D integration on arbitrary surface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𝑑𝑆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>
                    <a:latin typeface="+mn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dirty="0">
                    <a:latin typeface="+mn-lt"/>
                  </a:rPr>
                  <a:t> be reference element.</a:t>
                </a:r>
              </a:p>
              <a:p>
                <a:r>
                  <a:rPr lang="en-US" altLang="ko-KR" dirty="0">
                    <a:latin typeface="+mn-lt"/>
                  </a:rPr>
                  <a:t>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∃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altLang="ko-KR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dirty="0">
                    <a:latin typeface="+mn-lt"/>
                  </a:rPr>
                  <a:t>.</a:t>
                </a:r>
              </a:p>
              <a:p>
                <a:r>
                  <a:rPr lang="en-US" altLang="ko-KR" dirty="0">
                    <a:latin typeface="+mn-lt"/>
                  </a:rPr>
                  <a:t>Next, we consider small part of element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dirty="0">
                    <a:latin typeface="+mn-lt"/>
                  </a:rPr>
                  <a:t> and explore relationship between them.</a:t>
                </a:r>
              </a:p>
              <a:p>
                <a:endParaRPr lang="en-US" altLang="ko-KR" dirty="0">
                  <a:latin typeface="+mn-lt"/>
                </a:endParaRPr>
              </a:p>
              <a:p>
                <a:endParaRPr lang="en-US" altLang="ko-KR" dirty="0">
                  <a:latin typeface="+mn-lt"/>
                </a:endParaRPr>
              </a:p>
              <a:p>
                <a:endParaRPr lang="en-US" altLang="ko-KR" dirty="0">
                  <a:latin typeface="+mn-lt"/>
                </a:endParaRPr>
              </a:p>
              <a:p>
                <a:endParaRPr lang="en-US" altLang="ko-KR" dirty="0">
                  <a:latin typeface="+mn-lt"/>
                </a:endParaRP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>
                    <a:latin typeface="+mn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>
                    <a:latin typeface="+mn-lt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ko-KR" dirty="0"/>
                  <a:t> by definition of partial derivate.</a:t>
                </a:r>
              </a:p>
              <a:p>
                <a:r>
                  <a:rPr lang="en-US" altLang="ko-KR" dirty="0">
                    <a:latin typeface="+mn-lt"/>
                  </a:rPr>
                  <a:t>Thus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≅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det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𝐉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dirty="0"/>
                  <a:t> 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dirty="0"/>
                  <a:t>  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det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𝐉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using Reimann integral notion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𝔗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𝐉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𝑑𝐴</m:t>
                      </m:r>
                    </m:oMath>
                  </m:oMathPara>
                </a14:m>
                <a:endParaRPr lang="ko-KR" altLang="en-US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>
                  <a:latin typeface="+mn-lt"/>
                </a:endParaRP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2000" y="1091467"/>
                <a:ext cx="9000000" cy="5400000"/>
              </a:xfrm>
              <a:blipFill>
                <a:blip r:embed="rId2"/>
                <a:stretch>
                  <a:fillRect l="-68" t="-65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그룹 73"/>
          <p:cNvGrpSpPr/>
          <p:nvPr/>
        </p:nvGrpSpPr>
        <p:grpSpPr>
          <a:xfrm>
            <a:off x="2698268" y="2687119"/>
            <a:ext cx="3537913" cy="1161552"/>
            <a:chOff x="6372057" y="1088154"/>
            <a:chExt cx="3537913" cy="1161552"/>
          </a:xfrm>
        </p:grpSpPr>
        <p:grpSp>
          <p:nvGrpSpPr>
            <p:cNvPr id="65" name="그룹 64"/>
            <p:cNvGrpSpPr/>
            <p:nvPr/>
          </p:nvGrpSpPr>
          <p:grpSpPr>
            <a:xfrm>
              <a:off x="6372057" y="1088154"/>
              <a:ext cx="3537913" cy="1161552"/>
              <a:chOff x="2830835" y="2487437"/>
              <a:chExt cx="3537913" cy="1161552"/>
            </a:xfrm>
          </p:grpSpPr>
          <p:grpSp>
            <p:nvGrpSpPr>
              <p:cNvPr id="63" name="그룹 62"/>
              <p:cNvGrpSpPr/>
              <p:nvPr/>
            </p:nvGrpSpPr>
            <p:grpSpPr>
              <a:xfrm>
                <a:off x="5674566" y="2605684"/>
                <a:ext cx="694182" cy="935583"/>
                <a:chOff x="239057" y="3258078"/>
                <a:chExt cx="1009430" cy="1390886"/>
              </a:xfrm>
            </p:grpSpPr>
            <p:cxnSp>
              <p:nvCxnSpPr>
                <p:cNvPr id="59" name="직선 연결선 58"/>
                <p:cNvCxnSpPr/>
                <p:nvPr/>
              </p:nvCxnSpPr>
              <p:spPr>
                <a:xfrm>
                  <a:off x="332509" y="3433545"/>
                  <a:ext cx="83127" cy="49837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/>
                <p:cNvCxnSpPr/>
                <p:nvPr/>
              </p:nvCxnSpPr>
              <p:spPr>
                <a:xfrm>
                  <a:off x="916450" y="3293092"/>
                  <a:ext cx="83127" cy="49837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원호 60"/>
                <p:cNvSpPr/>
                <p:nvPr/>
              </p:nvSpPr>
              <p:spPr>
                <a:xfrm rot="18352020">
                  <a:off x="334087" y="3734564"/>
                  <a:ext cx="914400" cy="914400"/>
                </a:xfrm>
                <a:prstGeom prst="arc">
                  <a:avLst>
                    <a:gd name="adj1" fmla="val 16200000"/>
                    <a:gd name="adj2" fmla="val 21099358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원호 61"/>
                <p:cNvSpPr/>
                <p:nvPr/>
              </p:nvSpPr>
              <p:spPr>
                <a:xfrm rot="18352020">
                  <a:off x="239057" y="3258078"/>
                  <a:ext cx="914400" cy="914400"/>
                </a:xfrm>
                <a:prstGeom prst="arc">
                  <a:avLst>
                    <a:gd name="adj1" fmla="val 16168927"/>
                    <a:gd name="adj2" fmla="val 21099358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5" name="그룹 54"/>
              <p:cNvGrpSpPr/>
              <p:nvPr/>
            </p:nvGrpSpPr>
            <p:grpSpPr>
              <a:xfrm>
                <a:off x="2830835" y="2487437"/>
                <a:ext cx="3366738" cy="1161552"/>
                <a:chOff x="2830835" y="2553938"/>
                <a:chExt cx="3366738" cy="1161552"/>
              </a:xfrm>
            </p:grpSpPr>
            <p:grpSp>
              <p:nvGrpSpPr>
                <p:cNvPr id="5" name="그룹 4"/>
                <p:cNvGrpSpPr/>
                <p:nvPr/>
              </p:nvGrpSpPr>
              <p:grpSpPr>
                <a:xfrm>
                  <a:off x="2830835" y="2553938"/>
                  <a:ext cx="1022460" cy="1161552"/>
                  <a:chOff x="-1693239" y="2235800"/>
                  <a:chExt cx="1022460" cy="1161552"/>
                </a:xfrm>
              </p:grpSpPr>
              <p:cxnSp>
                <p:nvCxnSpPr>
                  <p:cNvPr id="6" name="직선 화살표 연결선 5"/>
                  <p:cNvCxnSpPr/>
                  <p:nvPr/>
                </p:nvCxnSpPr>
                <p:spPr>
                  <a:xfrm flipV="1">
                    <a:off x="-1471353" y="3142210"/>
                    <a:ext cx="72000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직선 화살표 연결선 6"/>
                  <p:cNvCxnSpPr/>
                  <p:nvPr/>
                </p:nvCxnSpPr>
                <p:spPr>
                  <a:xfrm flipV="1">
                    <a:off x="-1460269" y="2422210"/>
                    <a:ext cx="0" cy="7200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" name="직사각형 7"/>
                  <p:cNvSpPr/>
                  <p:nvPr/>
                </p:nvSpPr>
                <p:spPr>
                  <a:xfrm>
                    <a:off x="-1172095" y="2477191"/>
                    <a:ext cx="360000" cy="36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/>
                      <p:cNvSpPr txBox="1"/>
                      <p:nvPr/>
                    </p:nvSpPr>
                    <p:spPr>
                      <a:xfrm>
                        <a:off x="-1414317" y="2541162"/>
                        <a:ext cx="26600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m:oMathPara>
                        </a14:m>
                        <a:endParaRPr lang="ko-KR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9" name="TextBox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414317" y="2541162"/>
                        <a:ext cx="266007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/>
                      <p:cNvSpPr txBox="1"/>
                      <p:nvPr/>
                    </p:nvSpPr>
                    <p:spPr>
                      <a:xfrm>
                        <a:off x="-1148310" y="2235800"/>
                        <a:ext cx="26600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m:oMathPara>
                        </a14:m>
                        <a:endParaRPr lang="ko-KR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148310" y="2235800"/>
                        <a:ext cx="266007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/>
                      <p:cNvSpPr txBox="1"/>
                      <p:nvPr/>
                    </p:nvSpPr>
                    <p:spPr>
                      <a:xfrm>
                        <a:off x="-1533916" y="2799001"/>
                        <a:ext cx="390698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8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sz="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8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ko-KR" sz="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m:oMathPara>
                        </a14:m>
                        <a:endParaRPr lang="ko-KR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533916" y="2799001"/>
                        <a:ext cx="390698" cy="21544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r="-625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" name="타원 11"/>
                  <p:cNvSpPr/>
                  <p:nvPr/>
                </p:nvSpPr>
                <p:spPr>
                  <a:xfrm>
                    <a:off x="-1179230" y="2817814"/>
                    <a:ext cx="36000" cy="36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-936786" y="3181908"/>
                        <a:ext cx="26600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m:oMathPara>
                        </a14:m>
                        <a:endParaRPr lang="ko-KR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13" name="TextBox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936786" y="3181908"/>
                        <a:ext cx="266007" cy="21544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TextBox 13"/>
                      <p:cNvSpPr txBox="1"/>
                      <p:nvPr/>
                    </p:nvSpPr>
                    <p:spPr>
                      <a:xfrm>
                        <a:off x="-1693239" y="2331114"/>
                        <a:ext cx="26600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m:oMathPara>
                        </a14:m>
                        <a:endParaRPr lang="ko-KR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693239" y="2331114"/>
                        <a:ext cx="266007" cy="21544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5" name="그룹 14"/>
                <p:cNvGrpSpPr/>
                <p:nvPr/>
              </p:nvGrpSpPr>
              <p:grpSpPr>
                <a:xfrm>
                  <a:off x="5149986" y="2638833"/>
                  <a:ext cx="1047587" cy="1066238"/>
                  <a:chOff x="3402347" y="4022147"/>
                  <a:chExt cx="1047587" cy="1066238"/>
                </a:xfrm>
              </p:grpSpPr>
              <p:cxnSp>
                <p:nvCxnSpPr>
                  <p:cNvPr id="16" name="직선 화살표 연결선 15"/>
                  <p:cNvCxnSpPr/>
                  <p:nvPr/>
                </p:nvCxnSpPr>
                <p:spPr>
                  <a:xfrm flipV="1">
                    <a:off x="3624233" y="4833243"/>
                    <a:ext cx="72000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직선 화살표 연결선 16"/>
                  <p:cNvCxnSpPr/>
                  <p:nvPr/>
                </p:nvCxnSpPr>
                <p:spPr>
                  <a:xfrm flipV="1">
                    <a:off x="3635317" y="4113243"/>
                    <a:ext cx="0" cy="7200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4108337" y="4408911"/>
                        <a:ext cx="26600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800" b="1" i="0" smtClean="0"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</m:oMath>
                          </m:oMathPara>
                        </a14:m>
                        <a:endParaRPr lang="ko-KR" altLang="en-US" sz="800" b="1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08337" y="4408911"/>
                        <a:ext cx="266007" cy="21544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>
                        <a:off x="3796656" y="4243692"/>
                        <a:ext cx="26600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800" b="1" i="0" smtClean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oMath>
                          </m:oMathPara>
                        </a14:m>
                        <a:endParaRPr lang="ko-KR" altLang="en-US" sz="800" b="1" dirty="0"/>
                      </a:p>
                    </p:txBody>
                  </p:sp>
                </mc:Choice>
                <mc:Fallback xmlns="">
                  <p:sp>
                    <p:nvSpPr>
                      <p:cNvPr id="21" name="TextBox 2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96656" y="4243692"/>
                        <a:ext cx="266007" cy="215444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TextBox 19"/>
                      <p:cNvSpPr txBox="1"/>
                      <p:nvPr/>
                    </p:nvSpPr>
                    <p:spPr>
                      <a:xfrm>
                        <a:off x="4158800" y="4872941"/>
                        <a:ext cx="26600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ko-KR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58800" y="4872941"/>
                        <a:ext cx="266007" cy="215444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TextBox 20"/>
                      <p:cNvSpPr txBox="1"/>
                      <p:nvPr/>
                    </p:nvSpPr>
                    <p:spPr>
                      <a:xfrm>
                        <a:off x="3402347" y="4022147"/>
                        <a:ext cx="26600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ko-KR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25" name="TextBox 2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02347" y="4022147"/>
                        <a:ext cx="266007" cy="215444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3" name="그룹 22"/>
                  <p:cNvGrpSpPr/>
                  <p:nvPr/>
                </p:nvGrpSpPr>
                <p:grpSpPr>
                  <a:xfrm>
                    <a:off x="3583920" y="4464453"/>
                    <a:ext cx="476354" cy="227842"/>
                    <a:chOff x="3583920" y="4464453"/>
                    <a:chExt cx="476354" cy="227842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6" name="TextBox 25"/>
                        <p:cNvSpPr txBox="1"/>
                        <p:nvPr/>
                      </p:nvSpPr>
                      <p:spPr>
                        <a:xfrm>
                          <a:off x="3583920" y="4476851"/>
                          <a:ext cx="390698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ko-KR" sz="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ko-KR" altLang="en-US" sz="800" dirty="0"/>
                        </a:p>
                      </p:txBody>
                    </p:sp>
                  </mc:Choice>
                  <mc:Fallback xmlns="">
                    <p:sp>
                      <p:nvSpPr>
                        <p:cNvPr id="26" name="TextBox 2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583920" y="4476851"/>
                          <a:ext cx="390698" cy="215444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 r="-468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27" name="타원 26"/>
                    <p:cNvSpPr/>
                    <p:nvPr/>
                  </p:nvSpPr>
                  <p:spPr>
                    <a:xfrm>
                      <a:off x="4024274" y="4464453"/>
                      <a:ext cx="36000" cy="36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25" name="직선 화살표 연결선 24"/>
                  <p:cNvCxnSpPr>
                    <a:stCxn id="27" idx="0"/>
                    <a:endCxn id="62" idx="0"/>
                  </p:cNvCxnSpPr>
                  <p:nvPr/>
                </p:nvCxnSpPr>
                <p:spPr>
                  <a:xfrm flipH="1" flipV="1">
                    <a:off x="3984892" y="4181129"/>
                    <a:ext cx="57382" cy="28332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직선 화살표 연결선 23"/>
                  <p:cNvCxnSpPr/>
                  <p:nvPr/>
                </p:nvCxnSpPr>
                <p:spPr>
                  <a:xfrm flipV="1">
                    <a:off x="4051898" y="4402379"/>
                    <a:ext cx="398036" cy="8504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" name="직선 화살표 연결선 27"/>
                <p:cNvCxnSpPr/>
                <p:nvPr/>
              </p:nvCxnSpPr>
              <p:spPr>
                <a:xfrm>
                  <a:off x="4272749" y="3153952"/>
                  <a:ext cx="72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4504854" y="2915031"/>
                      <a:ext cx="266007" cy="2155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800" b="1" i="1" smtClean="0">
                                    <a:latin typeface="Cambria Math" panose="02040503050406030204" pitchFamily="18" charset="0"/>
                                  </a:rPr>
                                  <m:t>𝔗</m:t>
                                </m:r>
                              </m:e>
                              <m:sub>
                                <m:r>
                                  <a:rPr lang="en-US" altLang="ko-KR" sz="8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oMath>
                        </m:oMathPara>
                      </a14:m>
                      <a:br>
                        <a:rPr lang="en-US" altLang="ko-KR" sz="800" b="1" dirty="0"/>
                      </a:br>
                      <a:endParaRPr lang="ko-KR" altLang="en-US" sz="800" b="1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04854" y="2915031"/>
                      <a:ext cx="266007" cy="215508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6931486" y="1374691"/>
                  <a:ext cx="26600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1486" y="1374691"/>
                  <a:ext cx="266007" cy="21544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9357826" y="1252803"/>
                  <a:ext cx="35584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800" b="0" i="1" smtClean="0">
                          <a:latin typeface="Cambria Math" panose="02040503050406030204" pitchFamily="18" charset="0"/>
                        </a:rPr>
                        <m:t>∆</m:t>
                      </m:r>
                    </m:oMath>
                  </a14:m>
                  <a:r>
                    <a:rPr lang="en-US" altLang="ko-KR" sz="800" dirty="0"/>
                    <a:t>S</a:t>
                  </a:r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7826" y="1252803"/>
                  <a:ext cx="355842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8087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6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1</a:t>
            </a:r>
            <a:br>
              <a:rPr lang="en-US" altLang="ko-KR" dirty="0"/>
            </a:br>
            <a:r>
              <a:rPr lang="en-US" altLang="ko-KR" dirty="0"/>
              <a:t>Transformation of Volume Integral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To expand above result to 3D, we consider volume integration on arbitrary volume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dirty="0"/>
                  <a:t> be small part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ko-KR" dirty="0"/>
                  <a:t> be small part of reference element.</a:t>
                </a:r>
              </a:p>
              <a:p>
                <a:r>
                  <a:rPr lang="en-US" altLang="ko-KR" dirty="0"/>
                  <a:t>Follow the above sequences,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endParaRPr lang="en-US" altLang="ko-KR" dirty="0"/>
              </a:p>
              <a:p>
                <a:r>
                  <a:rPr lang="en-US" altLang="ko-KR" dirty="0"/>
                  <a:t>By using Reimann integral notion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sub>
                        <m:sup/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𝔗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𝐉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̃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ko-KR" altLang="en-US" i="1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 t="-65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36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7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2</a:t>
            </a:r>
            <a:br>
              <a:rPr lang="en-US" altLang="ko-KR" dirty="0"/>
            </a:br>
            <a:r>
              <a:rPr lang="en-US" altLang="ko-KR" dirty="0"/>
              <a:t>Transformation of Surface Integral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we consider surface integral on surface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of arbitrary volume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/>
                  <a:t> be reference element.</a:t>
                </a:r>
              </a:p>
              <a:p>
                <a:r>
                  <a:rPr lang="en-US" altLang="ko-KR" dirty="0"/>
                  <a:t>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∃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altLang="ko-KR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Using divergence theorem  and transformation of volume integral 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1" i="0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  <m:d>
                                <m:d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𝐉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𝛁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d>
                                <m:d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𝔗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altLang="ko-KR" b="1" dirty="0"/>
              </a:p>
              <a:p>
                <a:endParaRPr lang="en-US" altLang="ko-KR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det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𝔗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det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𝔗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  <m:d>
                                <m:dPr>
                                  <m:ctrlPr>
                                    <a:rPr lang="en-US" altLang="ko-KR" b="1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𝐉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  <m:d>
                                <m:dPr>
                                  <m:ctrlPr>
                                    <a:rPr lang="en-US" altLang="ko-KR" b="1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𝐉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  <m:d>
                                <m:dPr>
                                  <m:ctrlPr>
                                    <a:rPr lang="en-US" altLang="ko-KR" b="1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𝐉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…;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+(…;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000" b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>
                          <a:latin typeface="Cambria Math" panose="02040503050406030204" pitchFamily="18" charset="0"/>
                        </a:rPr>
                        <m:t>𝐅</m:t>
                      </m:r>
                      <m:d>
                        <m:dPr>
                          <m:ctrlPr>
                            <a:rPr lang="en-US" altLang="ko-KR" sz="1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dirty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ko-KR" sz="1000" i="1" dirty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altLang="ko-KR" sz="1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i="1" dirty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i="1" dirty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i="1" dirty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000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0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000" b="1" dirty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altLang="ko-KR" sz="10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000" b="1" dirty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</m:acc>
                      <m:d>
                        <m:dPr>
                          <m:ctrlPr>
                            <a:rPr lang="en-US" altLang="ko-KR" sz="10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dirty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US" altLang="ko-KR" sz="1000" b="1" i="1" dirty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altLang="ko-KR" sz="1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000" i="1" dirty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000" i="1" dirty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000" i="1" dirty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000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0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ko-KR" sz="1000" b="1" dirty="0"/>
              </a:p>
              <a:p>
                <a:endParaRPr lang="en-US" altLang="ko-KR" sz="1000" b="1" dirty="0"/>
              </a:p>
              <a:p>
                <a:r>
                  <a:rPr lang="en-US" altLang="ko-KR" dirty="0"/>
                  <a:t>From relation between cofactor matrix and inverse matrix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𝐂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</m:d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</m:d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𝐉</m:t>
                                </m:r>
                              </m:e>
                              <m:sup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en-US" altLang="ko-KR" i="1" dirty="0"/>
              </a:p>
              <a:p>
                <a:endParaRPr lang="en-US" altLang="ko-KR" sz="1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</m:d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altLang="ko-KR" b="1" dirty="0"/>
              </a:p>
              <a:p>
                <a:endParaRPr lang="en-US" altLang="ko-KR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∴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𝔗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…;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+(…;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  <a:p>
                <a:endParaRPr lang="en-US" altLang="ko-KR" b="1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 t="-65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309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8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2</a:t>
            </a:r>
            <a:br>
              <a:rPr lang="en-US" altLang="ko-KR" dirty="0"/>
            </a:br>
            <a:r>
              <a:rPr lang="en-US" altLang="ko-KR" dirty="0"/>
              <a:t>Transformation of Surface Integral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/>
                  <a:t>Let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ko-KR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</m:acc>
                  </m:oMath>
                </a14:m>
                <a:r>
                  <a:rPr lang="en-US" altLang="ko-KR" b="1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latin typeface="+mn-lt"/>
                  </a:rPr>
                  <a:t>and define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</m:acc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altLang="ko-KR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</m:acc>
                  </m:oMath>
                </a14:m>
                <a:endParaRPr lang="en-US" altLang="ko-KR" b="1" dirty="0"/>
              </a:p>
              <a:p>
                <a:r>
                  <a:rPr lang="en-US" altLang="ko-KR" dirty="0"/>
                  <a:t>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</m:acc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̃"/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</m:acc>
                      <m:d>
                        <m:d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US" altLang="ko-KR" b="1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dirty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</m:acc>
                      <m:r>
                        <a:rPr lang="en-US" altLang="ko-KR" b="1" i="1" dirty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dirty="0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p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altLang="ko-KR" b="1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dirty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</m:e>
                      </m:d>
                      <m:r>
                        <a:rPr lang="en-US" altLang="ko-KR" b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i="1" dirty="0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 dirty="0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i="1" dirty="0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 dirty="0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i="1" dirty="0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 dirty="0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…;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+(…;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ko-KR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d>
                        <m:dPr>
                          <m:ctrlPr>
                            <a:rPr lang="en-US" altLang="ko-KR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i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n-US" altLang="ko-KR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i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d>
                        <m:dPr>
                          <m:ctrlPr>
                            <a:rPr lang="en-US" altLang="ko-KR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den>
                          </m:f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den>
                          </m:f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dirty="0">
                  <a:latin typeface="+mn-lt"/>
                </a:endParaRPr>
              </a:p>
              <a:p>
                <a:r>
                  <a:rPr lang="en-US" altLang="ko-KR" dirty="0">
                    <a:latin typeface="+mn-lt"/>
                  </a:rPr>
                  <a:t>By definition of cofactor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+mn-lt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 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  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d>
                        <m:dPr>
                          <m:ctrlP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d>
                        <m:dPr>
                          <m:ctrlP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altLang="ko-KR" sz="1000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∴</m:t>
                      </m:r>
                      <m:acc>
                        <m:accPr>
                          <m:chr m:val="̃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</m:acc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̃"/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</m:acc>
                      <m:d>
                        <m:d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US" altLang="ko-KR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…;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…;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𝔗</m:t>
                      </m:r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  <a:p>
                <a:r>
                  <a:rPr lang="en-US" altLang="ko-KR" dirty="0"/>
                  <a:t>From above relation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altLang="ko-KR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ko-KR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𝛁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d>
                                <m:d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𝔗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𝛁</m:t>
                              </m:r>
                            </m:e>
                          </m:acc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̃"/>
                              <m:ctrlPr>
                                <a:rPr lang="en-US" altLang="ko-KR" b="1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dirty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altLang="ko-KR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</m:d>
                          <m:r>
                            <a:rPr lang="en-US" altLang="ko-KR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  <m:r>
                            <a:rPr lang="en-US" altLang="ko-KR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</m:d>
                          <m:r>
                            <a:rPr lang="en-US" altLang="ko-KR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  <m:r>
                            <a:rPr lang="en-US" altLang="ko-KR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dirty="0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b="0" i="0" dirty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dirty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 dirty="0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</m:acc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i="0" dirty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𝐂</m:t>
                          </m:r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 smtClean="0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altLang="ko-KR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altLang="ko-KR" b="1" i="1" dirty="0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 dirty="0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dirty="0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altLang="ko-KR" i="1" dirty="0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ko-KR" i="1" dirty="0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𝔗</m:t>
                          </m:r>
                          <m:r>
                            <a:rPr lang="en-US" altLang="ko-KR" i="1" dirty="0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ko-KR" b="1" i="1" dirty="0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altLang="ko-KR" b="1" i="1" dirty="0" smtClean="0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dirty="0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  <m:r>
                                <a:rPr lang="en-US" altLang="ko-KR" b="1" i="1" dirty="0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ko-KR" b="1" i="1">
                                      <a:solidFill>
                                        <a:srgbClr val="170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>
                                      <a:solidFill>
                                        <a:srgbClr val="170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ko-KR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t="-451" b="-164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308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9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2.1</a:t>
            </a:r>
            <a:br>
              <a:rPr lang="en-US" altLang="ko-KR" dirty="0"/>
            </a:br>
            <a:r>
              <a:rPr lang="en-US" altLang="ko-KR" sz="2300" dirty="0"/>
              <a:t>Transformation of Surface Normal Vector</a:t>
            </a:r>
            <a:endParaRPr lang="ko-KR" altLang="en-US" sz="2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>
                    <a:latin typeface="+mn-lt"/>
                  </a:rPr>
                  <a:t>We consider surface normal vector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</m:acc>
                  </m:oMath>
                </a14:m>
                <a:r>
                  <a:rPr lang="en-US" altLang="ko-KR" b="1" dirty="0">
                    <a:latin typeface="+mn-lt"/>
                  </a:rPr>
                  <a:t> </a:t>
                </a:r>
                <a:r>
                  <a:rPr lang="en-US" altLang="ko-KR" dirty="0">
                    <a:latin typeface="+mn-lt"/>
                  </a:rPr>
                  <a:t>in reference element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b="1" dirty="0">
                    <a:latin typeface="+mn-lt"/>
                  </a:rPr>
                  <a:t> </a:t>
                </a:r>
                <a:r>
                  <a:rPr lang="en-US" altLang="ko-KR" dirty="0">
                    <a:latin typeface="+mn-lt"/>
                  </a:rPr>
                  <a:t>which</a:t>
                </a:r>
                <a:r>
                  <a:rPr lang="en-US" altLang="ko-KR" b="1" dirty="0">
                    <a:latin typeface="+mn-lt"/>
                  </a:rPr>
                  <a:t> </a:t>
                </a:r>
                <a:r>
                  <a:rPr lang="en-US" altLang="ko-KR" dirty="0">
                    <a:latin typeface="+mn-lt"/>
                  </a:rPr>
                  <a:t>is tangent to the surface at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𝐫</m:t>
                    </m:r>
                  </m:oMath>
                </a14:m>
                <a:r>
                  <a:rPr lang="en-US" altLang="ko-KR" dirty="0">
                    <a:latin typeface="+mn-lt"/>
                  </a:rPr>
                  <a:t>.</a:t>
                </a:r>
              </a:p>
              <a:p>
                <a:r>
                  <a:rPr lang="en-US" altLang="ko-KR" dirty="0"/>
                  <a:t>Then we assume there is a invertible transformation operator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which mapping from reference element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/>
                  <a:t> to physical element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.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𝔗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̃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altLang="ko-K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/>
              </a:p>
              <a:p>
                <a:endParaRPr lang="en-US" altLang="ko-KR" b="1" dirty="0">
                  <a:latin typeface="+mn-lt"/>
                </a:endParaRPr>
              </a:p>
              <a:p>
                <a:endParaRPr lang="en-US" altLang="ko-KR" sz="1000" dirty="0"/>
              </a:p>
              <a:p>
                <a:endParaRPr lang="en-US" altLang="ko-KR" sz="1000" dirty="0"/>
              </a:p>
              <a:p>
                <a:endParaRPr lang="en-US" altLang="ko-KR" sz="1000" dirty="0"/>
              </a:p>
              <a:p>
                <a:endParaRPr lang="en-US" altLang="ko-KR" sz="1000" dirty="0"/>
              </a:p>
              <a:p>
                <a:endParaRPr lang="en-US" altLang="ko-KR" sz="1000" dirty="0"/>
              </a:p>
              <a:p>
                <a:endParaRPr lang="en-US" altLang="ko-KR" sz="1000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>
                    <a:latin typeface="+mn-lt"/>
                  </a:rPr>
                  <a:t>Then we want to know surface normal vector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ko-KR" altLang="en-US" b="1" dirty="0">
                    <a:latin typeface="+mn-lt"/>
                  </a:rPr>
                  <a:t> </a:t>
                </a:r>
                <a:r>
                  <a:rPr lang="en-US" altLang="ko-KR" dirty="0">
                    <a:latin typeface="+mn-lt"/>
                  </a:rPr>
                  <a:t>in physical element which is tangent to the surface at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altLang="ko-KR" b="1" dirty="0">
                    <a:latin typeface="+mn-lt"/>
                  </a:rPr>
                  <a:t>.</a:t>
                </a:r>
              </a:p>
              <a:p>
                <a:r>
                  <a:rPr lang="en-US" altLang="ko-KR" dirty="0">
                    <a:latin typeface="+mn-lt"/>
                  </a:rPr>
                  <a:t>Unfortunately, it can’t be obtained by simple transformation</a:t>
                </a:r>
              </a:p>
              <a:p>
                <a:endParaRPr lang="en-US" altLang="ko-KR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𝔗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en-US" altLang="ko-KR" b="1" dirty="0"/>
              </a:p>
              <a:p>
                <a:br>
                  <a:rPr lang="en-US" altLang="ko-KR" dirty="0"/>
                </a:br>
                <a:r>
                  <a:rPr lang="en-US" altLang="ko-KR" dirty="0"/>
                  <a:t>To get surface normal vector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ko-KR" altLang="en-US" b="1" dirty="0"/>
                  <a:t> </a:t>
                </a:r>
                <a:r>
                  <a:rPr lang="en-US" altLang="ko-KR" dirty="0"/>
                  <a:t>in physical element,</a:t>
                </a:r>
                <a:r>
                  <a:rPr lang="ko-KR" altLang="en-US" b="1" dirty="0"/>
                  <a:t> </a:t>
                </a:r>
                <a:r>
                  <a:rPr lang="en-US" altLang="ko-KR" dirty="0"/>
                  <a:t>we use the fact that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ko-KR" altLang="en-US" b="1" dirty="0"/>
                  <a:t> </a:t>
                </a:r>
                <a:r>
                  <a:rPr lang="en-US" altLang="ko-KR" dirty="0"/>
                  <a:t>is tangent to the surface at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First we define infinitesimally small vector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𝐫</m:t>
                    </m:r>
                  </m:oMath>
                </a14:m>
                <a:r>
                  <a:rPr lang="en-US" altLang="ko-KR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dirty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𝐧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0" dirty="0" smtClean="0">
                          <a:latin typeface="Cambria Math" panose="02040503050406030204" pitchFamily="18" charset="0"/>
                        </a:rPr>
                        <m:t>𝐫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 t="-1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그룹 34"/>
          <p:cNvGrpSpPr/>
          <p:nvPr/>
        </p:nvGrpSpPr>
        <p:grpSpPr>
          <a:xfrm>
            <a:off x="1936785" y="2202216"/>
            <a:ext cx="5060879" cy="1871661"/>
            <a:chOff x="1920424" y="1811517"/>
            <a:chExt cx="5060879" cy="1871661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2235850" y="3359239"/>
              <a:ext cx="144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/>
            <p:cNvCxnSpPr/>
            <p:nvPr/>
          </p:nvCxnSpPr>
          <p:spPr>
            <a:xfrm flipV="1">
              <a:off x="2235850" y="1919239"/>
              <a:ext cx="0" cy="144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491922" y="3397524"/>
                  <a:ext cx="26342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922" y="3397524"/>
                  <a:ext cx="263428" cy="21544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920424" y="1811517"/>
                  <a:ext cx="30185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0424" y="1811517"/>
                  <a:ext cx="301851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직선 화살표 연결선 8"/>
            <p:cNvCxnSpPr/>
            <p:nvPr/>
          </p:nvCxnSpPr>
          <p:spPr>
            <a:xfrm flipV="1">
              <a:off x="5288744" y="3411831"/>
              <a:ext cx="144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flipV="1">
              <a:off x="5299828" y="1998411"/>
              <a:ext cx="0" cy="144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563245" y="3467734"/>
                  <a:ext cx="26600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3245" y="3467734"/>
                  <a:ext cx="266007" cy="215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66858" y="1907315"/>
                  <a:ext cx="26600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858" y="1907315"/>
                  <a:ext cx="266007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직선 화살표 연결선 12"/>
            <p:cNvCxnSpPr/>
            <p:nvPr/>
          </p:nvCxnSpPr>
          <p:spPr>
            <a:xfrm>
              <a:off x="4189621" y="2715456"/>
              <a:ext cx="72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421726" y="2476535"/>
                  <a:ext cx="266007" cy="215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1" i="1" smtClean="0">
                                <a:latin typeface="Cambria Math" panose="02040503050406030204" pitchFamily="18" charset="0"/>
                              </a:rPr>
                              <m:t>𝔗</m:t>
                            </m:r>
                          </m:e>
                          <m:sub>
                            <m:r>
                              <a:rPr lang="en-US" altLang="ko-KR" sz="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br>
                    <a:rPr lang="en-US" altLang="ko-KR" sz="800" b="1" dirty="0"/>
                  </a:br>
                  <a:endParaRPr lang="ko-KR" altLang="en-US" sz="800" b="1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1726" y="2476535"/>
                  <a:ext cx="266007" cy="21550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자유형 14"/>
            <p:cNvSpPr/>
            <p:nvPr/>
          </p:nvSpPr>
          <p:spPr>
            <a:xfrm>
              <a:off x="2281614" y="2147073"/>
              <a:ext cx="1572233" cy="892995"/>
            </a:xfrm>
            <a:custGeom>
              <a:avLst/>
              <a:gdLst>
                <a:gd name="connsiteX0" fmla="*/ 224444 w 532099"/>
                <a:gd name="connsiteY0" fmla="*/ 33545 h 507371"/>
                <a:gd name="connsiteX1" fmla="*/ 199506 w 532099"/>
                <a:gd name="connsiteY1" fmla="*/ 108360 h 507371"/>
                <a:gd name="connsiteX2" fmla="*/ 174568 w 532099"/>
                <a:gd name="connsiteY2" fmla="*/ 116672 h 507371"/>
                <a:gd name="connsiteX3" fmla="*/ 149629 w 532099"/>
                <a:gd name="connsiteY3" fmla="*/ 133298 h 507371"/>
                <a:gd name="connsiteX4" fmla="*/ 124691 w 532099"/>
                <a:gd name="connsiteY4" fmla="*/ 141611 h 507371"/>
                <a:gd name="connsiteX5" fmla="*/ 41564 w 532099"/>
                <a:gd name="connsiteY5" fmla="*/ 166549 h 507371"/>
                <a:gd name="connsiteX6" fmla="*/ 24938 w 532099"/>
                <a:gd name="connsiteY6" fmla="*/ 183174 h 507371"/>
                <a:gd name="connsiteX7" fmla="*/ 16626 w 532099"/>
                <a:gd name="connsiteY7" fmla="*/ 208112 h 507371"/>
                <a:gd name="connsiteX8" fmla="*/ 0 w 532099"/>
                <a:gd name="connsiteY8" fmla="*/ 233051 h 507371"/>
                <a:gd name="connsiteX9" fmla="*/ 24938 w 532099"/>
                <a:gd name="connsiteY9" fmla="*/ 316178 h 507371"/>
                <a:gd name="connsiteX10" fmla="*/ 33251 w 532099"/>
                <a:gd name="connsiteY10" fmla="*/ 341116 h 507371"/>
                <a:gd name="connsiteX11" fmla="*/ 99753 w 532099"/>
                <a:gd name="connsiteY11" fmla="*/ 366054 h 507371"/>
                <a:gd name="connsiteX12" fmla="*/ 174568 w 532099"/>
                <a:gd name="connsiteY12" fmla="*/ 349429 h 507371"/>
                <a:gd name="connsiteX13" fmla="*/ 249382 w 532099"/>
                <a:gd name="connsiteY13" fmla="*/ 382680 h 507371"/>
                <a:gd name="connsiteX14" fmla="*/ 274320 w 532099"/>
                <a:gd name="connsiteY14" fmla="*/ 390992 h 507371"/>
                <a:gd name="connsiteX15" fmla="*/ 299258 w 532099"/>
                <a:gd name="connsiteY15" fmla="*/ 440869 h 507371"/>
                <a:gd name="connsiteX16" fmla="*/ 324197 w 532099"/>
                <a:gd name="connsiteY16" fmla="*/ 490745 h 507371"/>
                <a:gd name="connsiteX17" fmla="*/ 349135 w 532099"/>
                <a:gd name="connsiteY17" fmla="*/ 507371 h 507371"/>
                <a:gd name="connsiteX18" fmla="*/ 407324 w 532099"/>
                <a:gd name="connsiteY18" fmla="*/ 482432 h 507371"/>
                <a:gd name="connsiteX19" fmla="*/ 448888 w 532099"/>
                <a:gd name="connsiteY19" fmla="*/ 474120 h 507371"/>
                <a:gd name="connsiteX20" fmla="*/ 473826 w 532099"/>
                <a:gd name="connsiteY20" fmla="*/ 457494 h 507371"/>
                <a:gd name="connsiteX21" fmla="*/ 498764 w 532099"/>
                <a:gd name="connsiteY21" fmla="*/ 449182 h 507371"/>
                <a:gd name="connsiteX22" fmla="*/ 523702 w 532099"/>
                <a:gd name="connsiteY22" fmla="*/ 432556 h 507371"/>
                <a:gd name="connsiteX23" fmla="*/ 532015 w 532099"/>
                <a:gd name="connsiteY23" fmla="*/ 399305 h 507371"/>
                <a:gd name="connsiteX24" fmla="*/ 498764 w 532099"/>
                <a:gd name="connsiteY24" fmla="*/ 249676 h 507371"/>
                <a:gd name="connsiteX25" fmla="*/ 473826 w 532099"/>
                <a:gd name="connsiteY25" fmla="*/ 208112 h 507371"/>
                <a:gd name="connsiteX26" fmla="*/ 465513 w 532099"/>
                <a:gd name="connsiteY26" fmla="*/ 183174 h 507371"/>
                <a:gd name="connsiteX27" fmla="*/ 448888 w 532099"/>
                <a:gd name="connsiteY27" fmla="*/ 158236 h 507371"/>
                <a:gd name="connsiteX28" fmla="*/ 440575 w 532099"/>
                <a:gd name="connsiteY28" fmla="*/ 75109 h 507371"/>
                <a:gd name="connsiteX29" fmla="*/ 274320 w 532099"/>
                <a:gd name="connsiteY29" fmla="*/ 50171 h 507371"/>
                <a:gd name="connsiteX30" fmla="*/ 266008 w 532099"/>
                <a:gd name="connsiteY30" fmla="*/ 25232 h 507371"/>
                <a:gd name="connsiteX31" fmla="*/ 216131 w 532099"/>
                <a:gd name="connsiteY31" fmla="*/ 294 h 507371"/>
                <a:gd name="connsiteX32" fmla="*/ 224444 w 532099"/>
                <a:gd name="connsiteY32" fmla="*/ 33545 h 50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32099" h="507371">
                  <a:moveTo>
                    <a:pt x="224444" y="33545"/>
                  </a:moveTo>
                  <a:cubicBezTo>
                    <a:pt x="221673" y="51556"/>
                    <a:pt x="221984" y="90378"/>
                    <a:pt x="199506" y="108360"/>
                  </a:cubicBezTo>
                  <a:cubicBezTo>
                    <a:pt x="192664" y="113834"/>
                    <a:pt x="182881" y="113901"/>
                    <a:pt x="174568" y="116672"/>
                  </a:cubicBezTo>
                  <a:cubicBezTo>
                    <a:pt x="166255" y="122214"/>
                    <a:pt x="158565" y="128830"/>
                    <a:pt x="149629" y="133298"/>
                  </a:cubicBezTo>
                  <a:cubicBezTo>
                    <a:pt x="141792" y="137217"/>
                    <a:pt x="133084" y="139093"/>
                    <a:pt x="124691" y="141611"/>
                  </a:cubicBezTo>
                  <a:cubicBezTo>
                    <a:pt x="29528" y="170160"/>
                    <a:pt x="98040" y="147723"/>
                    <a:pt x="41564" y="166549"/>
                  </a:cubicBezTo>
                  <a:cubicBezTo>
                    <a:pt x="36022" y="172091"/>
                    <a:pt x="28970" y="176454"/>
                    <a:pt x="24938" y="183174"/>
                  </a:cubicBezTo>
                  <a:cubicBezTo>
                    <a:pt x="20430" y="190688"/>
                    <a:pt x="20545" y="200275"/>
                    <a:pt x="16626" y="208112"/>
                  </a:cubicBezTo>
                  <a:cubicBezTo>
                    <a:pt x="12158" y="217048"/>
                    <a:pt x="5542" y="224738"/>
                    <a:pt x="0" y="233051"/>
                  </a:cubicBezTo>
                  <a:cubicBezTo>
                    <a:pt x="8313" y="260760"/>
                    <a:pt x="16430" y="288528"/>
                    <a:pt x="24938" y="316178"/>
                  </a:cubicBezTo>
                  <a:cubicBezTo>
                    <a:pt x="27515" y="324553"/>
                    <a:pt x="26520" y="335506"/>
                    <a:pt x="33251" y="341116"/>
                  </a:cubicBezTo>
                  <a:cubicBezTo>
                    <a:pt x="39881" y="346641"/>
                    <a:pt x="85949" y="361453"/>
                    <a:pt x="99753" y="366054"/>
                  </a:cubicBezTo>
                  <a:cubicBezTo>
                    <a:pt x="124691" y="360512"/>
                    <a:pt x="149021" y="349429"/>
                    <a:pt x="174568" y="349429"/>
                  </a:cubicBezTo>
                  <a:cubicBezTo>
                    <a:pt x="262006" y="349429"/>
                    <a:pt x="210057" y="359085"/>
                    <a:pt x="249382" y="382680"/>
                  </a:cubicBezTo>
                  <a:cubicBezTo>
                    <a:pt x="256896" y="387188"/>
                    <a:pt x="266007" y="388221"/>
                    <a:pt x="274320" y="390992"/>
                  </a:cubicBezTo>
                  <a:cubicBezTo>
                    <a:pt x="295214" y="453675"/>
                    <a:pt x="267030" y="376414"/>
                    <a:pt x="299258" y="440869"/>
                  </a:cubicBezTo>
                  <a:cubicBezTo>
                    <a:pt x="312780" y="467913"/>
                    <a:pt x="300373" y="466921"/>
                    <a:pt x="324197" y="490745"/>
                  </a:cubicBezTo>
                  <a:cubicBezTo>
                    <a:pt x="331261" y="497809"/>
                    <a:pt x="340822" y="501829"/>
                    <a:pt x="349135" y="507371"/>
                  </a:cubicBezTo>
                  <a:cubicBezTo>
                    <a:pt x="368531" y="499058"/>
                    <a:pt x="387304" y="489105"/>
                    <a:pt x="407324" y="482432"/>
                  </a:cubicBezTo>
                  <a:cubicBezTo>
                    <a:pt x="420728" y="477964"/>
                    <a:pt x="435659" y="479081"/>
                    <a:pt x="448888" y="474120"/>
                  </a:cubicBezTo>
                  <a:cubicBezTo>
                    <a:pt x="458243" y="470612"/>
                    <a:pt x="464890" y="461962"/>
                    <a:pt x="473826" y="457494"/>
                  </a:cubicBezTo>
                  <a:cubicBezTo>
                    <a:pt x="481663" y="453575"/>
                    <a:pt x="490451" y="451953"/>
                    <a:pt x="498764" y="449182"/>
                  </a:cubicBezTo>
                  <a:cubicBezTo>
                    <a:pt x="507077" y="443640"/>
                    <a:pt x="518160" y="440869"/>
                    <a:pt x="523702" y="432556"/>
                  </a:cubicBezTo>
                  <a:cubicBezTo>
                    <a:pt x="530039" y="423050"/>
                    <a:pt x="532615" y="410714"/>
                    <a:pt x="532015" y="399305"/>
                  </a:cubicBezTo>
                  <a:cubicBezTo>
                    <a:pt x="521285" y="195451"/>
                    <a:pt x="536929" y="326005"/>
                    <a:pt x="498764" y="249676"/>
                  </a:cubicBezTo>
                  <a:cubicBezTo>
                    <a:pt x="477182" y="206511"/>
                    <a:pt x="506298" y="240586"/>
                    <a:pt x="473826" y="208112"/>
                  </a:cubicBezTo>
                  <a:cubicBezTo>
                    <a:pt x="471055" y="199799"/>
                    <a:pt x="469432" y="191011"/>
                    <a:pt x="465513" y="183174"/>
                  </a:cubicBezTo>
                  <a:cubicBezTo>
                    <a:pt x="461045" y="174238"/>
                    <a:pt x="451134" y="167971"/>
                    <a:pt x="448888" y="158236"/>
                  </a:cubicBezTo>
                  <a:cubicBezTo>
                    <a:pt x="442626" y="131102"/>
                    <a:pt x="458402" y="96502"/>
                    <a:pt x="440575" y="75109"/>
                  </a:cubicBezTo>
                  <a:cubicBezTo>
                    <a:pt x="428178" y="60233"/>
                    <a:pt x="280629" y="50745"/>
                    <a:pt x="274320" y="50171"/>
                  </a:cubicBezTo>
                  <a:cubicBezTo>
                    <a:pt x="271549" y="41858"/>
                    <a:pt x="271482" y="32074"/>
                    <a:pt x="266008" y="25232"/>
                  </a:cubicBezTo>
                  <a:cubicBezTo>
                    <a:pt x="262176" y="20442"/>
                    <a:pt x="225641" y="-2876"/>
                    <a:pt x="216131" y="294"/>
                  </a:cubicBezTo>
                  <a:cubicBezTo>
                    <a:pt x="210873" y="2047"/>
                    <a:pt x="227215" y="15534"/>
                    <a:pt x="224444" y="33545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5768173" y="2064748"/>
              <a:ext cx="928076" cy="1075736"/>
            </a:xfrm>
            <a:custGeom>
              <a:avLst/>
              <a:gdLst>
                <a:gd name="connsiteX0" fmla="*/ 426 w 640506"/>
                <a:gd name="connsiteY0" fmla="*/ 257694 h 457200"/>
                <a:gd name="connsiteX1" fmla="*/ 17052 w 640506"/>
                <a:gd name="connsiteY1" fmla="*/ 332509 h 457200"/>
                <a:gd name="connsiteX2" fmla="*/ 58615 w 640506"/>
                <a:gd name="connsiteY2" fmla="*/ 374073 h 457200"/>
                <a:gd name="connsiteX3" fmla="*/ 83553 w 640506"/>
                <a:gd name="connsiteY3" fmla="*/ 382385 h 457200"/>
                <a:gd name="connsiteX4" fmla="*/ 141742 w 640506"/>
                <a:gd name="connsiteY4" fmla="*/ 407324 h 457200"/>
                <a:gd name="connsiteX5" fmla="*/ 158368 w 640506"/>
                <a:gd name="connsiteY5" fmla="*/ 423949 h 457200"/>
                <a:gd name="connsiteX6" fmla="*/ 166681 w 640506"/>
                <a:gd name="connsiteY6" fmla="*/ 448887 h 457200"/>
                <a:gd name="connsiteX7" fmla="*/ 208244 w 640506"/>
                <a:gd name="connsiteY7" fmla="*/ 457200 h 457200"/>
                <a:gd name="connsiteX8" fmla="*/ 316310 w 640506"/>
                <a:gd name="connsiteY8" fmla="*/ 440574 h 457200"/>
                <a:gd name="connsiteX9" fmla="*/ 357873 w 640506"/>
                <a:gd name="connsiteY9" fmla="*/ 399011 h 457200"/>
                <a:gd name="connsiteX10" fmla="*/ 366186 w 640506"/>
                <a:gd name="connsiteY10" fmla="*/ 374073 h 457200"/>
                <a:gd name="connsiteX11" fmla="*/ 391124 w 640506"/>
                <a:gd name="connsiteY11" fmla="*/ 365760 h 457200"/>
                <a:gd name="connsiteX12" fmla="*/ 607255 w 640506"/>
                <a:gd name="connsiteY12" fmla="*/ 365760 h 457200"/>
                <a:gd name="connsiteX13" fmla="*/ 615568 w 640506"/>
                <a:gd name="connsiteY13" fmla="*/ 340822 h 457200"/>
                <a:gd name="connsiteX14" fmla="*/ 640506 w 640506"/>
                <a:gd name="connsiteY14" fmla="*/ 274320 h 457200"/>
                <a:gd name="connsiteX15" fmla="*/ 623881 w 640506"/>
                <a:gd name="connsiteY15" fmla="*/ 241069 h 457200"/>
                <a:gd name="connsiteX16" fmla="*/ 557379 w 640506"/>
                <a:gd name="connsiteY16" fmla="*/ 224444 h 457200"/>
                <a:gd name="connsiteX17" fmla="*/ 549066 w 640506"/>
                <a:gd name="connsiteY17" fmla="*/ 116378 h 457200"/>
                <a:gd name="connsiteX18" fmla="*/ 532441 w 640506"/>
                <a:gd name="connsiteY18" fmla="*/ 91440 h 457200"/>
                <a:gd name="connsiteX19" fmla="*/ 524128 w 640506"/>
                <a:gd name="connsiteY19" fmla="*/ 66502 h 457200"/>
                <a:gd name="connsiteX20" fmla="*/ 482564 w 640506"/>
                <a:gd name="connsiteY20" fmla="*/ 41564 h 457200"/>
                <a:gd name="connsiteX21" fmla="*/ 374499 w 640506"/>
                <a:gd name="connsiteY21" fmla="*/ 58189 h 457200"/>
                <a:gd name="connsiteX22" fmla="*/ 349561 w 640506"/>
                <a:gd name="connsiteY22" fmla="*/ 74814 h 457200"/>
                <a:gd name="connsiteX23" fmla="*/ 174993 w 640506"/>
                <a:gd name="connsiteY23" fmla="*/ 41564 h 457200"/>
                <a:gd name="connsiteX24" fmla="*/ 158368 w 640506"/>
                <a:gd name="connsiteY24" fmla="*/ 24938 h 457200"/>
                <a:gd name="connsiteX25" fmla="*/ 133430 w 640506"/>
                <a:gd name="connsiteY25" fmla="*/ 16625 h 457200"/>
                <a:gd name="connsiteX26" fmla="*/ 108492 w 640506"/>
                <a:gd name="connsiteY26" fmla="*/ 0 h 457200"/>
                <a:gd name="connsiteX27" fmla="*/ 100179 w 640506"/>
                <a:gd name="connsiteY27" fmla="*/ 33251 h 457200"/>
                <a:gd name="connsiteX28" fmla="*/ 83553 w 640506"/>
                <a:gd name="connsiteY28" fmla="*/ 74814 h 457200"/>
                <a:gd name="connsiteX29" fmla="*/ 58615 w 640506"/>
                <a:gd name="connsiteY29" fmla="*/ 149629 h 457200"/>
                <a:gd name="connsiteX30" fmla="*/ 50302 w 640506"/>
                <a:gd name="connsiteY30" fmla="*/ 182880 h 457200"/>
                <a:gd name="connsiteX31" fmla="*/ 33677 w 640506"/>
                <a:gd name="connsiteY31" fmla="*/ 224444 h 457200"/>
                <a:gd name="connsiteX32" fmla="*/ 426 w 640506"/>
                <a:gd name="connsiteY32" fmla="*/ 257694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0506" h="457200">
                  <a:moveTo>
                    <a:pt x="426" y="257694"/>
                  </a:moveTo>
                  <a:cubicBezTo>
                    <a:pt x="-2345" y="275705"/>
                    <a:pt x="8973" y="308273"/>
                    <a:pt x="17052" y="332509"/>
                  </a:cubicBezTo>
                  <a:cubicBezTo>
                    <a:pt x="23702" y="352459"/>
                    <a:pt x="40882" y="365206"/>
                    <a:pt x="58615" y="374073"/>
                  </a:cubicBezTo>
                  <a:cubicBezTo>
                    <a:pt x="66452" y="377992"/>
                    <a:pt x="75499" y="378933"/>
                    <a:pt x="83553" y="382385"/>
                  </a:cubicBezTo>
                  <a:cubicBezTo>
                    <a:pt x="155470" y="413206"/>
                    <a:pt x="83249" y="387826"/>
                    <a:pt x="141742" y="407324"/>
                  </a:cubicBezTo>
                  <a:cubicBezTo>
                    <a:pt x="147284" y="412866"/>
                    <a:pt x="154336" y="417229"/>
                    <a:pt x="158368" y="423949"/>
                  </a:cubicBezTo>
                  <a:cubicBezTo>
                    <a:pt x="162876" y="431463"/>
                    <a:pt x="159390" y="444026"/>
                    <a:pt x="166681" y="448887"/>
                  </a:cubicBezTo>
                  <a:cubicBezTo>
                    <a:pt x="178437" y="456724"/>
                    <a:pt x="194390" y="454429"/>
                    <a:pt x="208244" y="457200"/>
                  </a:cubicBezTo>
                  <a:cubicBezTo>
                    <a:pt x="244266" y="451658"/>
                    <a:pt x="280952" y="449413"/>
                    <a:pt x="316310" y="440574"/>
                  </a:cubicBezTo>
                  <a:cubicBezTo>
                    <a:pt x="335311" y="435824"/>
                    <a:pt x="349956" y="414845"/>
                    <a:pt x="357873" y="399011"/>
                  </a:cubicBezTo>
                  <a:cubicBezTo>
                    <a:pt x="361792" y="391174"/>
                    <a:pt x="359990" y="380269"/>
                    <a:pt x="366186" y="374073"/>
                  </a:cubicBezTo>
                  <a:cubicBezTo>
                    <a:pt x="372382" y="367877"/>
                    <a:pt x="382811" y="368531"/>
                    <a:pt x="391124" y="365760"/>
                  </a:cubicBezTo>
                  <a:cubicBezTo>
                    <a:pt x="476781" y="400022"/>
                    <a:pt x="457706" y="399748"/>
                    <a:pt x="607255" y="365760"/>
                  </a:cubicBezTo>
                  <a:cubicBezTo>
                    <a:pt x="615799" y="363818"/>
                    <a:pt x="612491" y="349026"/>
                    <a:pt x="615568" y="340822"/>
                  </a:cubicBezTo>
                  <a:cubicBezTo>
                    <a:pt x="645387" y="261303"/>
                    <a:pt x="621637" y="330924"/>
                    <a:pt x="640506" y="274320"/>
                  </a:cubicBezTo>
                  <a:cubicBezTo>
                    <a:pt x="634964" y="263236"/>
                    <a:pt x="634507" y="247445"/>
                    <a:pt x="623881" y="241069"/>
                  </a:cubicBezTo>
                  <a:cubicBezTo>
                    <a:pt x="604288" y="229313"/>
                    <a:pt x="569135" y="244037"/>
                    <a:pt x="557379" y="224444"/>
                  </a:cubicBezTo>
                  <a:cubicBezTo>
                    <a:pt x="538791" y="193464"/>
                    <a:pt x="555724" y="151888"/>
                    <a:pt x="549066" y="116378"/>
                  </a:cubicBezTo>
                  <a:cubicBezTo>
                    <a:pt x="547225" y="106559"/>
                    <a:pt x="536909" y="100376"/>
                    <a:pt x="532441" y="91440"/>
                  </a:cubicBezTo>
                  <a:cubicBezTo>
                    <a:pt x="528522" y="83603"/>
                    <a:pt x="528636" y="74016"/>
                    <a:pt x="524128" y="66502"/>
                  </a:cubicBezTo>
                  <a:cubicBezTo>
                    <a:pt x="512717" y="47483"/>
                    <a:pt x="502181" y="48102"/>
                    <a:pt x="482564" y="41564"/>
                  </a:cubicBezTo>
                  <a:cubicBezTo>
                    <a:pt x="446542" y="47106"/>
                    <a:pt x="409856" y="49350"/>
                    <a:pt x="374499" y="58189"/>
                  </a:cubicBezTo>
                  <a:cubicBezTo>
                    <a:pt x="364807" y="60612"/>
                    <a:pt x="359540" y="75289"/>
                    <a:pt x="349561" y="74814"/>
                  </a:cubicBezTo>
                  <a:cubicBezTo>
                    <a:pt x="257244" y="70418"/>
                    <a:pt x="236472" y="62055"/>
                    <a:pt x="174993" y="41564"/>
                  </a:cubicBezTo>
                  <a:cubicBezTo>
                    <a:pt x="169451" y="36022"/>
                    <a:pt x="165088" y="28970"/>
                    <a:pt x="158368" y="24938"/>
                  </a:cubicBezTo>
                  <a:cubicBezTo>
                    <a:pt x="150854" y="20430"/>
                    <a:pt x="141267" y="20544"/>
                    <a:pt x="133430" y="16625"/>
                  </a:cubicBezTo>
                  <a:cubicBezTo>
                    <a:pt x="124494" y="12157"/>
                    <a:pt x="116805" y="5542"/>
                    <a:pt x="108492" y="0"/>
                  </a:cubicBezTo>
                  <a:cubicBezTo>
                    <a:pt x="105721" y="11084"/>
                    <a:pt x="103792" y="22413"/>
                    <a:pt x="100179" y="33251"/>
                  </a:cubicBezTo>
                  <a:cubicBezTo>
                    <a:pt x="95460" y="47407"/>
                    <a:pt x="87479" y="60418"/>
                    <a:pt x="83553" y="74814"/>
                  </a:cubicBezTo>
                  <a:cubicBezTo>
                    <a:pt x="62876" y="150628"/>
                    <a:pt x="90946" y="101134"/>
                    <a:pt x="58615" y="149629"/>
                  </a:cubicBezTo>
                  <a:cubicBezTo>
                    <a:pt x="55844" y="160713"/>
                    <a:pt x="53915" y="172041"/>
                    <a:pt x="50302" y="182880"/>
                  </a:cubicBezTo>
                  <a:cubicBezTo>
                    <a:pt x="45583" y="197036"/>
                    <a:pt x="38916" y="210472"/>
                    <a:pt x="33677" y="224444"/>
                  </a:cubicBezTo>
                  <a:cubicBezTo>
                    <a:pt x="24488" y="248949"/>
                    <a:pt x="3197" y="239683"/>
                    <a:pt x="426" y="257694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 flipV="1">
              <a:off x="3129014" y="2064002"/>
              <a:ext cx="9356" cy="18000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V="1">
              <a:off x="2235850" y="2235376"/>
              <a:ext cx="903943" cy="1123863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3135674" y="2242011"/>
              <a:ext cx="144000" cy="360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2249426" y="2248646"/>
              <a:ext cx="997334" cy="1107559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624185" y="2439746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1">
                            <a:latin typeface="Cambria Math" panose="02040503050406030204" pitchFamily="18" charset="0"/>
                          </a:rPr>
                          <m:t>𝐫</m:t>
                        </m:r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4185" y="2439746"/>
                  <a:ext cx="263428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881989" y="2531517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1" i="0" smtClean="0">
                                <a:latin typeface="Cambria Math" panose="02040503050406030204" pitchFamily="18" charset="0"/>
                              </a:rPr>
                              <m:t>𝐫</m:t>
                            </m:r>
                          </m:e>
                          <m:sub>
                            <m:r>
                              <a:rPr lang="en-US" altLang="ko-KR" sz="1000" b="1" i="0" smtClean="0">
                                <a:latin typeface="Cambria Math" panose="02040503050406030204" pitchFamily="18" charset="0"/>
                              </a:rPr>
                              <m:t>𝐧</m:t>
                            </m:r>
                          </m:sub>
                        </m:sSub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989" y="2531517"/>
                  <a:ext cx="263428" cy="24622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936016" y="1905575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altLang="ko-KR" sz="1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000" b="1" i="0" smtClean="0">
                                <a:latin typeface="Cambria Math" panose="02040503050406030204" pitchFamily="18" charset="0"/>
                              </a:rPr>
                              <m:t>𝐧</m:t>
                            </m:r>
                          </m:e>
                        </m:acc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016" y="1905575"/>
                  <a:ext cx="263428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138370" y="2011622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1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1000" b="1">
                            <a:latin typeface="Cambria Math" panose="02040503050406030204" pitchFamily="18" charset="0"/>
                          </a:rPr>
                          <m:t>𝐫</m:t>
                        </m:r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8370" y="2011622"/>
                  <a:ext cx="263428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직선 화살표 연결선 24"/>
            <p:cNvCxnSpPr/>
            <p:nvPr/>
          </p:nvCxnSpPr>
          <p:spPr>
            <a:xfrm flipV="1">
              <a:off x="5288744" y="2439746"/>
              <a:ext cx="1294936" cy="97208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V="1">
              <a:off x="6567016" y="2439746"/>
              <a:ext cx="208010" cy="831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V="1">
              <a:off x="5299828" y="2535687"/>
              <a:ext cx="1275972" cy="876144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250014" y="2633309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1000" b="1" i="0" smtClean="0">
                                <a:latin typeface="Cambria Math" panose="02040503050406030204" pitchFamily="18" charset="0"/>
                              </a:rPr>
                              <m:t>𝐧</m:t>
                            </m:r>
                          </m:sub>
                        </m:sSub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0014" y="2633309"/>
                  <a:ext cx="263428" cy="24622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104950" y="2472190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4950" y="2472190"/>
                  <a:ext cx="263428" cy="2462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717875" y="2241152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7875" y="2241152"/>
                  <a:ext cx="263428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418404" y="2629490"/>
                  <a:ext cx="263428" cy="253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altLang="ko-KR" sz="1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10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8404" y="2629490"/>
                  <a:ext cx="263428" cy="25308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894904" y="2210390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ko-KR" sz="1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4904" y="2210390"/>
                  <a:ext cx="263428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직선 화살표 연결선 32"/>
            <p:cNvCxnSpPr>
              <a:stCxn id="16" idx="17"/>
            </p:cNvCxnSpPr>
            <p:nvPr/>
          </p:nvCxnSpPr>
          <p:spPr>
            <a:xfrm>
              <a:off x="6563755" y="2338571"/>
              <a:ext cx="7282" cy="24474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519299" y="2412348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1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10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299" y="2412348"/>
                  <a:ext cx="263428" cy="246221"/>
                </a:xfrm>
                <a:prstGeom prst="rect">
                  <a:avLst/>
                </a:prstGeom>
                <a:blipFill>
                  <a:blip r:embed="rId17"/>
                  <a:stretch>
                    <a:fillRect r="-46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40816676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35916</TotalTime>
  <Words>3123</Words>
  <Application>Microsoft Office PowerPoint</Application>
  <PresentationFormat>화면 슬라이드 쇼(4:3)</PresentationFormat>
  <Paragraphs>574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9" baseType="lpstr">
      <vt:lpstr>Myriad Pro</vt:lpstr>
      <vt:lpstr>굴림</vt:lpstr>
      <vt:lpstr>맑은 고딕</vt:lpstr>
      <vt:lpstr>Arial</vt:lpstr>
      <vt:lpstr>Berlin Sans FB Demi</vt:lpstr>
      <vt:lpstr>Cambria Math</vt:lpstr>
      <vt:lpstr>Segoe UI</vt:lpstr>
      <vt:lpstr>Times</vt:lpstr>
      <vt:lpstr>Times New Roman</vt:lpstr>
      <vt:lpstr>Wingdings</vt:lpstr>
      <vt:lpstr>Wingdings 2</vt:lpstr>
      <vt:lpstr>3_Office 테마</vt:lpstr>
      <vt:lpstr>Numerical Integration on  High-order Curved Elements</vt:lpstr>
      <vt:lpstr>Numerical Integration on  High-order Curved Elements</vt:lpstr>
      <vt:lpstr>Numerical Integration on  High-order Curved Elements</vt:lpstr>
      <vt:lpstr>Transformation and Jacobian</vt:lpstr>
      <vt:lpstr>Appendix 1 Integral Domain Transformation of Volume Integral</vt:lpstr>
      <vt:lpstr>Appendix 1 Transformation of Volume Integral</vt:lpstr>
      <vt:lpstr>Appendix 2 Transformation of Surface Integral</vt:lpstr>
      <vt:lpstr>Appendix 2 Transformation of Surface Integral</vt:lpstr>
      <vt:lpstr>Appendix 2.1 Transformation of Surface Normal Vector</vt:lpstr>
      <vt:lpstr>Appendix 2.1 Transformation of Surface Normal Vector</vt:lpstr>
      <vt:lpstr>Appendix 3 Transformation Consists of P_n Polynomial</vt:lpstr>
      <vt:lpstr>Appendix 4 Order of Integrand in Numerical Volume Integral</vt:lpstr>
      <vt:lpstr>Appendix 5 Order of Integrand in Numerical Surface Integral</vt:lpstr>
      <vt:lpstr>Appendix 6 Possible Minimum Number of Quadrature Points</vt:lpstr>
      <vt:lpstr>Appendix 6 Possible Minimum Number of Quadrature Points</vt:lpstr>
      <vt:lpstr>Appendix 6 Possible Minimum Number of Quadrature Points</vt:lpstr>
      <vt:lpstr>Appendix 7 Physical Domain Orthonormal Basis</vt:lpstr>
      <vt:lpstr>Appendix 7 Physical Domain Orthonormal Basis</vt:lpstr>
      <vt:lpstr>Appendix 7 Physical Domain Orthonormal Basis</vt:lpstr>
      <vt:lpstr>Appendix 7.1 Gram-Schmidt procedure</vt:lpstr>
      <vt:lpstr>Vandermonde Matrix</vt:lpstr>
      <vt:lpstr>Vandermonde Matrix</vt:lpstr>
      <vt:lpstr>Condition Number of Linear Equation</vt:lpstr>
      <vt:lpstr>PowerPoint 프레젠테이션</vt:lpstr>
      <vt:lpstr>Lagrange polynomial can be a basis of P ?</vt:lpstr>
      <vt:lpstr>How to get Lagrange interpolation ?</vt:lpstr>
      <vt:lpstr>Stability of DRM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Biomimetic Aerodynamics</dc:title>
  <dc:creator>JDoe</dc:creator>
  <cp:lastModifiedBy>KimMinSeok</cp:lastModifiedBy>
  <cp:revision>696</cp:revision>
  <cp:lastPrinted>2014-06-13T04:20:56Z</cp:lastPrinted>
  <dcterms:created xsi:type="dcterms:W3CDTF">2013-07-24T10:28:45Z</dcterms:created>
  <dcterms:modified xsi:type="dcterms:W3CDTF">2020-08-15T15:24:58Z</dcterms:modified>
</cp:coreProperties>
</file>