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7" r:id="rId2"/>
    <p:sldId id="278" r:id="rId3"/>
    <p:sldId id="279" r:id="rId4"/>
    <p:sldId id="283" r:id="rId5"/>
    <p:sldId id="282" r:id="rId6"/>
    <p:sldId id="284" r:id="rId7"/>
    <p:sldId id="281" r:id="rId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0" autoAdjust="0"/>
    <p:restoredTop sz="96582" autoAdjust="0"/>
  </p:normalViewPr>
  <p:slideViewPr>
    <p:cSldViewPr snapToGrid="0" showGuides="1">
      <p:cViewPr varScale="1">
        <p:scale>
          <a:sx n="114" d="100"/>
          <a:sy n="114" d="100"/>
        </p:scale>
        <p:origin x="90" y="84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2021-03-02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7372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72000" y="260350"/>
            <a:ext cx="9000000" cy="54451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0" indent="180000">
              <a:spcBef>
                <a:spcPts val="0"/>
              </a:spcBef>
              <a:spcAft>
                <a:spcPts val="500"/>
              </a:spcAft>
              <a:buSzPct val="70000"/>
              <a:buFont typeface="Wingdings" panose="05000000000000000000" pitchFamily="2" charset="2"/>
              <a:buChar char="v"/>
              <a:defRPr sz="15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80000" indent="180000"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3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defRPr>
            </a:lvl2pPr>
            <a:lvl3pPr marL="270000" indent="0">
              <a:spcBef>
                <a:spcPts val="0"/>
              </a:spcBef>
              <a:buClr>
                <a:schemeClr val="bg1"/>
              </a:buClr>
              <a:defRPr sz="110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4pPr>
            <a:lvl5pPr marL="982663" marR="0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Tx/>
              <a:buFont typeface="Arial" pitchFamily="34" charset="0"/>
              <a:buChar char="•"/>
              <a:tabLst/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82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derivatives of Volume Integral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2"/>
                <a:r>
                  <a:rPr lang="en-US" altLang="ko-KR" dirty="0"/>
                  <a:t>In deriving the conservation laws, time derivatives of volume integrals are often appeared</a:t>
                </a:r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tensor of any order,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any region, which may be fixed or moved.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sign has been written because only a function of time remains after performing the integration in space.</a:t>
                </a:r>
              </a:p>
              <a:p>
                <a:pPr lvl="2"/>
                <a:endParaRPr lang="en-US" altLang="ko-KR" dirty="0"/>
              </a:p>
              <a:p>
                <a:pPr marL="351450" lvl="1" indent="-171450"/>
                <a:r>
                  <a:rPr lang="en-US" altLang="ko-KR" dirty="0"/>
                  <a:t>General Case</a:t>
                </a:r>
              </a:p>
              <a:p>
                <a:pPr lvl="2"/>
                <a:r>
                  <a:rPr lang="en-US" altLang="ko-KR" dirty="0"/>
                  <a:t>Consider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neither a fixed volume nor a material volume.</a:t>
                </a:r>
              </a:p>
              <a:p>
                <a:pPr lvl="2"/>
                <a:r>
                  <a:rPr lang="en-US" altLang="ko-KR" dirty="0"/>
                  <a:t>The surface of the volume are moving, but not with the local fluid velocity.</a:t>
                </a:r>
              </a:p>
              <a:p>
                <a:pPr lvl="2"/>
                <a:r>
                  <a:rPr lang="en-US" altLang="ko-KR" dirty="0"/>
                  <a:t>For 1D, Leibniz theorem (detail on Appendix 1) says </a:t>
                </a:r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altLang="ko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en-US" altLang="ko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𝑑𝑎</m:t>
                          </m:r>
                        </m:num>
                        <m:den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9" y="4569627"/>
            <a:ext cx="3609629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derivatives of Volume Integral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Generalizing the Leibniz theorem</a:t>
                </a:r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altLang="ko-KR" sz="800" b="0" i="0" smtClean="0">
                          <a:latin typeface="Cambria Math" panose="02040503050406030204" pitchFamily="18" charset="0"/>
                        </a:rPr>
                        <m:t>velocity</m:t>
                      </m:r>
                      <m:r>
                        <a:rPr lang="en-US" altLang="ko-KR" sz="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8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sz="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8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ko-KR" sz="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800" b="0" i="0" smtClean="0">
                          <a:latin typeface="Cambria Math" panose="02040503050406030204" pitchFamily="18" charset="0"/>
                        </a:rPr>
                        <m:t>boundary</m:t>
                      </m:r>
                    </m:oMath>
                  </m:oMathPara>
                </a14:m>
                <a:endParaRPr lang="en-US" altLang="ko-KR" sz="800" dirty="0"/>
              </a:p>
              <a:p>
                <a:pPr lvl="2"/>
                <a:endParaRPr lang="en-US" altLang="ko-KR" sz="600" dirty="0"/>
              </a:p>
              <a:p>
                <a:pPr lvl="2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dirty="0"/>
                  <a:t> is differentiable, by divergence theorem</a:t>
                </a:r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div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⊗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The surface integral accounts for both inlets and outlets.</a:t>
                </a:r>
              </a:p>
              <a:p>
                <a:pPr lvl="2"/>
                <a:endParaRPr lang="en-US" altLang="ko-KR" dirty="0"/>
              </a:p>
              <a:p>
                <a:pPr marL="441450" lvl="2" indent="-171450">
                  <a:buFont typeface="Wingdings" panose="05000000000000000000" pitchFamily="2" charset="2"/>
                  <a:buChar char="v"/>
                </a:pPr>
                <a:endParaRPr lang="en-US" altLang="ko-KR" dirty="0"/>
              </a:p>
              <a:p>
                <a:pPr marL="351450" lvl="1" indent="-171450"/>
                <a:r>
                  <a:rPr lang="en-US" altLang="ko-KR" dirty="0"/>
                  <a:t>Fixed Volume</a:t>
                </a:r>
              </a:p>
              <a:p>
                <a:pPr lvl="2"/>
                <a:r>
                  <a:rPr lang="en-US" altLang="ko-KR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dirty="0"/>
              </a:p>
              <a:p>
                <a:pPr marL="441450" lvl="2" indent="-171450">
                  <a:buFont typeface="Wingdings" panose="05000000000000000000" pitchFamily="2" charset="2"/>
                  <a:buChar char="v"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It shows that integration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 is not a function of time.</a:t>
                </a:r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8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derivatives of Volume Integral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marL="351450" lvl="1" indent="-171450"/>
                <a:r>
                  <a:rPr lang="en-US" altLang="ko-KR" dirty="0"/>
                  <a:t>Material Volume</a:t>
                </a:r>
              </a:p>
              <a:p>
                <a:pPr lvl="2"/>
                <a:r>
                  <a:rPr lang="en-US" altLang="ko-KR" dirty="0"/>
                  <a:t>For a material volume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the surface moves with the fluid,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altLang="ko-KR" b="1" dirty="0"/>
                  <a:t>, </a:t>
                </a:r>
                <a:r>
                  <a:rPr lang="en-US" altLang="ko-KR" dirty="0"/>
                  <a:t>where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is the fluid velocity.</a:t>
                </a:r>
                <a:endParaRPr lang="ko-KR" altLang="en-US" b="1" dirty="0"/>
              </a:p>
              <a:p>
                <a:pPr lvl="2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𝒜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It is called the Reynolds transport theorem(RTT).</a:t>
                </a:r>
              </a:p>
              <a:p>
                <a:pPr lvl="2"/>
                <a:r>
                  <a:rPr lang="en-US" altLang="ko-KR" dirty="0"/>
                  <a:t>Control volume is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 material volume when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and we use following expression to understand physical meaning of RTT</a:t>
                </a:r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𝒱</m:t>
                      </m:r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𝐶𝑆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𝒜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Using above expression, we can get what we usually see at book as RTT</a:t>
                </a:r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│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𝐶𝑆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We have to distinguish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𝐶𝑉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is differentiable, by divergence theorem</a:t>
                </a:r>
              </a:p>
              <a:p>
                <a:pPr lvl="2"/>
                <a:endParaRPr lang="en-US" altLang="ko-KR" b="1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div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𝒱</m:t>
                      </m:r>
                    </m:oMath>
                  </m:oMathPara>
                </a14:m>
                <a:endParaRPr lang="en-US" altLang="ko-KR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87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735277-C1E0-4DF9-A41D-E7C053FE1D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69F9F6F-B172-48A1-BF44-9B3B97A4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A2FB88D8-F7D5-4B11-BF6F-16D43F10E07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Antiderivatives</a:t>
                </a:r>
              </a:p>
              <a:p>
                <a:pPr lvl="2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Then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 be a  antiderivative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Indefinite Integrals</a:t>
                </a:r>
              </a:p>
              <a:p>
                <a:pPr lvl="2"/>
                <a:r>
                  <a:rPr lang="en-US" altLang="ko-KR" dirty="0"/>
                  <a:t>It is notation for antiderivatives.</a:t>
                </a:r>
              </a:p>
              <a:p>
                <a:pPr lvl="2"/>
                <a:r>
                  <a:rPr lang="en-US" altLang="ko-KR" dirty="0"/>
                  <a:t>The notation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dirty="0"/>
                  <a:t> is called an indefinite integral and it represent an entire family of functions</a:t>
                </a:r>
              </a:p>
              <a:p>
                <a:pPr lvl="2"/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dirty="0"/>
                  <a:t> is antiderivatives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sz="1050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A2FB88D8-F7D5-4B11-BF6F-16D43F10E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83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636DA0-9610-418B-9651-FBC7A27B9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DBFB39-3B01-42B2-BB2B-D27E5C05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br>
              <a:rPr lang="en-US" altLang="ko-KR" dirty="0"/>
            </a:br>
            <a:r>
              <a:rPr lang="en-US" altLang="ko-KR" dirty="0"/>
              <a:t>Leibniz Integral Rule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CB2D4669-556B-44EA-9CDC-2DEDA114E6C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en-US" altLang="ko-KR" dirty="0"/>
                  <a:t>Fundamental Theorem of Calculus I</a:t>
                </a:r>
              </a:p>
              <a:p>
                <a:pPr lvl="2"/>
                <a:r>
                  <a:rPr lang="en-US" altLang="ko-KR" b="0" dirty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is continuous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ko-KR" b="0" dirty="0"/>
                  <a:t>, then the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defined by</a:t>
                </a:r>
              </a:p>
              <a:p>
                <a:pPr lvl="2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is continuous 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and differentiable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ko-KR" dirty="0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In other word,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altLang="ko-KR" dirty="0"/>
                  <a:t>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-antiderivatives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Proof)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Then</a:t>
                </a:r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From Extreme Value Theorem</a:t>
                </a:r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By Squeeze Theorem.</a:t>
                </a:r>
              </a:p>
              <a:p>
                <a:pPr lvl="2"/>
                <a:r>
                  <a:rPr lang="en-US" altLang="ko-KR" dirty="0"/>
                  <a:t>In the same way, we can proof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ko-KR" dirty="0"/>
                  <a:t> case.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CB2D4669-556B-44EA-9CDC-2DEDA114E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4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0E8DC2-DC53-45FE-9D95-DABF3929F0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6F1277-AAA4-4D64-B9CB-C544F030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E9966363-5D9B-45E3-A987-95496DB76E3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Corollary of Fundamental Theorem of Calculus I</a:t>
                </a: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E9966363-5D9B-45E3-A987-95496DB76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42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br>
              <a:rPr lang="en-US" altLang="ko-KR" dirty="0"/>
            </a:br>
            <a:r>
              <a:rPr lang="en-US" altLang="ko-KR" sz="1600" dirty="0"/>
              <a:t>Leibniz Integral Rule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continuous 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ko-KR" dirty="0"/>
                  <a:t> where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/>
                  <a:t> and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continuous 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Then,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𝑑𝑎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Proof)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By Fundamental Theorem of Calculus I,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-antiderivatives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-antiderivatives, by Fundamental Theorem of Calculus II</a:t>
                </a:r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Thus</a:t>
                </a:r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By corollary of Fundamental Theorem of Calculus I,</a:t>
                </a:r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4033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35871</TotalTime>
  <Words>749</Words>
  <Application>Microsoft Office PowerPoint</Application>
  <PresentationFormat>화면 슬라이드 쇼(4:3)</PresentationFormat>
  <Paragraphs>133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Myriad Pro</vt:lpstr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Time derivatives of Volume Integral</vt:lpstr>
      <vt:lpstr>Time derivatives of Volume Integral</vt:lpstr>
      <vt:lpstr>Time derivatives of Volume Integral</vt:lpstr>
      <vt:lpstr>PowerPoint 프레젠테이션</vt:lpstr>
      <vt:lpstr>Appendix 1 Leibniz Integral Rule</vt:lpstr>
      <vt:lpstr>PowerPoint 프레젠테이션</vt:lpstr>
      <vt:lpstr>Appendix 1 Leibniz Integral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Biomimetic Aerodynamics</dc:title>
  <dc:creator>JDoe</dc:creator>
  <cp:lastModifiedBy>KimMinSeok</cp:lastModifiedBy>
  <cp:revision>675</cp:revision>
  <cp:lastPrinted>2014-06-13T04:20:56Z</cp:lastPrinted>
  <dcterms:created xsi:type="dcterms:W3CDTF">2013-07-24T10:28:45Z</dcterms:created>
  <dcterms:modified xsi:type="dcterms:W3CDTF">2021-03-02T05:56:57Z</dcterms:modified>
</cp:coreProperties>
</file>