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10" r:id="rId3"/>
    <p:sldId id="293" r:id="rId4"/>
    <p:sldId id="299" r:id="rId5"/>
    <p:sldId id="301" r:id="rId6"/>
    <p:sldId id="302" r:id="rId7"/>
    <p:sldId id="315" r:id="rId8"/>
    <p:sldId id="318" r:id="rId9"/>
    <p:sldId id="321" r:id="rId10"/>
    <p:sldId id="312" r:id="rId11"/>
    <p:sldId id="314" r:id="rId12"/>
    <p:sldId id="317" r:id="rId13"/>
    <p:sldId id="297" r:id="rId14"/>
    <p:sldId id="29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1296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2021-09-05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ion_by_substitution#Substitution_for_multiple_variabl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https://en.wikipedia.org/wiki/Integration_by_substitution#Substitution_for_multiple_variables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4780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45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15" Type="http://schemas.openxmlformats.org/officeDocument/2006/relationships/image" Target="../media/image4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4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50.png"/><Relationship Id="rId18" Type="http://schemas.openxmlformats.org/officeDocument/2006/relationships/image" Target="../media/image71.png"/><Relationship Id="rId3" Type="http://schemas.openxmlformats.org/officeDocument/2006/relationships/image" Target="../media/image33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0.png"/><Relationship Id="rId2" Type="http://schemas.openxmlformats.org/officeDocument/2006/relationships/image" Target="../media/image2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43.png"/><Relationship Id="rId10" Type="http://schemas.openxmlformats.org/officeDocument/2006/relationships/image" Target="../media/image66.png"/><Relationship Id="rId19" Type="http://schemas.openxmlformats.org/officeDocument/2006/relationships/image" Target="../media/image321.png"/><Relationship Id="rId4" Type="http://schemas.openxmlformats.org/officeDocument/2006/relationships/image" Target="../media/image34.png"/><Relationship Id="rId9" Type="http://schemas.openxmlformats.org/officeDocument/2006/relationships/image" Target="../media/image65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4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410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5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11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0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180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150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1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1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321.png"/><Relationship Id="rId4" Type="http://schemas.openxmlformats.org/officeDocument/2006/relationships/image" Target="../media/image34.png"/><Relationship Id="rId9" Type="http://schemas.openxmlformats.org/officeDocument/2006/relationships/image" Target="../media/image12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81.png"/><Relationship Id="rId5" Type="http://schemas.openxmlformats.org/officeDocument/2006/relationships/image" Target="../media/image51.png"/><Relationship Id="rId15" Type="http://schemas.openxmlformats.org/officeDocument/2006/relationships/image" Target="../media/image36.png"/><Relationship Id="rId10" Type="http://schemas.openxmlformats.org/officeDocument/2006/relationships/image" Target="../media/image182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Line Integral of a Scalar Field</a:t>
                </a:r>
              </a:p>
              <a:p>
                <a:pPr lvl="1"/>
                <a:r>
                  <a:rPr lang="en-US" altLang="ko-KR" dirty="0"/>
                  <a:t>Let’s consider line integration on arbitrary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6AA6F31-99F1-4252-8443-248F0F48AD84}"/>
              </a:ext>
            </a:extLst>
          </p:cNvPr>
          <p:cNvGrpSpPr/>
          <p:nvPr/>
        </p:nvGrpSpPr>
        <p:grpSpPr>
          <a:xfrm>
            <a:off x="2927282" y="2671382"/>
            <a:ext cx="3079885" cy="1352029"/>
            <a:chOff x="3159281" y="2486825"/>
            <a:chExt cx="3079885" cy="135202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51C9BFA-FF63-4F1E-99B5-DFFA1B3E4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9404" y="2942439"/>
              <a:ext cx="288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C7DC20-42B9-4C48-B823-553DCA45A206}"/>
                </a:ext>
              </a:extLst>
            </p:cNvPr>
            <p:cNvGrpSpPr/>
            <p:nvPr/>
          </p:nvGrpSpPr>
          <p:grpSpPr>
            <a:xfrm rot="16200000">
              <a:off x="4404889" y="2518420"/>
              <a:ext cx="240443" cy="694533"/>
              <a:chOff x="6958616" y="2553543"/>
              <a:chExt cx="240443" cy="694533"/>
            </a:xfrm>
          </p:grpSpPr>
          <p:cxnSp>
            <p:nvCxnSpPr>
              <p:cNvPr id="28" name="직선 화살표 연결선 27"/>
              <p:cNvCxnSpPr>
                <a:cxnSpLocks/>
              </p:cNvCxnSpPr>
              <p:nvPr/>
            </p:nvCxnSpPr>
            <p:spPr>
              <a:xfrm rot="5400000">
                <a:off x="6748652" y="2884447"/>
                <a:ext cx="419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5400000">
                    <a:off x="6742660" y="2791677"/>
                    <a:ext cx="694533" cy="2182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𝕿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42660" y="2791677"/>
                    <a:ext cx="694533" cy="2182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824ED60-BEB9-4218-9B3E-C54979BCF0F7}"/>
                </a:ext>
              </a:extLst>
            </p:cNvPr>
            <p:cNvGrpSpPr/>
            <p:nvPr/>
          </p:nvGrpSpPr>
          <p:grpSpPr>
            <a:xfrm>
              <a:off x="3159281" y="2736635"/>
              <a:ext cx="800574" cy="765800"/>
              <a:chOff x="5470407" y="2764090"/>
              <a:chExt cx="800574" cy="7658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 flipV="1">
                <a:off x="5470407" y="3274748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751711" y="2764090"/>
                    <a:ext cx="340158" cy="2192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711" y="2764090"/>
                    <a:ext cx="340158" cy="21922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558846" y="2981873"/>
                    <a:ext cx="614784" cy="2312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</m:s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,0,0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46" y="2981873"/>
                    <a:ext cx="614784" cy="23128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타원 11"/>
              <p:cNvSpPr/>
              <p:nvPr/>
            </p:nvSpPr>
            <p:spPr>
              <a:xfrm>
                <a:off x="5762530" y="295035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004974" y="3314446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4974" y="3314446"/>
                    <a:ext cx="266007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E2445A0-A6ED-4EFB-BD0D-40F9C8C177C3}"/>
                </a:ext>
              </a:extLst>
            </p:cNvPr>
            <p:cNvGrpSpPr/>
            <p:nvPr/>
          </p:nvGrpSpPr>
          <p:grpSpPr>
            <a:xfrm>
              <a:off x="5382967" y="2637772"/>
              <a:ext cx="355842" cy="322695"/>
              <a:chOff x="7988381" y="2642400"/>
              <a:chExt cx="355842" cy="322695"/>
            </a:xfrm>
          </p:grpSpPr>
          <p:cxnSp>
            <p:nvCxnSpPr>
              <p:cNvPr id="59" name="직선 연결선 58"/>
              <p:cNvCxnSpPr>
                <a:cxnSpLocks/>
                <a:endCxn id="72" idx="3"/>
              </p:cNvCxnSpPr>
              <p:nvPr/>
            </p:nvCxnSpPr>
            <p:spPr>
              <a:xfrm flipV="1">
                <a:off x="8081018" y="2750122"/>
                <a:ext cx="263205" cy="2068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>
                <a:off x="8055375" y="2929095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88381" y="2642400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381" y="2642400"/>
                    <a:ext cx="35584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/>
                <p:nvPr/>
              </p:nvSpPr>
              <p:spPr>
                <a:xfrm>
                  <a:off x="4223488" y="2947332"/>
                  <a:ext cx="631520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488" y="2947332"/>
                  <a:ext cx="631520" cy="215508"/>
                </a:xfrm>
                <a:prstGeom prst="rect">
                  <a:avLst/>
                </a:prstGeom>
                <a:blipFill>
                  <a:blip r:embed="rId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EB87A59-B215-406B-BCED-C2CF8FA2D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450" y="2785867"/>
              <a:ext cx="279007" cy="218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72C0FC-B674-4339-9A1C-D846C23D344C}"/>
                    </a:ext>
                  </a:extLst>
                </p:cNvPr>
                <p:cNvSpPr txBox="1"/>
                <p:nvPr/>
              </p:nvSpPr>
              <p:spPr>
                <a:xfrm>
                  <a:off x="5505450" y="2846696"/>
                  <a:ext cx="3558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72C0FC-B674-4339-9A1C-D846C23D3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50" y="2846696"/>
                  <a:ext cx="355842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CF613F-6D78-41F3-BCDC-AE37AF01D6D5}"/>
                </a:ext>
              </a:extLst>
            </p:cNvPr>
            <p:cNvGrpSpPr/>
            <p:nvPr/>
          </p:nvGrpSpPr>
          <p:grpSpPr>
            <a:xfrm>
              <a:off x="4846287" y="2486825"/>
              <a:ext cx="1392879" cy="1352029"/>
              <a:chOff x="2032852" y="2531929"/>
              <a:chExt cx="1392879" cy="1352029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8D8EC26-99B7-489D-BA85-FB53560062E7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F2EB542-EF39-4606-B2B7-462672CD3319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387441A-96B7-4694-ADA8-88F191DB1653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E205CBE-F101-407F-92E2-89EC74DE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E88F3746-7092-497F-9DA9-1341ECCB6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986F548-FC8A-4D68-870E-FE22D8008124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728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Surface Integral of a Vector Field </a:t>
                </a:r>
              </a:p>
              <a:p>
                <a:pPr lvl="1"/>
                <a:r>
                  <a:rPr lang="en-US" altLang="ko-KR" dirty="0"/>
                  <a:t>Let’s consider surface integration of a vector field on arbitrary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surface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그룹 95">
            <a:extLst>
              <a:ext uri="{FF2B5EF4-FFF2-40B4-BE49-F238E27FC236}">
                <a16:creationId xmlns:a16="http://schemas.microsoft.com/office/drawing/2014/main" id="{7F1A8250-61D6-49B8-89B0-8C91D100EB5A}"/>
              </a:ext>
            </a:extLst>
          </p:cNvPr>
          <p:cNvGrpSpPr/>
          <p:nvPr/>
        </p:nvGrpSpPr>
        <p:grpSpPr>
          <a:xfrm>
            <a:off x="4451216" y="3324150"/>
            <a:ext cx="611449" cy="416725"/>
            <a:chOff x="4252951" y="2949003"/>
            <a:chExt cx="611449" cy="41672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F30900-37A0-4785-B5E6-9F51C8D1000C}"/>
                </a:ext>
              </a:extLst>
            </p:cNvPr>
            <p:cNvGrpSpPr/>
            <p:nvPr/>
          </p:nvGrpSpPr>
          <p:grpSpPr>
            <a:xfrm rot="16200000">
              <a:off x="4450922" y="2826433"/>
              <a:ext cx="215508" cy="460648"/>
              <a:chOff x="6947790" y="2674483"/>
              <a:chExt cx="215508" cy="460648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8B72D9BD-812C-448F-9B2E-730F85551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8616" y="2674483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05CA7BEB-C617-4B6D-8D84-D6C8A7F823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9FF8F1B-8D58-40DD-ACFF-CF7EBB7585EC}"/>
                    </a:ext>
                  </a:extLst>
                </p:cNvPr>
                <p:cNvSpPr txBox="1"/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63A90AC-C74C-4693-8580-6342DF74C212}"/>
              </a:ext>
            </a:extLst>
          </p:cNvPr>
          <p:cNvGrpSpPr/>
          <p:nvPr/>
        </p:nvGrpSpPr>
        <p:grpSpPr>
          <a:xfrm>
            <a:off x="2409058" y="2801182"/>
            <a:ext cx="1811106" cy="1356303"/>
            <a:chOff x="1887195" y="2651052"/>
            <a:chExt cx="1811106" cy="1356303"/>
          </a:xfrm>
        </p:grpSpPr>
        <p:sp>
          <p:nvSpPr>
            <p:cNvPr id="102" name="평행 사변형 101">
              <a:extLst>
                <a:ext uri="{FF2B5EF4-FFF2-40B4-BE49-F238E27FC236}">
                  <a16:creationId xmlns:a16="http://schemas.microsoft.com/office/drawing/2014/main" id="{A1374BE0-83CB-4C72-B49D-B35A23133651}"/>
                </a:ext>
              </a:extLst>
            </p:cNvPr>
            <p:cNvSpPr/>
            <p:nvPr/>
          </p:nvSpPr>
          <p:spPr>
            <a:xfrm>
              <a:off x="2557001" y="3443034"/>
              <a:ext cx="653001" cy="215440"/>
            </a:xfrm>
            <a:prstGeom prst="parallelogram">
              <a:avLst>
                <a:gd name="adj" fmla="val 1053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6CCB973-7153-4F32-ACF0-F037B88B75D5}"/>
                </a:ext>
              </a:extLst>
            </p:cNvPr>
            <p:cNvCxnSpPr/>
            <p:nvPr/>
          </p:nvCxnSpPr>
          <p:spPr>
            <a:xfrm flipV="1">
              <a:off x="2770478" y="3440987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46ACB9-E588-4855-9E9D-F968897EC015}"/>
                </a:ext>
              </a:extLst>
            </p:cNvPr>
            <p:cNvCxnSpPr/>
            <p:nvPr/>
          </p:nvCxnSpPr>
          <p:spPr>
            <a:xfrm flipV="1">
              <a:off x="2778867" y="2727436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7B8610-0799-406E-86FB-B9271840D155}"/>
                    </a:ext>
                  </a:extLst>
                </p:cNvPr>
                <p:cNvSpPr txBox="1"/>
                <p:nvPr/>
              </p:nvSpPr>
              <p:spPr>
                <a:xfrm>
                  <a:off x="2638175" y="362632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7B8610-0799-406E-86FB-B9271840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75" y="3626329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AD5898-86FD-4844-989D-97028B3DAF46}"/>
                    </a:ext>
                  </a:extLst>
                </p:cNvPr>
                <p:cNvSpPr txBox="1"/>
                <p:nvPr/>
              </p:nvSpPr>
              <p:spPr>
                <a:xfrm>
                  <a:off x="3031570" y="345903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AD5898-86FD-4844-989D-97028B3DA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570" y="345903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0E7C7DD8-AB9C-4172-8707-52794381CFA8}"/>
                </a:ext>
              </a:extLst>
            </p:cNvPr>
            <p:cNvSpPr/>
            <p:nvPr/>
          </p:nvSpPr>
          <p:spPr>
            <a:xfrm>
              <a:off x="2772274" y="3421446"/>
              <a:ext cx="36000" cy="36000"/>
            </a:xfrm>
            <a:prstGeom prst="ellipse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E257EF3-21F4-46BE-AA94-6DD90A439E22}"/>
                    </a:ext>
                  </a:extLst>
                </p:cNvPr>
                <p:cNvSpPr txBox="1"/>
                <p:nvPr/>
              </p:nvSpPr>
              <p:spPr>
                <a:xfrm>
                  <a:off x="2155952" y="3791911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E257EF3-21F4-46BE-AA94-6DD90A4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52" y="3791911"/>
                  <a:ext cx="266007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C21422E-04D9-44E4-A6C7-3E38FC749A41}"/>
                    </a:ext>
                  </a:extLst>
                </p:cNvPr>
                <p:cNvSpPr txBox="1"/>
                <p:nvPr/>
              </p:nvSpPr>
              <p:spPr>
                <a:xfrm>
                  <a:off x="3432294" y="3315218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C21422E-04D9-44E4-A6C7-3E38FC749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294" y="3315218"/>
                  <a:ext cx="266007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054F5E1-5B69-41A9-85D3-319ED66A7441}"/>
                    </a:ext>
                  </a:extLst>
                </p:cNvPr>
                <p:cNvSpPr txBox="1"/>
                <p:nvPr/>
              </p:nvSpPr>
              <p:spPr>
                <a:xfrm>
                  <a:off x="2719091" y="3434852"/>
                  <a:ext cx="340158" cy="219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054F5E1-5B69-41A9-85D3-319ED66A7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091" y="3434852"/>
                  <a:ext cx="340158" cy="219227"/>
                </a:xfrm>
                <a:prstGeom prst="rect">
                  <a:avLst/>
                </a:prstGeom>
                <a:blipFill>
                  <a:blip r:embed="rId9"/>
                  <a:stretch>
                    <a:fillRect r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EC6BD4CF-B13B-4155-A526-656CB5CC3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551" y="3434939"/>
              <a:ext cx="425542" cy="41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71B528A-6D12-497E-95B6-AF9F56FFC199}"/>
                    </a:ext>
                  </a:extLst>
                </p:cNvPr>
                <p:cNvSpPr txBox="1"/>
                <p:nvPr/>
              </p:nvSpPr>
              <p:spPr>
                <a:xfrm>
                  <a:off x="1887195" y="3299426"/>
                  <a:ext cx="741870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,0 </m:t>
                            </m:r>
                          </m:e>
                        </m:d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71B528A-6D12-497E-95B6-AF9F56FFC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195" y="3299426"/>
                  <a:ext cx="741870" cy="231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017B4F1-D95A-47B9-9453-4FD9A7A96900}"/>
                    </a:ext>
                  </a:extLst>
                </p:cNvPr>
                <p:cNvSpPr txBox="1"/>
                <p:nvPr/>
              </p:nvSpPr>
              <p:spPr>
                <a:xfrm>
                  <a:off x="2761493" y="2651052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017B4F1-D95A-47B9-9453-4FD9A7A96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493" y="2651052"/>
                  <a:ext cx="266007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DB2A34CE-86AD-431E-AD51-0BA030EC4598}"/>
                </a:ext>
              </a:extLst>
            </p:cNvPr>
            <p:cNvCxnSpPr>
              <a:stCxn id="107" idx="1"/>
            </p:cNvCxnSpPr>
            <p:nvPr/>
          </p:nvCxnSpPr>
          <p:spPr>
            <a:xfrm flipV="1">
              <a:off x="2777546" y="3088698"/>
              <a:ext cx="1321" cy="338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0BFBE58-57C8-46B9-B04A-6900F6540789}"/>
                    </a:ext>
                  </a:extLst>
                </p:cNvPr>
                <p:cNvSpPr txBox="1"/>
                <p:nvPr/>
              </p:nvSpPr>
              <p:spPr>
                <a:xfrm>
                  <a:off x="2790274" y="2990082"/>
                  <a:ext cx="70179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8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=(0,0,1)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0BFBE58-57C8-46B9-B04A-6900F6540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274" y="2990082"/>
                  <a:ext cx="701795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B7B1CC4-2B73-40D3-827B-0BD8EFAB8CE4}"/>
              </a:ext>
            </a:extLst>
          </p:cNvPr>
          <p:cNvGrpSpPr/>
          <p:nvPr/>
        </p:nvGrpSpPr>
        <p:grpSpPr>
          <a:xfrm>
            <a:off x="5100720" y="2821755"/>
            <a:ext cx="1392879" cy="1352029"/>
            <a:chOff x="5583240" y="2097424"/>
            <a:chExt cx="1392879" cy="1352029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36CEA54-6705-4013-8277-395A00D796C0}"/>
                </a:ext>
              </a:extLst>
            </p:cNvPr>
            <p:cNvGrpSpPr/>
            <p:nvPr/>
          </p:nvGrpSpPr>
          <p:grpSpPr>
            <a:xfrm>
              <a:off x="6172314" y="2363844"/>
              <a:ext cx="694182" cy="935582"/>
              <a:chOff x="5042366" y="4629677"/>
              <a:chExt cx="694182" cy="935582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53872960-E762-4F50-BA2A-6BC559E47A03}"/>
                  </a:ext>
                </a:extLst>
              </p:cNvPr>
              <p:cNvCxnSpPr/>
              <p:nvPr/>
            </p:nvCxnSpPr>
            <p:spPr>
              <a:xfrm>
                <a:off x="5498683" y="4653229"/>
                <a:ext cx="57166" cy="335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AC122EE2-4CDC-412E-8964-DC45E0B1E5CF}"/>
                  </a:ext>
                </a:extLst>
              </p:cNvPr>
              <p:cNvSpPr/>
              <p:nvPr/>
            </p:nvSpPr>
            <p:spPr>
              <a:xfrm rot="18352020">
                <a:off x="5114596" y="4943308"/>
                <a:ext cx="615073" cy="628830"/>
              </a:xfrm>
              <a:prstGeom prst="arc">
                <a:avLst>
                  <a:gd name="adj1" fmla="val 16200000"/>
                  <a:gd name="adj2" fmla="val 2109935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AE4C45EC-7099-41AB-AF31-05292618E6EA}"/>
                  </a:ext>
                </a:extLst>
              </p:cNvPr>
              <p:cNvSpPr/>
              <p:nvPr/>
            </p:nvSpPr>
            <p:spPr>
              <a:xfrm rot="18352020">
                <a:off x="5049244" y="4622799"/>
                <a:ext cx="615073" cy="628830"/>
              </a:xfrm>
              <a:prstGeom prst="arc">
                <a:avLst>
                  <a:gd name="adj1" fmla="val 16214977"/>
                  <a:gd name="adj2" fmla="val 2109935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355DE64C-F032-4F37-BDC0-A3CB6FFC8D74}"/>
                  </a:ext>
                </a:extLst>
              </p:cNvPr>
              <p:cNvCxnSpPr/>
              <p:nvPr/>
            </p:nvCxnSpPr>
            <p:spPr>
              <a:xfrm>
                <a:off x="5107426" y="4738782"/>
                <a:ext cx="57166" cy="335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E9C7607-BAB3-4B76-B8C5-E93E946FAEF5}"/>
                </a:ext>
              </a:extLst>
            </p:cNvPr>
            <p:cNvGrpSpPr/>
            <p:nvPr/>
          </p:nvGrpSpPr>
          <p:grpSpPr>
            <a:xfrm>
              <a:off x="5583240" y="2097424"/>
              <a:ext cx="1392879" cy="1352029"/>
              <a:chOff x="2032852" y="2531929"/>
              <a:chExt cx="1392879" cy="1352029"/>
            </a:xfrm>
          </p:grpSpPr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E85975B7-20FC-4046-BBA9-031811EF9619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2C48681-2909-4B3D-9914-8BE6B144D5F2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EE32A7D-8C87-441A-ABFD-01F089826D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9B622655-44D4-4BA6-BEC5-F8F8908DE383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0552C142-66F1-4846-9ADF-E03E76C1DF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8993CD78-7858-4351-8C7C-77A36A89339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ED0D8E-0EEB-4E2A-8C9E-11059B76759E}"/>
                    </a:ext>
                  </a:extLst>
                </p:cNvPr>
                <p:cNvSpPr txBox="1"/>
                <p:nvPr/>
              </p:nvSpPr>
              <p:spPr>
                <a:xfrm>
                  <a:off x="6016427" y="2566850"/>
                  <a:ext cx="3117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ED0D8E-0EEB-4E2A-8C9E-11059B767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427" y="2566850"/>
                  <a:ext cx="311774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052E3718-6F2E-4138-8A1A-05D2525C0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402" y="2729335"/>
              <a:ext cx="391523" cy="72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8E2D1FA-5B78-45EE-B205-515AED981F6E}"/>
                    </a:ext>
                  </a:extLst>
                </p:cNvPr>
                <p:cNvSpPr txBox="1"/>
                <p:nvPr/>
              </p:nvSpPr>
              <p:spPr>
                <a:xfrm>
                  <a:off x="6383283" y="2729335"/>
                  <a:ext cx="2664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8E2D1FA-5B78-45EE-B205-515AED98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83" y="2729335"/>
                  <a:ext cx="26641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04F9AC5-1794-489A-8C8B-EF8A6F389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187" y="2483923"/>
              <a:ext cx="62939" cy="271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BAA0BB89-22BF-4874-8FD3-2952ADBF918F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H="1">
              <a:off x="6087725" y="2807673"/>
              <a:ext cx="209560" cy="19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2610393-C95E-45C6-9E1F-A2158E77547D}"/>
                    </a:ext>
                  </a:extLst>
                </p:cNvPr>
                <p:cNvSpPr txBox="1"/>
                <p:nvPr/>
              </p:nvSpPr>
              <p:spPr>
                <a:xfrm>
                  <a:off x="6034316" y="2964184"/>
                  <a:ext cx="2744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2610393-C95E-45C6-9E1F-A2158E775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316" y="2964184"/>
                  <a:ext cx="274434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69005C3-08B6-4865-A28A-F6D7C346E7FC}"/>
                  </a:ext>
                </a:extLst>
              </p:cNvPr>
              <p:cNvSpPr txBox="1"/>
              <p:nvPr/>
            </p:nvSpPr>
            <p:spPr>
              <a:xfrm>
                <a:off x="5800962" y="3176689"/>
                <a:ext cx="3401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 sz="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69005C3-08B6-4865-A28A-F6D7C346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62" y="3176689"/>
                <a:ext cx="34015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3BB7E-2700-459A-A9C1-6C318E699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28153F-FEE4-44E3-9BFB-A939F1E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EC39E2-9925-48FE-9793-131F6C1B3B0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EC39E2-9925-48FE-9793-131F6C1B3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9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C981E-CAB9-4201-83D4-25AACDBDB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D593EF-78F5-4E3D-BB19-E24CEAD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3130CF7-096D-47C6-BE25-6CBA99C430A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Cof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Cof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</m:oMath>
                </a14:m>
                <a:r>
                  <a:rPr lang="en-US" altLang="ko-KR" dirty="0"/>
                  <a:t> as transformation normal matrix.</a:t>
                </a:r>
              </a:p>
              <a:p>
                <a:pPr lvl="1"/>
                <a:r>
                  <a:rPr lang="en-US" altLang="ko-KR" dirty="0"/>
                  <a:t>Here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Cof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∆</m:t>
                      </m:r>
                      <m:acc>
                        <m:accPr>
                          <m:chr m:val="̃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Cof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3130CF7-096D-47C6-BE25-6CBA99C43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Transformation of Normal Vector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/>
                  <a:t>Then we assume there is a invertible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>
                  <a:latin typeface="+mn-lt"/>
                </a:endParaRPr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Then we want to know relationship between reference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>
                    <a:latin typeface="+mn-lt"/>
                  </a:rPr>
                  <a:t>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br>
                  <a:rPr lang="en-US" altLang="ko-KR" dirty="0"/>
                </a:br>
                <a:r>
                  <a:rPr lang="en-US" altLang="ko-KR" dirty="0"/>
                  <a:t>At first, 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lt"/>
                  </a:rPr>
                  <a:t> is invertible matrix,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22CAA1-CDA8-41B5-8D14-9B732AFE9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85DE9-CF36-4233-B416-1043DA4F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B1C00B3-0519-4EFB-9CFF-B0E8E1C562E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call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as a transformation </a:t>
                </a:r>
                <a:r>
                  <a:rPr lang="en-US" altLang="ko-KR"/>
                  <a:t>scale function.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endParaRPr lang="en-US" altLang="ko-KR" dirty="0"/>
              </a:p>
              <a:p>
                <a:pPr marL="0" lvl="1" indent="0" algn="ctr">
                  <a:buNone/>
                </a:pP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ko-KR" altLang="en-US" dirty="0"/>
              </a:p>
              <a:p>
                <a:pPr marL="0" lvl="1" indent="0" algn="ctr">
                  <a:buNone/>
                </a:pPr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B1C00B3-0519-4EFB-9CFF-B0E8E1C56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Surface Integral of a Scalar Field</a:t>
                </a:r>
              </a:p>
              <a:p>
                <a:pPr lvl="1"/>
                <a:r>
                  <a:rPr lang="en-US" altLang="ko-KR" dirty="0"/>
                  <a:t>Let’s consider surface integration of a scalar field on arbitrary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Now we will see how a transformation affects integral by considering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which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and 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5031C7-75BD-4A93-ABC0-048E45B1C284}"/>
              </a:ext>
            </a:extLst>
          </p:cNvPr>
          <p:cNvGrpSpPr/>
          <p:nvPr/>
        </p:nvGrpSpPr>
        <p:grpSpPr>
          <a:xfrm>
            <a:off x="2933409" y="2643956"/>
            <a:ext cx="3382493" cy="1352029"/>
            <a:chOff x="2950187" y="2593622"/>
            <a:chExt cx="3382493" cy="135202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503CA69-A39D-45DD-89F4-057805C0DD71}"/>
                </a:ext>
              </a:extLst>
            </p:cNvPr>
            <p:cNvGrpSpPr/>
            <p:nvPr/>
          </p:nvGrpSpPr>
          <p:grpSpPr>
            <a:xfrm>
              <a:off x="2950187" y="2701609"/>
              <a:ext cx="3243625" cy="1161552"/>
              <a:chOff x="2950187" y="2701609"/>
              <a:chExt cx="3243625" cy="1161552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6EC33B8-E780-4861-A0DA-AAE62A9A8702}"/>
                  </a:ext>
                </a:extLst>
              </p:cNvPr>
              <p:cNvGrpSpPr/>
              <p:nvPr/>
            </p:nvGrpSpPr>
            <p:grpSpPr>
              <a:xfrm>
                <a:off x="2950187" y="2701609"/>
                <a:ext cx="3243625" cy="1161552"/>
                <a:chOff x="1832981" y="4740134"/>
                <a:chExt cx="3243625" cy="116155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01C7DC20-42B9-4C48-B823-553DCA45A206}"/>
                    </a:ext>
                  </a:extLst>
                </p:cNvPr>
                <p:cNvGrpSpPr/>
                <p:nvPr/>
              </p:nvGrpSpPr>
              <p:grpSpPr>
                <a:xfrm rot="16200000">
                  <a:off x="3308313" y="4683306"/>
                  <a:ext cx="222654" cy="795154"/>
                  <a:chOff x="6958616" y="2485400"/>
                  <a:chExt cx="222654" cy="795154"/>
                </a:xfrm>
              </p:grpSpPr>
              <p:cxnSp>
                <p:nvCxnSpPr>
                  <p:cNvPr id="28" name="직선 화살표 연결선 27"/>
                  <p:cNvCxnSpPr>
                    <a:cxnSpLocks/>
                  </p:cNvCxnSpPr>
                  <p:nvPr/>
                </p:nvCxnSpPr>
                <p:spPr>
                  <a:xfrm>
                    <a:off x="6958616" y="2674483"/>
                    <a:ext cx="0" cy="460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 rot="5400000">
                        <a:off x="6674561" y="2773844"/>
                        <a:ext cx="795154" cy="21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m:oMathPara>
                        </a14:m>
                        <a:br>
                          <a:rPr lang="en-US" altLang="ko-KR" sz="800" b="1" dirty="0"/>
                        </a:br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674561" y="2773844"/>
                        <a:ext cx="795154" cy="2182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B824ED60-BEB9-4218-9B3E-C54979BCF0F7}"/>
                    </a:ext>
                  </a:extLst>
                </p:cNvPr>
                <p:cNvGrpSpPr/>
                <p:nvPr/>
              </p:nvGrpSpPr>
              <p:grpSpPr>
                <a:xfrm>
                  <a:off x="1832981" y="4740134"/>
                  <a:ext cx="1022460" cy="1161552"/>
                  <a:chOff x="5248521" y="2368338"/>
                  <a:chExt cx="1022460" cy="1161552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 flipV="1">
                    <a:off x="5470407" y="3274748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화살표 연결선 6"/>
                  <p:cNvCxnSpPr/>
                  <p:nvPr/>
                </p:nvCxnSpPr>
                <p:spPr>
                  <a:xfrm flipV="1">
                    <a:off x="5481491" y="2554748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/>
                  <p:cNvSpPr/>
                  <p:nvPr/>
                </p:nvSpPr>
                <p:spPr>
                  <a:xfrm>
                    <a:off x="5769665" y="2609729"/>
                    <a:ext cx="360000" cy="36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527443" y="2673700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27443" y="2673700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5793450" y="236833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93450" y="236833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5441400" y="2948317"/>
                        <a:ext cx="625364" cy="2312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1400" y="2948317"/>
                        <a:ext cx="625364" cy="23128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타원 11"/>
                  <p:cNvSpPr/>
                  <p:nvPr/>
                </p:nvSpPr>
                <p:spPr>
                  <a:xfrm>
                    <a:off x="5762530" y="2950352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004974" y="3314446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4974" y="3314446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5248521" y="246365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521" y="246365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782783" y="2696820"/>
                        <a:ext cx="340158" cy="2192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8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2783" y="2696820"/>
                        <a:ext cx="340158" cy="21922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E2445A0-A6ED-4EFB-BD0D-40F9C8C177C3}"/>
                    </a:ext>
                  </a:extLst>
                </p:cNvPr>
                <p:cNvGrpSpPr/>
                <p:nvPr/>
              </p:nvGrpSpPr>
              <p:grpSpPr>
                <a:xfrm>
                  <a:off x="4252153" y="4881208"/>
                  <a:ext cx="824453" cy="935582"/>
                  <a:chOff x="7961981" y="2486585"/>
                  <a:chExt cx="824453" cy="935582"/>
                </a:xfrm>
              </p:grpSpPr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8156519" y="2604613"/>
                    <a:ext cx="57166" cy="3352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/>
                  <p:nvPr/>
                </p:nvCxnSpPr>
                <p:spPr>
                  <a:xfrm>
                    <a:off x="8558093" y="2510137"/>
                    <a:ext cx="57166" cy="3352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원호 60"/>
                  <p:cNvSpPr/>
                  <p:nvPr/>
                </p:nvSpPr>
                <p:spPr>
                  <a:xfrm rot="18352020">
                    <a:off x="8164482" y="2800216"/>
                    <a:ext cx="615073" cy="628830"/>
                  </a:xfrm>
                  <a:prstGeom prst="arc">
                    <a:avLst>
                      <a:gd name="adj1" fmla="val 16200000"/>
                      <a:gd name="adj2" fmla="val 2109935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원호 61"/>
                  <p:cNvSpPr/>
                  <p:nvPr/>
                </p:nvSpPr>
                <p:spPr>
                  <a:xfrm rot="18352020">
                    <a:off x="8099130" y="2479707"/>
                    <a:ext cx="615073" cy="628830"/>
                  </a:xfrm>
                  <a:prstGeom prst="arc">
                    <a:avLst>
                      <a:gd name="adj1" fmla="val 16168927"/>
                      <a:gd name="adj2" fmla="val 2109935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8273662" y="2839997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3662" y="2839997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7961981" y="267477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1981" y="267477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타원 26"/>
                  <p:cNvSpPr/>
                  <p:nvPr/>
                </p:nvSpPr>
                <p:spPr>
                  <a:xfrm>
                    <a:off x="8189599" y="2895539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/>
                  <p:cNvCxnSpPr>
                    <a:stCxn id="27" idx="0"/>
                    <a:endCxn id="62" idx="0"/>
                  </p:cNvCxnSpPr>
                  <p:nvPr/>
                </p:nvCxnSpPr>
                <p:spPr>
                  <a:xfrm flipH="1" flipV="1">
                    <a:off x="8150217" y="2612215"/>
                    <a:ext cx="57382" cy="2833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8217223" y="2833465"/>
                    <a:ext cx="398036" cy="850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8200734" y="2574932"/>
                        <a:ext cx="35584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00734" y="2574932"/>
                        <a:ext cx="355842" cy="21544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7C44901-320B-4A69-822A-EF92503ED66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7C44901-320B-4A69-822A-EF92503ED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3123C2E-DCA4-4345-9C35-5D277EC8CBD4}"/>
                </a:ext>
              </a:extLst>
            </p:cNvPr>
            <p:cNvGrpSpPr/>
            <p:nvPr/>
          </p:nvGrpSpPr>
          <p:grpSpPr>
            <a:xfrm>
              <a:off x="4939801" y="2593622"/>
              <a:ext cx="1392879" cy="1352029"/>
              <a:chOff x="2032852" y="2531929"/>
              <a:chExt cx="1392879" cy="1352029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0321AB-C8F8-4390-BB85-1FB61EC6A1F5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88886718-3133-4ECB-966D-273F8BBE5363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ABDFA58-08DB-42AB-A15C-330AD6D50D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FF9691C-79A9-4C58-9AE1-69ADAC8DC650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C838E642-D79B-432D-84A2-1BD1E6110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A0D2D5A-BD38-4BEE-ABC0-CFED4839CA06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808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9B82B-9D00-49BD-88D6-924B5FA59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34E826-8FBD-4772-B125-4B3E074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We call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as a transformation scale function.</a:t>
                </a:r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endParaRPr lang="en-US" altLang="ko-KR" dirty="0"/>
              </a:p>
              <a:p>
                <a:pPr marL="0" lvl="1" indent="0" algn="ctr">
                  <a:buNone/>
                </a:pP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9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Volume Integral of a Scalar Field</a:t>
                </a:r>
              </a:p>
              <a:p>
                <a:pPr lvl="1"/>
                <a:r>
                  <a:rPr lang="en-US" altLang="ko-KR" dirty="0"/>
                  <a:t>Let’s consider 3D integration on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Now we will see how a transformation affects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which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and 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118498-AD40-489B-B645-F023EBD55F0C}"/>
              </a:ext>
            </a:extLst>
          </p:cNvPr>
          <p:cNvGrpSpPr/>
          <p:nvPr/>
        </p:nvGrpSpPr>
        <p:grpSpPr>
          <a:xfrm>
            <a:off x="3973011" y="3111559"/>
            <a:ext cx="611449" cy="416725"/>
            <a:chOff x="4252951" y="2949003"/>
            <a:chExt cx="611449" cy="41672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C7DC20-42B9-4C48-B823-553DCA45A206}"/>
                </a:ext>
              </a:extLst>
            </p:cNvPr>
            <p:cNvGrpSpPr/>
            <p:nvPr/>
          </p:nvGrpSpPr>
          <p:grpSpPr>
            <a:xfrm rot="16200000">
              <a:off x="4450922" y="2826433"/>
              <a:ext cx="215508" cy="460648"/>
              <a:chOff x="6947790" y="2674483"/>
              <a:chExt cx="215508" cy="460648"/>
            </a:xfrm>
          </p:grpSpPr>
          <p:cxnSp>
            <p:nvCxnSpPr>
              <p:cNvPr id="28" name="직선 화살표 연결선 27"/>
              <p:cNvCxnSpPr>
                <a:cxnSpLocks/>
              </p:cNvCxnSpPr>
              <p:nvPr/>
            </p:nvCxnSpPr>
            <p:spPr>
              <a:xfrm>
                <a:off x="6958616" y="2674483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/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7D2476-178B-4454-A414-A8FF9C04DE30}"/>
              </a:ext>
            </a:extLst>
          </p:cNvPr>
          <p:cNvGrpSpPr/>
          <p:nvPr/>
        </p:nvGrpSpPr>
        <p:grpSpPr>
          <a:xfrm>
            <a:off x="1864167" y="2636761"/>
            <a:ext cx="1811106" cy="1352029"/>
            <a:chOff x="1614625" y="2531929"/>
            <a:chExt cx="1811106" cy="1352029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2497908" y="3321864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506297" y="2608313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73293" y="3416810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293" y="3416810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706832" y="3320692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832" y="3320692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/>
            <p:cNvSpPr/>
            <p:nvPr/>
          </p:nvSpPr>
          <p:spPr>
            <a:xfrm>
              <a:off x="2499704" y="3302323"/>
              <a:ext cx="36000" cy="36000"/>
            </a:xfrm>
            <a:prstGeom prst="ellipse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32852" y="366851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2" y="3668514"/>
                  <a:ext cx="266007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59724" y="319609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24" y="3196095"/>
                  <a:ext cx="266007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427689" y="3138446"/>
                  <a:ext cx="340158" cy="219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89" y="3138446"/>
                  <a:ext cx="340158" cy="219227"/>
                </a:xfrm>
                <a:prstGeom prst="rect">
                  <a:avLst/>
                </a:prstGeom>
                <a:blipFill>
                  <a:blip r:embed="rId9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8F4CD663-08A7-4655-A5FA-77AC91E9C3C0}"/>
                </a:ext>
              </a:extLst>
            </p:cNvPr>
            <p:cNvSpPr/>
            <p:nvPr/>
          </p:nvSpPr>
          <p:spPr>
            <a:xfrm>
              <a:off x="2435302" y="3027517"/>
              <a:ext cx="408582" cy="39171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82AA371-2F6B-4C37-B6E5-111BA4820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013" y="3315816"/>
              <a:ext cx="356510" cy="352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614625" y="3180303"/>
                  <a:ext cx="806952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3,0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25" y="3180303"/>
                  <a:ext cx="806952" cy="231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A5FF7B-3AE7-40B1-896A-812B1BD36485}"/>
                    </a:ext>
                  </a:extLst>
                </p:cNvPr>
                <p:cNvSpPr txBox="1"/>
                <p:nvPr/>
              </p:nvSpPr>
              <p:spPr>
                <a:xfrm>
                  <a:off x="2488923" y="253192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A5FF7B-3AE7-40B1-896A-812B1BD36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923" y="2531929"/>
                  <a:ext cx="266007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67024A-0001-4D92-86B1-476E19B4C116}"/>
                    </a:ext>
                  </a:extLst>
                </p:cNvPr>
                <p:cNvSpPr txBox="1"/>
                <p:nvPr/>
              </p:nvSpPr>
              <p:spPr>
                <a:xfrm>
                  <a:off x="2765197" y="308687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67024A-0001-4D92-86B1-476E19B4C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97" y="3086879"/>
                  <a:ext cx="266007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564A6FC-01C7-463B-9BCF-7F9240AB6CF7}"/>
              </a:ext>
            </a:extLst>
          </p:cNvPr>
          <p:cNvGrpSpPr/>
          <p:nvPr/>
        </p:nvGrpSpPr>
        <p:grpSpPr>
          <a:xfrm>
            <a:off x="4865294" y="2648674"/>
            <a:ext cx="1410746" cy="1552397"/>
            <a:chOff x="4301414" y="2648674"/>
            <a:chExt cx="1410746" cy="155239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871099B-F0CB-4836-A83A-EDA1CF15B4B5}"/>
                </a:ext>
              </a:extLst>
            </p:cNvPr>
            <p:cNvGrpSpPr/>
            <p:nvPr/>
          </p:nvGrpSpPr>
          <p:grpSpPr>
            <a:xfrm>
              <a:off x="4301414" y="2648674"/>
              <a:ext cx="1410746" cy="1552397"/>
              <a:chOff x="1915678" y="2647118"/>
              <a:chExt cx="1410746" cy="1552397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45F9F0E7-A78C-4685-AAAE-5053442DE3F8}"/>
                  </a:ext>
                </a:extLst>
              </p:cNvPr>
              <p:cNvGrpSpPr/>
              <p:nvPr/>
            </p:nvGrpSpPr>
            <p:grpSpPr>
              <a:xfrm>
                <a:off x="1915678" y="2862562"/>
                <a:ext cx="1213882" cy="1336953"/>
                <a:chOff x="2663566" y="3536302"/>
                <a:chExt cx="1213882" cy="1336953"/>
              </a:xfrm>
            </p:grpSpPr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26A01C14-3A46-49EB-AA96-2C36D2419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6283" y="3781661"/>
                  <a:ext cx="80227" cy="645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23DA024F-8EFB-41F6-946F-3161BEB98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387" y="3693094"/>
                  <a:ext cx="47916" cy="105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원호 93">
                  <a:extLst>
                    <a:ext uri="{FF2B5EF4-FFF2-40B4-BE49-F238E27FC236}">
                      <a16:creationId xmlns:a16="http://schemas.microsoft.com/office/drawing/2014/main" id="{5CBCECCC-7FF7-4B96-AE89-C10453418187}"/>
                    </a:ext>
                  </a:extLst>
                </p:cNvPr>
                <p:cNvSpPr/>
                <p:nvPr/>
              </p:nvSpPr>
              <p:spPr>
                <a:xfrm rot="18352020">
                  <a:off x="3255496" y="3752964"/>
                  <a:ext cx="615073" cy="628830"/>
                </a:xfrm>
                <a:prstGeom prst="arc">
                  <a:avLst>
                    <a:gd name="adj1" fmla="val 16716423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원호 94">
                  <a:extLst>
                    <a:ext uri="{FF2B5EF4-FFF2-40B4-BE49-F238E27FC236}">
                      <a16:creationId xmlns:a16="http://schemas.microsoft.com/office/drawing/2014/main" id="{9093ED3E-1B14-46C9-AF39-DCD85925376E}"/>
                    </a:ext>
                  </a:extLst>
                </p:cNvPr>
                <p:cNvSpPr/>
                <p:nvPr/>
              </p:nvSpPr>
              <p:spPr>
                <a:xfrm rot="18352020">
                  <a:off x="3208053" y="3656296"/>
                  <a:ext cx="615073" cy="628830"/>
                </a:xfrm>
                <a:prstGeom prst="arc">
                  <a:avLst>
                    <a:gd name="adj1" fmla="val 1616892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D2FD535-AC1C-4601-A845-B3D547CB5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357" y="3851372"/>
                  <a:ext cx="54000" cy="1969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AD1DA54B-4497-41B2-B4F9-BA9B59A25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0666" y="3760882"/>
                  <a:ext cx="53760" cy="2050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EB6F592A-D9DF-4AAD-848F-CFEB0647E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757" y="3779280"/>
                  <a:ext cx="58836" cy="2416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6A5416F-7A69-43DC-91EF-7AE9F4314125}"/>
                    </a:ext>
                  </a:extLst>
                </p:cNvPr>
                <p:cNvSpPr/>
                <p:nvPr/>
              </p:nvSpPr>
              <p:spPr>
                <a:xfrm rot="7176186">
                  <a:off x="3237776" y="3516911"/>
                  <a:ext cx="537740" cy="576522"/>
                </a:xfrm>
                <a:prstGeom prst="arc">
                  <a:avLst>
                    <a:gd name="adj1" fmla="val 16392872"/>
                    <a:gd name="adj2" fmla="val 2127932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원호 99">
                  <a:extLst>
                    <a:ext uri="{FF2B5EF4-FFF2-40B4-BE49-F238E27FC236}">
                      <a16:creationId xmlns:a16="http://schemas.microsoft.com/office/drawing/2014/main" id="{0218D000-B2FD-4A57-A054-AF25300E20BC}"/>
                    </a:ext>
                  </a:extLst>
                </p:cNvPr>
                <p:cNvSpPr/>
                <p:nvPr/>
              </p:nvSpPr>
              <p:spPr>
                <a:xfrm rot="1485128">
                  <a:off x="2663566" y="3958855"/>
                  <a:ext cx="914400" cy="914400"/>
                </a:xfrm>
                <a:prstGeom prst="arc">
                  <a:avLst>
                    <a:gd name="adj1" fmla="val 16200000"/>
                    <a:gd name="adj2" fmla="val 16993074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1C0AD80-9A01-498B-9EB6-3DA237FCB53A}"/>
                  </a:ext>
                </a:extLst>
              </p:cNvPr>
              <p:cNvGrpSpPr/>
              <p:nvPr/>
            </p:nvGrpSpPr>
            <p:grpSpPr>
              <a:xfrm>
                <a:off x="1933545" y="2647118"/>
                <a:ext cx="1392879" cy="1352029"/>
                <a:chOff x="2032852" y="2531929"/>
                <a:chExt cx="1392879" cy="1352029"/>
              </a:xfrm>
            </p:grpSpPr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A5CBD863-CD08-413A-BF2A-29F621D8C0C9}"/>
                    </a:ext>
                  </a:extLst>
                </p:cNvPr>
                <p:cNvCxnSpPr/>
                <p:nvPr/>
              </p:nvCxnSpPr>
              <p:spPr>
                <a:xfrm flipV="1">
                  <a:off x="2497908" y="3321864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2F18EE33-FC9F-4726-98F7-4BE41609BE7A}"/>
                    </a:ext>
                  </a:extLst>
                </p:cNvPr>
                <p:cNvCxnSpPr/>
                <p:nvPr/>
              </p:nvCxnSpPr>
              <p:spPr>
                <a:xfrm flipV="1">
                  <a:off x="2506297" y="2608313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BCB56C6-9DEB-445A-99E4-E2947D244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BCB56C6-9DEB-445A-99E4-E2947D244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E6CA728-BDCB-4A03-A6EB-DB05E520A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E6CA728-BDCB-4A03-A6EB-DB05E520A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BC980BC7-4330-4B98-99CC-6876BB39E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0841" y="3322468"/>
                  <a:ext cx="356510" cy="352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0BD10F70-67A0-496B-B747-C7C7B7C3F9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0BD10F70-67A0-496B-B747-C7C7B7C3F9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7C9B8AF-9383-4885-B148-4563EBA5D0D0}"/>
                </a:ext>
              </a:extLst>
            </p:cNvPr>
            <p:cNvGrpSpPr/>
            <p:nvPr/>
          </p:nvGrpSpPr>
          <p:grpSpPr>
            <a:xfrm>
              <a:off x="4946152" y="3237736"/>
              <a:ext cx="466519" cy="215444"/>
              <a:chOff x="7202939" y="2860772"/>
              <a:chExt cx="398036" cy="260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81957" y="2860772"/>
                    <a:ext cx="266007" cy="2600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1957" y="2860772"/>
                    <a:ext cx="266007" cy="26001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직선 화살표 연결선 23"/>
              <p:cNvCxnSpPr/>
              <p:nvPr/>
            </p:nvCxnSpPr>
            <p:spPr>
              <a:xfrm flipV="1">
                <a:off x="7202939" y="2911774"/>
                <a:ext cx="398036" cy="85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66BA467-FC99-48C0-8D8B-01A29281B4F8}"/>
                </a:ext>
              </a:extLst>
            </p:cNvPr>
            <p:cNvGrpSpPr/>
            <p:nvPr/>
          </p:nvGrpSpPr>
          <p:grpSpPr>
            <a:xfrm rot="20791337">
              <a:off x="4809725" y="3278886"/>
              <a:ext cx="266418" cy="215444"/>
              <a:chOff x="4376028" y="2944755"/>
              <a:chExt cx="297246" cy="3959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808663">
                    <a:off x="4376028" y="2944755"/>
                    <a:ext cx="297246" cy="395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08663">
                    <a:off x="4376028" y="2944755"/>
                    <a:ext cx="297246" cy="39592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직선 화살표 연결선 24"/>
              <p:cNvCxnSpPr>
                <a:cxnSpLocks/>
              </p:cNvCxnSpPr>
              <p:nvPr/>
            </p:nvCxnSpPr>
            <p:spPr>
              <a:xfrm rot="808663">
                <a:off x="4528930" y="3096828"/>
                <a:ext cx="139847" cy="116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DE1B635-8E3F-4F85-A2C9-14BBE52B0C46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 flipV="1">
              <a:off x="4896988" y="3116620"/>
              <a:ext cx="47076" cy="229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403449C-8188-4708-8F3B-64B138F21714}"/>
                    </a:ext>
                  </a:extLst>
                </p:cNvPr>
                <p:cNvSpPr txBox="1"/>
                <p:nvPr/>
              </p:nvSpPr>
              <p:spPr>
                <a:xfrm>
                  <a:off x="4726485" y="3154166"/>
                  <a:ext cx="2664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403449C-8188-4708-8F3B-64B138F21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485" y="3154166"/>
                  <a:ext cx="26641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2D9A386-FE7D-46EB-9ADD-3F2189092EFF}"/>
                    </a:ext>
                  </a:extLst>
                </p:cNvPr>
                <p:cNvSpPr txBox="1"/>
                <p:nvPr/>
              </p:nvSpPr>
              <p:spPr>
                <a:xfrm>
                  <a:off x="5023145" y="3121115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2D9A386-FE7D-46EB-9ADD-3F2189092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45" y="3121115"/>
                  <a:ext cx="34015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410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9B82B-9D00-49BD-88D6-924B5FA59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34E826-8FBD-4772-B125-4B3E074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At this time, Jacobian matrix of transformation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EF8F5B-D91C-41ED-9956-C7826C579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18FEC-888C-4D62-8BE3-33E5694B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935267-7B95-4B80-BEC4-98CA8A9A83B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i="1" dirty="0"/>
              </a:p>
              <a:p>
                <a:pPr marL="0" lvl="1" indent="0">
                  <a:buNone/>
                </a:pPr>
                <a:endParaRPr lang="en-US" altLang="ko-KR" i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1100" b="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Where</a:t>
                </a:r>
                <a:r>
                  <a: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1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935267-7B95-4B80-BEC4-98CA8A9A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Line Integral Across a Curve</a:t>
                </a:r>
              </a:p>
              <a:p>
                <a:pPr lvl="1"/>
                <a:r>
                  <a:rPr lang="en-US" altLang="ko-KR" dirty="0"/>
                  <a:t>Let’s consider line integral across a curve on arbitrary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Here normal vector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can be determined alone when transformation is less then 2D.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line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latin typeface="+mn-lt"/>
                  </a:rPr>
                  <a:t>and</a:t>
                </a:r>
              </a:p>
              <a:p>
                <a:pPr lvl="1"/>
                <a:endParaRPr lang="en-US" altLang="ko-KR" b="0" dirty="0">
                  <a:latin typeface="+mn-lt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B8BE54B-77AA-463C-996C-D0AEDEE5C969}"/>
              </a:ext>
            </a:extLst>
          </p:cNvPr>
          <p:cNvGrpSpPr/>
          <p:nvPr/>
        </p:nvGrpSpPr>
        <p:grpSpPr>
          <a:xfrm>
            <a:off x="2592794" y="2925859"/>
            <a:ext cx="3501160" cy="1078646"/>
            <a:chOff x="2592794" y="2716134"/>
            <a:chExt cx="3501160" cy="107864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2978993-C806-4B18-BCBD-83B07BD3C2BC}"/>
                </a:ext>
              </a:extLst>
            </p:cNvPr>
            <p:cNvGrpSpPr/>
            <p:nvPr/>
          </p:nvGrpSpPr>
          <p:grpSpPr>
            <a:xfrm>
              <a:off x="2592794" y="2716134"/>
              <a:ext cx="3501160" cy="1078646"/>
              <a:chOff x="2391575" y="2350354"/>
              <a:chExt cx="3501160" cy="1078646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E64064D-CB35-446C-A83E-60F652DC1B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53901" y="2476792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1548175-1725-4BC2-AB5A-03470207BB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1548175-1725-4BC2-AB5A-03470207BB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DD6E5FF-F14A-4FF9-9BB2-AC14F9D63C2B}"/>
                  </a:ext>
                </a:extLst>
              </p:cNvPr>
              <p:cNvGrpSpPr/>
              <p:nvPr/>
            </p:nvGrpSpPr>
            <p:grpSpPr>
              <a:xfrm>
                <a:off x="2845412" y="2350354"/>
                <a:ext cx="1022460" cy="1066238"/>
                <a:chOff x="2845412" y="2350354"/>
                <a:chExt cx="1022460" cy="106623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93B4E284-0A5D-425E-A5D4-ECE69636F778}"/>
                    </a:ext>
                  </a:extLst>
                </p:cNvPr>
                <p:cNvCxnSpPr/>
                <p:nvPr/>
              </p:nvCxnSpPr>
              <p:spPr>
                <a:xfrm flipV="1">
                  <a:off x="3067298" y="3161450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1C8353C6-25C3-475E-B706-7AE8D47DF69D}"/>
                    </a:ext>
                  </a:extLst>
                </p:cNvPr>
                <p:cNvCxnSpPr/>
                <p:nvPr/>
              </p:nvCxnSpPr>
              <p:spPr>
                <a:xfrm flipV="1">
                  <a:off x="3078382" y="2441450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7CA455B-8D44-4AE9-A733-499C4BA65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7CA455B-8D44-4AE9-A733-499C4BA65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A51543E-B1EE-4005-88E1-6C6076344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A51543E-B1EE-4005-88E1-6C6076344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36F7474-9120-4A46-AA36-45B8B1E32AA4}"/>
                  </a:ext>
                </a:extLst>
              </p:cNvPr>
              <p:cNvGrpSpPr/>
              <p:nvPr/>
            </p:nvGrpSpPr>
            <p:grpSpPr>
              <a:xfrm>
                <a:off x="4870275" y="2362762"/>
                <a:ext cx="1022460" cy="1066238"/>
                <a:chOff x="4870275" y="2362762"/>
                <a:chExt cx="1022460" cy="106623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482B0C81-DAF0-4186-94F9-4C1EAD646EF6}"/>
                    </a:ext>
                  </a:extLst>
                </p:cNvPr>
                <p:cNvCxnSpPr/>
                <p:nvPr/>
              </p:nvCxnSpPr>
              <p:spPr>
                <a:xfrm flipV="1">
                  <a:off x="5092161" y="3173858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ABC33FD3-2EE5-4711-AEEB-A2FFF0F8343E}"/>
                    </a:ext>
                  </a:extLst>
                </p:cNvPr>
                <p:cNvCxnSpPr/>
                <p:nvPr/>
              </p:nvCxnSpPr>
              <p:spPr>
                <a:xfrm flipV="1">
                  <a:off x="5103245" y="2453858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0FF880F-4B59-4DDC-A508-E0302E379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0FF880F-4B59-4DDC-A508-E0302E3797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1717E46-7327-45D4-BBDE-BAA0E55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1717E46-7327-45D4-BBDE-BAA0E55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857ADD-8AE3-4261-AEBA-401FECED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857ADD-8AE3-4261-AEBA-401FECED7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CC0D6D1-B436-43B2-A3B2-418AC4CA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7444" y="2859425"/>
                <a:ext cx="0" cy="261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A610429-3980-4F09-A8DF-A3A380315A47}"/>
                  </a:ext>
                </a:extLst>
              </p:cNvPr>
              <p:cNvGrpSpPr/>
              <p:nvPr/>
            </p:nvGrpSpPr>
            <p:grpSpPr>
              <a:xfrm>
                <a:off x="2453626" y="2961062"/>
                <a:ext cx="947356" cy="331916"/>
                <a:chOff x="1229247" y="3319716"/>
                <a:chExt cx="947356" cy="331916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962BB909-6237-4255-B179-9C9414F39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5477" y="3512782"/>
                  <a:ext cx="28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D505B8C-C603-4ECD-955A-A0F556345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D505B8C-C603-4ECD-955A-A0F5563454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ACB75AB-4F97-41F3-979F-25E50A0417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ACB75AB-4F97-41F3-979F-25E50A0417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80E8C115-595C-42B2-9C72-E9E90A7498F0}"/>
                    </a:ext>
                  </a:extLst>
                </p:cNvPr>
                <p:cNvSpPr/>
                <p:nvPr/>
              </p:nvSpPr>
              <p:spPr>
                <a:xfrm>
                  <a:off x="1847477" y="3493240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B8CBFFE-9D83-4CD7-8456-4CBA6880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B8CBFFE-9D83-4CD7-8456-4CBA68806D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850D6FF-9327-4B06-A0E2-C0D0076B6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363" y="2703651"/>
                <a:ext cx="341251" cy="1950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0A4CD51-A52C-40F5-9284-29EF4F2116E3}"/>
                  </a:ext>
                </a:extLst>
              </p:cNvPr>
              <p:cNvSpPr/>
              <p:nvPr/>
            </p:nvSpPr>
            <p:spPr>
              <a:xfrm>
                <a:off x="5366720" y="287086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CA0B16-9645-473A-8A90-E59F80D33C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CA0B16-9645-473A-8A90-E59F80D33C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D662F859-762B-4AE5-8C4E-AD77B8CE8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3642" y="2784045"/>
                <a:ext cx="405776" cy="2305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E36F6-8C3D-49E0-AC60-4550742B432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E36F6-8C3D-49E0-AC60-4550742B43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613E2943-A07A-45C2-906B-D3DFC0801E5F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5281166" y="2717942"/>
                <a:ext cx="103554" cy="152926"/>
              </a:xfrm>
              <a:prstGeom prst="straightConnector1">
                <a:avLst/>
              </a:prstGeom>
              <a:ln w="635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EF58369-ECDC-443C-91AE-D0F23A73CC8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EF58369-ECDC-443C-91AE-D0F23A73CC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3704FD-0A4E-41BD-AD17-FF832C89CEE9}"/>
                    </a:ext>
                  </a:extLst>
                </p:cNvPr>
                <p:cNvSpPr txBox="1"/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3704FD-0A4E-41BD-AD17-FF832C89C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8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EFE36B-F73E-48DC-9257-8501A42C8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EDDFBB-81F6-46D6-8E71-496C0C7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C9A7079-B69C-4174-95C8-D5A5F403DC9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Thus one of choice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  <m:sup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C9A7079-B69C-4174-95C8-D5A5F403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43081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37443</TotalTime>
  <Words>1326</Words>
  <Application>Microsoft Office PowerPoint</Application>
  <PresentationFormat>화면 슬라이드 쇼(4:3)</PresentationFormat>
  <Paragraphs>364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Transformation of Line Integral of a Scalar Field</vt:lpstr>
      <vt:lpstr>Transformation of Line Integral of a Scalar Field</vt:lpstr>
      <vt:lpstr>Transformation of Surface Integral of a Scalar Field</vt:lpstr>
      <vt:lpstr>Transformation of Surface Integral of a Scalar Field</vt:lpstr>
      <vt:lpstr>Transformation of Volume Integral of a Scalar Field</vt:lpstr>
      <vt:lpstr>Transformation of Volume Integral of a Scalar Field</vt:lpstr>
      <vt:lpstr>Transformation of Volume Integral of a Scalar Field</vt:lpstr>
      <vt:lpstr>Transformation of Line Integral of a Vector Field</vt:lpstr>
      <vt:lpstr>Transformation of Line Integral of a Vector Field</vt:lpstr>
      <vt:lpstr>Transformation of Surface Integral of a Vector Field</vt:lpstr>
      <vt:lpstr>Transformation of Surface Integral of a Vector Field</vt:lpstr>
      <vt:lpstr>Transformation of Surface Integral of a Vector Field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683</cp:revision>
  <cp:lastPrinted>2014-06-13T04:20:56Z</cp:lastPrinted>
  <dcterms:created xsi:type="dcterms:W3CDTF">2013-07-24T10:28:45Z</dcterms:created>
  <dcterms:modified xsi:type="dcterms:W3CDTF">2021-09-05T09:51:52Z</dcterms:modified>
</cp:coreProperties>
</file>