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83" r:id="rId2"/>
    <p:sldId id="285" r:id="rId3"/>
    <p:sldId id="294" r:id="rId4"/>
    <p:sldId id="295" r:id="rId5"/>
    <p:sldId id="284" r:id="rId6"/>
    <p:sldId id="287" r:id="rId7"/>
    <p:sldId id="289" r:id="rId8"/>
    <p:sldId id="290" r:id="rId9"/>
    <p:sldId id="291" r:id="rId10"/>
    <p:sldId id="292" r:id="rId11"/>
    <p:sldId id="293" r:id="rId12"/>
    <p:sldId id="267" r:id="rId13"/>
    <p:sldId id="296" r:id="rId14"/>
    <p:sldId id="264" r:id="rId15"/>
    <p:sldId id="257" r:id="rId16"/>
    <p:sldId id="258" r:id="rId17"/>
    <p:sldId id="265" r:id="rId18"/>
    <p:sldId id="266" r:id="rId19"/>
    <p:sldId id="260" r:id="rId20"/>
    <p:sldId id="263" r:id="rId21"/>
    <p:sldId id="261" r:id="rId22"/>
    <p:sldId id="259" r:id="rId23"/>
    <p:sldId id="288" r:id="rId24"/>
    <p:sldId id="281" r:id="rId25"/>
    <p:sldId id="282" r:id="rId26"/>
    <p:sldId id="297" r:id="rId27"/>
    <p:sldId id="298" r:id="rId28"/>
    <p:sldId id="299" r:id="rId29"/>
    <p:sldId id="300" r:id="rId30"/>
    <p:sldId id="301" r:id="rId31"/>
    <p:sldId id="302" r:id="rId32"/>
  </p:sldIdLst>
  <p:sldSz cx="9144000" cy="6858000" type="screen4x3"/>
  <p:notesSz cx="6797675" cy="9926638"/>
  <p:custShowLst>
    <p:custShow name="Appendix 1" id="0">
      <p:sldLst>
        <p:sld r:id="rId6"/>
      </p:sldLst>
    </p:custShow>
    <p:custShow name="Appendix 0" id="1">
      <p:sldLst>
        <p:sld r:id="rId5"/>
      </p:sldLst>
    </p:custShow>
    <p:custShow name="Appendix 2" id="2">
      <p:sldLst>
        <p:sld r:id="rId7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6582" autoAdjust="0"/>
  </p:normalViewPr>
  <p:slideViewPr>
    <p:cSldViewPr snapToGrid="0" showGuides="1">
      <p:cViewPr varScale="1">
        <p:scale>
          <a:sx n="114" d="100"/>
          <a:sy n="114" d="100"/>
        </p:scale>
        <p:origin x="1326" y="90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</a:t>
            </a: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</a:t>
            </a: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Lab., SNU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" y="161405"/>
            <a:ext cx="1034735" cy="738561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1467"/>
            <a:ext cx="9000000" cy="5400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737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3" Type="http://schemas.openxmlformats.org/officeDocument/2006/relationships/image" Target="../media/image2000.png"/><Relationship Id="rId3" Type="http://schemas.openxmlformats.org/officeDocument/2006/relationships/image" Target="../media/image161.png"/><Relationship Id="rId7" Type="http://schemas.openxmlformats.org/officeDocument/2006/relationships/image" Target="../media/image201.png"/><Relationship Id="rId12" Type="http://schemas.openxmlformats.org/officeDocument/2006/relationships/image" Target="../media/image211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1800.png"/><Relationship Id="rId5" Type="http://schemas.openxmlformats.org/officeDocument/2006/relationships/image" Target="../media/image181.png"/><Relationship Id="rId15" Type="http://schemas.openxmlformats.org/officeDocument/2006/relationships/image" Target="../media/image221.png"/><Relationship Id="rId10" Type="http://schemas.openxmlformats.org/officeDocument/2006/relationships/image" Target="../media/image1700.png"/><Relationship Id="rId4" Type="http://schemas.openxmlformats.org/officeDocument/2006/relationships/image" Target="../media/image171.png"/><Relationship Id="rId9" Type="http://schemas.openxmlformats.org/officeDocument/2006/relationships/image" Target="../media/image1600.png"/><Relationship Id="rId14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72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17" Type="http://schemas.openxmlformats.org/officeDocument/2006/relationships/image" Target="../media/image410.png"/><Relationship Id="rId2" Type="http://schemas.openxmlformats.org/officeDocument/2006/relationships/image" Target="../media/image45.png"/><Relationship Id="rId16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1.png"/><Relationship Id="rId14" Type="http://schemas.openxmlformats.org/officeDocument/2006/relationships/image" Target="../media/image38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 DG methods, we should calculate volume and surface integral to solve weak formulation.</a:t>
                </a:r>
              </a:p>
              <a:p>
                <a:r>
                  <a:rPr lang="en-US" altLang="ko-KR" dirty="0"/>
                  <a:t>To calculate this integrations, we use pre-determined numerical quadrature rule where defined in reference element.</a:t>
                </a:r>
              </a:p>
              <a:p>
                <a:r>
                  <a:rPr lang="en-US" altLang="ko-KR" dirty="0"/>
                  <a:t>Thus we need to move quadrature points in reference element to quadrature points in physical element.</a:t>
                </a:r>
              </a:p>
              <a:p>
                <a:r>
                  <a:rPr lang="en-US" altLang="ko-KR" dirty="0"/>
                  <a:t>For this, we should get invertible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transformation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which transform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to physical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transformation means mapping function become 1D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mapping function on each sides in reference element.</a:t>
                </a:r>
              </a:p>
              <a:p>
                <a:endParaRPr lang="en-US" altLang="ko-KR" dirty="0"/>
              </a:p>
              <a:p>
                <a:pPr marL="266700" lvl="1" indent="0" algn="ctr">
                  <a:buNone/>
                </a:pPr>
                <a:r>
                  <a:rPr lang="en-US" altLang="ko-KR" sz="2400" dirty="0"/>
                  <a:t>Triangle Element</a:t>
                </a:r>
                <a:endParaRPr lang="en-US" altLang="ko-KR" sz="2200" b="1" dirty="0"/>
              </a:p>
              <a:p>
                <a:r>
                  <a:rPr lang="en-US" altLang="ko-KR" dirty="0"/>
                  <a:t>We want to find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ko-KR" dirty="0"/>
                  <a:t>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which transfer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It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becomes 1D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ko-KR" dirty="0"/>
                  <a:t> mapping function on 3 sides.</a:t>
                </a:r>
              </a:p>
              <a:p>
                <a:r>
                  <a:rPr lang="en-US" altLang="ko-KR" dirty="0"/>
                  <a:t>For this,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should have the mapping relation as below [</a:t>
                </a:r>
                <a:r>
                  <a:rPr lang="en-US" altLang="ko-KR" dirty="0">
                    <a:hlinkClick r:id="" action="ppaction://customshow?id=0&amp;return=true"/>
                  </a:rPr>
                  <a:t>Appendix 1</a:t>
                </a:r>
                <a:r>
                  <a:rPr lang="en-US" altLang="ko-KR" dirty="0"/>
                  <a:t>]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𝐂𝐦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is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 number of basis of 2D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space,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altLang="ko-KR" dirty="0"/>
                  <a:t> is monomial vector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dirty="0"/>
                  <a:t> is a coefficient 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As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altLang="ko-KR" dirty="0"/>
                  <a:t> is known the only unknown is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80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[Example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]</a:t>
                </a:r>
              </a:p>
              <a:p>
                <a:r>
                  <a:rPr lang="en-US" altLang="ko-KR" dirty="0"/>
                  <a:t>In Fig. 1. (a) and Fig. 2.(a) there are three reference points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={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={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Three side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in reference triangle which contain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each can be parameterized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Then we can get three linear system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=1,2,3)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When we see Fig. 1. (a), it is easy to know that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have a linear relation each other.</a:t>
                </a:r>
              </a:p>
              <a:p>
                <a:r>
                  <a:rPr lang="en-US" altLang="ko-KR" dirty="0"/>
                  <a:t>Thus regardless of reference points set choice, the curve in physical domain which pass given physical points are same.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96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50174" y="4087701"/>
            <a:ext cx="2880000" cy="2298499"/>
            <a:chOff x="150174" y="4087701"/>
            <a:chExt cx="2880000" cy="229849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74" y="4087701"/>
              <a:ext cx="2880000" cy="21600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361568" y="6109201"/>
              <a:ext cx="771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Fig.2. (a)</a:t>
              </a:r>
              <a:endParaRPr lang="ko-KR" altLang="en-US" sz="12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70245" y="5485602"/>
                  <a:ext cx="30757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45" y="5485602"/>
                  <a:ext cx="30757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07665" y="4906945"/>
                  <a:ext cx="30757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65" y="4906945"/>
                  <a:ext cx="307571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746725" y="4658956"/>
                  <a:ext cx="30757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6725" y="4658956"/>
                  <a:ext cx="307571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But in Fig.2. 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have linear relation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doesn’t have linear relation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Thus there will be different curves which passes given physical points when we choose reference points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other points set.</a:t>
                </a:r>
              </a:p>
              <a:p>
                <a:r>
                  <a:rPr lang="en-US" altLang="ko-KR" dirty="0"/>
                  <a:t>Fig.2. (b) shows it.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6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/>
          <p:cNvGrpSpPr/>
          <p:nvPr/>
        </p:nvGrpSpPr>
        <p:grpSpPr>
          <a:xfrm>
            <a:off x="3361605" y="4114222"/>
            <a:ext cx="2879999" cy="2160000"/>
            <a:chOff x="3616902" y="4819640"/>
            <a:chExt cx="2879999" cy="21600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902" y="4819640"/>
              <a:ext cx="2879999" cy="2160000"/>
            </a:xfrm>
            <a:prstGeom prst="rect">
              <a:avLst/>
            </a:prstGeom>
          </p:spPr>
        </p:pic>
        <p:sp>
          <p:nvSpPr>
            <p:cNvPr id="7" name="포인트가 5개인 별 6"/>
            <p:cNvSpPr/>
            <p:nvPr/>
          </p:nvSpPr>
          <p:spPr>
            <a:xfrm>
              <a:off x="5519644" y="5430874"/>
              <a:ext cx="72000" cy="72000"/>
            </a:xfrm>
            <a:prstGeom prst="star5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포인트가 5개인 별 7"/>
            <p:cNvSpPr/>
            <p:nvPr/>
          </p:nvSpPr>
          <p:spPr>
            <a:xfrm>
              <a:off x="5056902" y="5782778"/>
              <a:ext cx="72000" cy="72000"/>
            </a:xfrm>
            <a:prstGeom prst="star5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포인트가 5개인 별 8"/>
            <p:cNvSpPr/>
            <p:nvPr/>
          </p:nvSpPr>
          <p:spPr>
            <a:xfrm>
              <a:off x="4893417" y="6234436"/>
              <a:ext cx="72000" cy="72000"/>
            </a:xfrm>
            <a:prstGeom prst="star5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>
            <a:grpSpLocks noChangeAspect="1"/>
          </p:cNvGrpSpPr>
          <p:nvPr/>
        </p:nvGrpSpPr>
        <p:grpSpPr>
          <a:xfrm>
            <a:off x="3361605" y="1877133"/>
            <a:ext cx="2880000" cy="2160000"/>
            <a:chOff x="4438160" y="1158756"/>
            <a:chExt cx="3360000" cy="2520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8160" y="1158756"/>
              <a:ext cx="3360000" cy="2520000"/>
            </a:xfrm>
            <a:prstGeom prst="rect">
              <a:avLst/>
            </a:prstGeom>
          </p:spPr>
        </p:pic>
        <p:sp>
          <p:nvSpPr>
            <p:cNvPr id="13" name="포인트가 5개인 별 12"/>
            <p:cNvSpPr/>
            <p:nvPr/>
          </p:nvSpPr>
          <p:spPr>
            <a:xfrm>
              <a:off x="6046160" y="2861019"/>
              <a:ext cx="72000" cy="72000"/>
            </a:xfrm>
            <a:prstGeom prst="star5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6168514" y="2305659"/>
              <a:ext cx="72000" cy="72000"/>
            </a:xfrm>
            <a:prstGeom prst="star5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6742113" y="1777594"/>
              <a:ext cx="72000" cy="72000"/>
            </a:xfrm>
            <a:prstGeom prst="star5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43734" y="6101406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Fig.2. (b)</a:t>
            </a:r>
            <a:endParaRPr lang="ko-KR" alt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07734" y="390029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Fig.1. (b)</a:t>
            </a:r>
            <a:endParaRPr lang="ko-KR" altLang="en-US" sz="1200" b="1" dirty="0"/>
          </a:p>
        </p:txBody>
      </p:sp>
      <p:grpSp>
        <p:nvGrpSpPr>
          <p:cNvPr id="29" name="그룹 28"/>
          <p:cNvGrpSpPr/>
          <p:nvPr/>
        </p:nvGrpSpPr>
        <p:grpSpPr>
          <a:xfrm>
            <a:off x="150174" y="1877133"/>
            <a:ext cx="2880000" cy="2346250"/>
            <a:chOff x="150174" y="1877133"/>
            <a:chExt cx="2880000" cy="2346250"/>
          </a:xfrm>
        </p:grpSpPr>
        <p:sp>
          <p:nvSpPr>
            <p:cNvPr id="18" name="TextBox 17"/>
            <p:cNvSpPr txBox="1"/>
            <p:nvPr/>
          </p:nvSpPr>
          <p:spPr>
            <a:xfrm>
              <a:off x="1338349" y="3946384"/>
              <a:ext cx="771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Fig.1. (a)</a:t>
              </a:r>
              <a:endParaRPr lang="ko-KR" altLang="en-US" sz="1200" b="1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150174" y="1877133"/>
              <a:ext cx="2880000" cy="2160000"/>
              <a:chOff x="150174" y="1877133"/>
              <a:chExt cx="2880000" cy="2160000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174" y="1877133"/>
                <a:ext cx="2880000" cy="216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547750" y="3558645"/>
                    <a:ext cx="30757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750" y="3558645"/>
                    <a:ext cx="30757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34569" y="2783407"/>
                    <a:ext cx="30757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569" y="2783407"/>
                    <a:ext cx="30757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673629" y="2535418"/>
                    <a:ext cx="30757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3629" y="2535418"/>
                    <a:ext cx="307571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3655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228600" indent="-228600">
                  <a:buFont typeface="Wingdings" panose="05000000000000000000" pitchFamily="2" charset="2"/>
                  <a:buChar char="v"/>
                </a:pPr>
                <a:r>
                  <a:rPr lang="en-US" altLang="ko-KR" sz="1600" b="1" dirty="0"/>
                  <a:t>What kind of reference points give us invertible monomial matrix?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Let’s assume that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and consisting monomial vector is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271" t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775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Don’t use 10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point and using monomials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i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Failure occur when it make singular matrix.</a:t>
                </a:r>
              </a:p>
              <a:p>
                <a:r>
                  <a:rPr lang="en-US" altLang="ko-KR" dirty="0"/>
                  <a:t>When they make singular matrix ?</a:t>
                </a:r>
              </a:p>
              <a:p>
                <a:r>
                  <a:rPr lang="en-US" altLang="ko-KR" dirty="0"/>
                  <a:t>If we select monomials without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side become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function.</a:t>
                </a:r>
              </a:p>
              <a:p>
                <a:r>
                  <a:rPr lang="en-US" altLang="ko-KR" dirty="0"/>
                  <a:t>Since we put 4 points on every sides, one of the side have too many points.</a:t>
                </a:r>
              </a:p>
              <a:p>
                <a:r>
                  <a:rPr lang="en-US" altLang="ko-KR" dirty="0"/>
                  <a:t>Thus singular matrix appear.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3366173"/>
                  </p:ext>
                </p:extLst>
              </p:nvPr>
            </p:nvGraphicFramePr>
            <p:xfrm>
              <a:off x="3542225" y="3959259"/>
              <a:ext cx="2059550" cy="110140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1910">
                      <a:extLst>
                        <a:ext uri="{9D8B030D-6E8A-4147-A177-3AD203B41FA5}">
                          <a16:colId xmlns:a16="http://schemas.microsoft.com/office/drawing/2014/main" val="1512188155"/>
                        </a:ext>
                      </a:extLst>
                    </a:gridCol>
                    <a:gridCol w="411910">
                      <a:extLst>
                        <a:ext uri="{9D8B030D-6E8A-4147-A177-3AD203B41FA5}">
                          <a16:colId xmlns:a16="http://schemas.microsoft.com/office/drawing/2014/main" val="1908183488"/>
                        </a:ext>
                      </a:extLst>
                    </a:gridCol>
                    <a:gridCol w="411910">
                      <a:extLst>
                        <a:ext uri="{9D8B030D-6E8A-4147-A177-3AD203B41FA5}">
                          <a16:colId xmlns:a16="http://schemas.microsoft.com/office/drawing/2014/main" val="602449709"/>
                        </a:ext>
                      </a:extLst>
                    </a:gridCol>
                    <a:gridCol w="411910">
                      <a:extLst>
                        <a:ext uri="{9D8B030D-6E8A-4147-A177-3AD203B41FA5}">
                          <a16:colId xmlns:a16="http://schemas.microsoft.com/office/drawing/2014/main" val="2695086566"/>
                        </a:ext>
                      </a:extLst>
                    </a:gridCol>
                    <a:gridCol w="411910">
                      <a:extLst>
                        <a:ext uri="{9D8B030D-6E8A-4147-A177-3AD203B41FA5}">
                          <a16:colId xmlns:a16="http://schemas.microsoft.com/office/drawing/2014/main" val="127430166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p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ko-KR" sz="120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70848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443477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7769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sz="12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114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3366173"/>
                  </p:ext>
                </p:extLst>
              </p:nvPr>
            </p:nvGraphicFramePr>
            <p:xfrm>
              <a:off x="3542225" y="3959259"/>
              <a:ext cx="2059550" cy="11137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11910">
                      <a:extLst>
                        <a:ext uri="{9D8B030D-6E8A-4147-A177-3AD203B41FA5}">
                          <a16:colId xmlns:a16="http://schemas.microsoft.com/office/drawing/2014/main" val="1512188155"/>
                        </a:ext>
                      </a:extLst>
                    </a:gridCol>
                    <a:gridCol w="411910">
                      <a:extLst>
                        <a:ext uri="{9D8B030D-6E8A-4147-A177-3AD203B41FA5}">
                          <a16:colId xmlns:a16="http://schemas.microsoft.com/office/drawing/2014/main" val="1908183488"/>
                        </a:ext>
                      </a:extLst>
                    </a:gridCol>
                    <a:gridCol w="411910">
                      <a:extLst>
                        <a:ext uri="{9D8B030D-6E8A-4147-A177-3AD203B41FA5}">
                          <a16:colId xmlns:a16="http://schemas.microsoft.com/office/drawing/2014/main" val="602449709"/>
                        </a:ext>
                      </a:extLst>
                    </a:gridCol>
                    <a:gridCol w="411910">
                      <a:extLst>
                        <a:ext uri="{9D8B030D-6E8A-4147-A177-3AD203B41FA5}">
                          <a16:colId xmlns:a16="http://schemas.microsoft.com/office/drawing/2014/main" val="2695086566"/>
                        </a:ext>
                      </a:extLst>
                    </a:gridCol>
                    <a:gridCol w="411910">
                      <a:extLst>
                        <a:ext uri="{9D8B030D-6E8A-4147-A177-3AD203B41FA5}">
                          <a16:colId xmlns:a16="http://schemas.microsoft.com/office/drawing/2014/main" val="1274301661"/>
                        </a:ext>
                      </a:extLst>
                    </a:gridCol>
                  </a:tblGrid>
                  <a:tr h="27844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493" t="-2174" r="-304478" b="-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8529" t="-2174" r="-200000" b="-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985" t="-2174" r="-102985" b="-3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059" t="-2174" r="-1471" b="-3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084836"/>
                      </a:ext>
                    </a:extLst>
                  </a:tr>
                  <a:tr h="27844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02174" r="-398529" b="-2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1493" t="-102174" r="-304478" b="-2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98529" t="-102174" r="-200000" b="-2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2985" t="-102174" r="-102985" b="-2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97059" t="-102174" r="-1471" b="-2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347774"/>
                      </a:ext>
                    </a:extLst>
                  </a:tr>
                  <a:tr h="27844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202174" r="-398529" b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1493" t="-202174" r="-304478" b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8529" t="-202174" r="-200000" b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985" t="-202174" r="-102985" b="-10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7059" t="-202174" r="-1471" b="-1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8776910"/>
                      </a:ext>
                    </a:extLst>
                  </a:tr>
                  <a:tr h="27844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302174" r="-398529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1493" t="-302174" r="-304478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8529" t="-302174" r="-200000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985" t="-302174" r="-102985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7059" t="-302174" r="-1471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8114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40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In DG methods, we should calculate volume and surface integral to solve weak formulation.</a:t>
                </a:r>
              </a:p>
              <a:p>
                <a:r>
                  <a:rPr lang="en-US" altLang="ko-KR" dirty="0"/>
                  <a:t>To calculate this integrations, we use pre-determined numerical quadrature rule where defined in reference element.</a:t>
                </a:r>
              </a:p>
              <a:p>
                <a:r>
                  <a:rPr lang="en-US" altLang="ko-KR" dirty="0"/>
                  <a:t>Thus we need to move quadrature points in reference element to quadrature points in physical element.</a:t>
                </a:r>
              </a:p>
              <a:p>
                <a:r>
                  <a:rPr lang="en-US" altLang="ko-KR" dirty="0"/>
                  <a:t>For this, we should get invertible transformation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which mapping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to physical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66700" lvl="1" indent="0" algn="ctr">
                  <a:buNone/>
                </a:pPr>
                <a:r>
                  <a:rPr lang="en-US" altLang="ko-KR" sz="2400" dirty="0"/>
                  <a:t>Triangle Element</a:t>
                </a:r>
                <a:endParaRPr lang="en-US" altLang="ko-KR" sz="2200" b="1" dirty="0"/>
              </a:p>
              <a:p>
                <a:r>
                  <a:rPr lang="en-US" altLang="ko-KR" dirty="0"/>
                  <a:t>For physical triangle element, we can define intuitive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dirty="0"/>
                  <a:t>element. It is the element which get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transformation of reference triangle element.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transformations means mapping function is consisted of a polynomial order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sz="1600" b="1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sz="1600" b="1" dirty="0"/>
                  <a:t>transformation</a:t>
                </a:r>
                <a:endParaRPr lang="en-US" altLang="ko-KR" b="1" dirty="0"/>
              </a:p>
              <a:p>
                <a:r>
                  <a:rPr lang="en-US" altLang="ko-KR" dirty="0"/>
                  <a:t>We want to find a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which transfer reference triangle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triangle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We can write down mapping relation in a matrix form [Appendix 2]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𝐂𝐛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altLang="ko-KR" dirty="0"/>
                  <a:t> is basis vector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dirty="0"/>
                  <a:t> is a coefficient 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 Since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altLang="ko-KR" dirty="0"/>
                  <a:t> is known basis vector, the only unknown is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96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Transformation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2000" y="1091466"/>
                <a:ext cx="9000000" cy="554208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b="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has 3 basis we need 3 corresponding points to determine 6 coefficients in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dirty="0"/>
                  <a:t> [Appendix 2] .</a:t>
                </a:r>
              </a:p>
              <a:p>
                <a:r>
                  <a:rPr lang="en-US" altLang="ko-KR" dirty="0"/>
                  <a:t>Now what we should think about is how to choose three corresponding points which define transformation that transform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 first thing that comes to mind is three reference triangle vertexes have to go corresponding physical triangle vertexes.</a:t>
                </a:r>
              </a:p>
              <a:p>
                <a:r>
                  <a:rPr lang="en-US" altLang="ko-KR" dirty="0"/>
                  <a:t>If we choose as above, every side of reference triangle go to corresponding physical triangle side and regardless of choice of reference triangle side, the given physical triangle side doesn’t change [Appendix 3]. 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As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invertible we can determine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Finally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sz="1600" b="1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𝕿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600" b="1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r>
                  <a:rPr lang="en-US" altLang="ko-KR" dirty="0"/>
                  <a:t>Now we want to know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triangle element.</a:t>
                </a:r>
              </a:p>
              <a:p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has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/>
                  <a:t> basis,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has 6 basis and we can express any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mapping as a linear combination of basis.</a:t>
                </a:r>
              </a:p>
              <a:p>
                <a:r>
                  <a:rPr lang="en-US" altLang="ko-KR" dirty="0"/>
                  <a:t>Then the linear system has a form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𝐂𝐛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2000" y="1091466"/>
                <a:ext cx="9000000" cy="5542089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62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151" y="4571579"/>
            <a:ext cx="2606401" cy="19548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38502" y="1094780"/>
                <a:ext cx="9000000" cy="5400000"/>
              </a:xfrm>
            </p:spPr>
            <p:txBody>
              <a:bodyPr/>
              <a:lstStyle/>
              <a:p>
                <a:r>
                  <a:rPr lang="en-US" altLang="ko-KR"/>
                  <a:t>To determine 12 coefficients in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dirty="0"/>
                  <a:t> we have </a:t>
                </a:r>
                <a:r>
                  <a:rPr lang="en-US" altLang="ko-KR"/>
                  <a:t>to derive 12 independent equations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What we </a:t>
                </a:r>
                <a:r>
                  <a:rPr lang="en-US" altLang="ko-KR"/>
                  <a:t>can think of right away is </a:t>
                </a:r>
                <a:r>
                  <a:rPr lang="en-US" altLang="ko-KR" dirty="0"/>
                  <a:t>three </a:t>
                </a:r>
                <a:r>
                  <a:rPr lang="en-US" altLang="ko-KR"/>
                  <a:t>reference triangle </a:t>
                </a:r>
                <a:r>
                  <a:rPr lang="en-US" altLang="ko-KR" dirty="0"/>
                  <a:t>vertexes have to </a:t>
                </a:r>
                <a:r>
                  <a:rPr lang="en-US" altLang="ko-KR"/>
                  <a:t>go physical triangle </a:t>
                </a:r>
                <a:r>
                  <a:rPr lang="en-US" altLang="ko-KR" dirty="0"/>
                  <a:t>vertexes.</a:t>
                </a:r>
              </a:p>
              <a:p>
                <a:r>
                  <a:rPr lang="en-US" altLang="ko-KR"/>
                  <a:t>But it </a:t>
                </a:r>
                <a:r>
                  <a:rPr lang="en-US" altLang="ko-KR" dirty="0"/>
                  <a:t>offer only </a:t>
                </a:r>
                <a:r>
                  <a:rPr lang="en-US" altLang="ko-KR"/>
                  <a:t>6 independent equations </a:t>
                </a:r>
                <a:r>
                  <a:rPr lang="en-US" altLang="ko-KR" dirty="0"/>
                  <a:t>so we </a:t>
                </a:r>
                <a:r>
                  <a:rPr lang="en-US" altLang="ko-KR"/>
                  <a:t>need additional 3 points which are corresponding points </a:t>
                </a:r>
                <a:r>
                  <a:rPr lang="en-US" altLang="ko-KR" dirty="0"/>
                  <a:t>between </a:t>
                </a:r>
                <a:r>
                  <a:rPr lang="en-US" altLang="ko-KR"/>
                  <a:t>reference triangle </a:t>
                </a:r>
                <a:r>
                  <a:rPr lang="en-US" altLang="ko-KR" dirty="0"/>
                  <a:t>element </a:t>
                </a:r>
                <a:r>
                  <a:rPr lang="en-US" altLang="ko-KR"/>
                  <a:t>and physical triangle </a:t>
                </a:r>
                <a:r>
                  <a:rPr lang="en-US" altLang="ko-KR" dirty="0"/>
                  <a:t>element.</a:t>
                </a:r>
              </a:p>
              <a:p>
                <a:r>
                  <a:rPr lang="en-US" altLang="ko-KR" b="1" dirty="0"/>
                  <a:t>The </a:t>
                </a:r>
                <a:r>
                  <a:rPr lang="en-US" altLang="ko-KR" b="1"/>
                  <a:t>key is which points </a:t>
                </a:r>
                <a:r>
                  <a:rPr lang="en-US" altLang="ko-KR" b="1" dirty="0"/>
                  <a:t>should we choose?</a:t>
                </a:r>
              </a:p>
              <a:p>
                <a:r>
                  <a:rPr lang="en-US" altLang="ko-KR" dirty="0"/>
                  <a:t>Actually, we can choose any </a:t>
                </a:r>
                <a:r>
                  <a:rPr lang="en-US" altLang="ko-KR"/>
                  <a:t>three points,  inside </a:t>
                </a:r>
                <a:r>
                  <a:rPr lang="en-US" altLang="ko-KR" dirty="0"/>
                  <a:t>of </a:t>
                </a:r>
                <a:r>
                  <a:rPr lang="en-US" altLang="ko-KR"/>
                  <a:t>the triangle or outside </a:t>
                </a:r>
                <a:r>
                  <a:rPr lang="en-US" altLang="ko-KR" dirty="0"/>
                  <a:t>of </a:t>
                </a:r>
                <a:r>
                  <a:rPr lang="en-US" altLang="ko-KR"/>
                  <a:t>the triangle, if it provide 6 independent equations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So </a:t>
                </a:r>
                <a:r>
                  <a:rPr lang="en-US" altLang="ko-KR"/>
                  <a:t>the first thing </a:t>
                </a:r>
                <a:r>
                  <a:rPr lang="en-US" altLang="ko-KR" dirty="0"/>
                  <a:t>that we have to </a:t>
                </a:r>
                <a:r>
                  <a:rPr lang="en-US" altLang="ko-KR"/>
                  <a:t>concern is </a:t>
                </a:r>
                <a:r>
                  <a:rPr lang="en-US" altLang="ko-KR" dirty="0"/>
                  <a:t>when </a:t>
                </a:r>
                <a:r>
                  <a:rPr lang="en-US" altLang="ko-KR"/>
                  <a:t>they give independent equations</a:t>
                </a:r>
                <a:r>
                  <a:rPr lang="en-US" altLang="ko-KR" dirty="0"/>
                  <a:t>?</a:t>
                </a:r>
              </a:p>
              <a:p>
                <a:r>
                  <a:rPr lang="en-US" altLang="ko-KR" dirty="0"/>
                  <a:t>The </a:t>
                </a:r>
                <a:r>
                  <a:rPr lang="en-US" altLang="ko-KR"/>
                  <a:t>answer is </a:t>
                </a:r>
                <a:r>
                  <a:rPr lang="en-US" altLang="ko-KR" dirty="0"/>
                  <a:t>that more than </a:t>
                </a:r>
                <a:r>
                  <a:rPr lang="en-US" altLang="ko-KR"/>
                  <a:t>4 points </a:t>
                </a:r>
                <a:r>
                  <a:rPr lang="en-US" altLang="ko-KR" dirty="0"/>
                  <a:t>should not </a:t>
                </a:r>
                <a:r>
                  <a:rPr lang="en-US" altLang="ko-KR"/>
                  <a:t>be in </a:t>
                </a:r>
                <a:r>
                  <a:rPr lang="en-US" altLang="ko-KR" dirty="0"/>
                  <a:t>the </a:t>
                </a:r>
                <a:r>
                  <a:rPr lang="en-US" altLang="ko-KR"/>
                  <a:t>same line [Appendix </a:t>
                </a:r>
                <a:r>
                  <a:rPr lang="en-US" altLang="ko-KR" dirty="0"/>
                  <a:t>1].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  <a:p>
                <a:endParaRPr lang="en-US" altLang="ko-KR" dirty="0"/>
              </a:p>
              <a:p>
                <a:r>
                  <a:rPr lang="en-US" altLang="ko-KR"/>
                  <a:t>We consider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first.</a:t>
                </a:r>
              </a:p>
              <a:p>
                <a:r>
                  <a:rPr lang="en-US" altLang="ko-KR" dirty="0"/>
                  <a:t>Then we can </a:t>
                </a:r>
                <a:r>
                  <a:rPr lang="en-US" altLang="ko-KR"/>
                  <a:t>get linear </a:t>
                </a:r>
                <a:r>
                  <a:rPr lang="en-US" altLang="ko-KR" dirty="0"/>
                  <a:t>system </a:t>
                </a:r>
                <a:r>
                  <a:rPr lang="en-US" altLang="ko-KR"/>
                  <a:t>from physical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i="1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38502" y="1094780"/>
                <a:ext cx="9000000" cy="5400000"/>
              </a:xfrm>
              <a:blipFill>
                <a:blip r:embed="rId3"/>
                <a:stretch>
                  <a:fillRect l="-68" t="-113" r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37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73" y="2367281"/>
            <a:ext cx="2694376" cy="202078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/>
                  <a:t>are given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are -1 0 1 for </a:t>
                </a:r>
                <a:r>
                  <a:rPr lang="en-US" altLang="ko-KR"/>
                  <a:t>any side in reference triangle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/>
                  <a:t>It </a:t>
                </a:r>
                <a:r>
                  <a:rPr lang="en-US" altLang="ko-KR" dirty="0"/>
                  <a:t>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/>
                  <a:t>are uniquely determined </a:t>
                </a:r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/>
                  <a:t>are given </a:t>
                </a:r>
                <a:r>
                  <a:rPr lang="en-US" altLang="ko-KR" dirty="0"/>
                  <a:t>regardless </a:t>
                </a:r>
                <a:r>
                  <a:rPr lang="en-US" altLang="ko-KR"/>
                  <a:t>of choice of side in reference triangle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/>
                  <a:t>If</a:t>
                </a:r>
                <a:r>
                  <a:rPr lang="ko-KR" altLang="en-US"/>
                  <a:t> </a:t>
                </a:r>
                <a:r>
                  <a:rPr lang="en-US" altLang="ko-KR" dirty="0"/>
                  <a:t>we </a:t>
                </a:r>
                <a:r>
                  <a:rPr lang="en-US" altLang="ko-KR"/>
                  <a:t>choose arbitrary points inside </a:t>
                </a:r>
                <a:r>
                  <a:rPr lang="en-US" altLang="ko-KR" dirty="0"/>
                  <a:t>of </a:t>
                </a:r>
                <a:r>
                  <a:rPr lang="en-US" altLang="ko-KR"/>
                  <a:t>reference triangle </a:t>
                </a:r>
                <a:r>
                  <a:rPr lang="en-US" altLang="ko-KR" dirty="0"/>
                  <a:t>such </a:t>
                </a:r>
                <a:r>
                  <a:rPr lang="en-US" altLang="ko-KR"/>
                  <a:t>as fig </a:t>
                </a:r>
                <a:r>
                  <a:rPr lang="en-US" altLang="ko-KR" dirty="0"/>
                  <a:t>1. </a:t>
                </a:r>
              </a:p>
              <a:p>
                <a:r>
                  <a:rPr lang="en-US" altLang="ko-KR" dirty="0"/>
                  <a:t>We have to </a:t>
                </a:r>
                <a:r>
                  <a:rPr lang="en-US" altLang="ko-KR"/>
                  <a:t>know corresponding three points in </a:t>
                </a:r>
                <a:r>
                  <a:rPr lang="en-US" altLang="ko-KR" dirty="0"/>
                  <a:t>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triangle element to the </a:t>
                </a:r>
                <a:r>
                  <a:rPr lang="en-US" altLang="ko-KR"/>
                  <a:t>reference point </a:t>
                </a:r>
                <a:r>
                  <a:rPr lang="en-US" altLang="ko-KR" dirty="0"/>
                  <a:t>4, 5, 6.</a:t>
                </a:r>
              </a:p>
              <a:p>
                <a:r>
                  <a:rPr lang="en-US" altLang="ko-KR"/>
                  <a:t>Fig2 </a:t>
                </a:r>
                <a:r>
                  <a:rPr lang="en-US" altLang="ko-KR" dirty="0"/>
                  <a:t>shows </a:t>
                </a:r>
                <a:r>
                  <a:rPr lang="en-US" altLang="ko-KR"/>
                  <a:t>that different </a:t>
                </a:r>
                <a:r>
                  <a:rPr lang="en-US" altLang="ko-KR" dirty="0"/>
                  <a:t>shape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triangle element </a:t>
                </a:r>
                <a:r>
                  <a:rPr lang="en-US" altLang="ko-KR"/>
                  <a:t>need different corresponding node coordinates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97" y="4571580"/>
            <a:ext cx="2606906" cy="19551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0" y="4557948"/>
            <a:ext cx="2582443" cy="19368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0" y="2566787"/>
            <a:ext cx="2162361" cy="162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55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4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/>
                  <a:t>For this</a:t>
                </a:r>
                <a:r>
                  <a:rPr lang="en-US" altLang="ko-KR" dirty="0"/>
                  <a:t>, we have </a:t>
                </a:r>
                <a:r>
                  <a:rPr lang="en-US" altLang="ko-KR"/>
                  <a:t>to figure </a:t>
                </a:r>
                <a:r>
                  <a:rPr lang="en-US" altLang="ko-KR" dirty="0"/>
                  <a:t>out </a:t>
                </a:r>
                <a:r>
                  <a:rPr lang="en-US" altLang="ko-KR"/>
                  <a:t>the relation </a:t>
                </a:r>
                <a:r>
                  <a:rPr lang="en-US" altLang="ko-KR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triangle element shape </a:t>
                </a:r>
                <a:r>
                  <a:rPr lang="en-US" altLang="ko-KR"/>
                  <a:t>and corresponding 3 points in triangle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/>
                  <a:t>It </a:t>
                </a:r>
                <a:r>
                  <a:rPr lang="en-US" altLang="ko-KR" dirty="0"/>
                  <a:t>makes </a:t>
                </a:r>
                <a:r>
                  <a:rPr lang="en-US" altLang="ko-KR"/>
                  <a:t>construct grid file </a:t>
                </a:r>
                <a:r>
                  <a:rPr lang="en-US" altLang="ko-KR" dirty="0"/>
                  <a:t>to really hard task.</a:t>
                </a:r>
              </a:p>
              <a:p>
                <a:r>
                  <a:rPr lang="en-US" altLang="ko-KR" dirty="0"/>
                  <a:t>Thus, one reasonable </a:t>
                </a:r>
                <a:r>
                  <a:rPr lang="en-US" altLang="ko-KR"/>
                  <a:t>approach is choose points </a:t>
                </a:r>
                <a:r>
                  <a:rPr lang="en-US" altLang="ko-KR" dirty="0"/>
                  <a:t>that </a:t>
                </a:r>
                <a:r>
                  <a:rPr lang="en-US" altLang="ko-KR"/>
                  <a:t>the relation is simple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So we </a:t>
                </a:r>
                <a:r>
                  <a:rPr lang="en-US" altLang="ko-KR"/>
                  <a:t>choose points on sides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But when we choose more than </a:t>
                </a:r>
                <a:r>
                  <a:rPr lang="en-US" altLang="ko-KR"/>
                  <a:t>two points </a:t>
                </a:r>
                <a:r>
                  <a:rPr lang="en-US" altLang="ko-KR" dirty="0"/>
                  <a:t>on the </a:t>
                </a:r>
                <a:r>
                  <a:rPr lang="en-US" altLang="ko-KR"/>
                  <a:t>same side, points </a:t>
                </a:r>
                <a:r>
                  <a:rPr lang="en-US" altLang="ko-KR" dirty="0"/>
                  <a:t>on </a:t>
                </a:r>
                <a:r>
                  <a:rPr lang="en-US" altLang="ko-KR"/>
                  <a:t>that side </a:t>
                </a:r>
                <a:r>
                  <a:rPr lang="en-US" altLang="ko-KR" dirty="0"/>
                  <a:t>can’t </a:t>
                </a:r>
                <a:r>
                  <a:rPr lang="en-US" altLang="ko-KR"/>
                  <a:t>offer independent equations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To </a:t>
                </a:r>
                <a:r>
                  <a:rPr lang="en-US" altLang="ko-KR"/>
                  <a:t>see this</a:t>
                </a:r>
                <a:r>
                  <a:rPr lang="en-US" altLang="ko-KR" dirty="0"/>
                  <a:t>, we </a:t>
                </a:r>
                <a:r>
                  <a:rPr lang="en-US" altLang="ko-KR"/>
                  <a:t>assume fig 3 situation and write 8 equations which is </a:t>
                </a:r>
                <a:r>
                  <a:rPr lang="en-US" altLang="ko-KR" dirty="0"/>
                  <a:t>came </a:t>
                </a:r>
                <a:r>
                  <a:rPr lang="en-US" altLang="ko-KR"/>
                  <a:t>from point </a:t>
                </a:r>
                <a:r>
                  <a:rPr lang="en-US" altLang="ko-KR" dirty="0"/>
                  <a:t>1 2 4 </a:t>
                </a:r>
                <a:r>
                  <a:rPr lang="en-US" altLang="ko-KR"/>
                  <a:t>5 in matrix </a:t>
                </a:r>
                <a:r>
                  <a:rPr lang="en-US" altLang="ko-KR" dirty="0"/>
                  <a:t>form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𝐂𝐁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1">
                                                    <a:latin typeface="Cambria Math" panose="02040503050406030204" pitchFamily="18" charset="0"/>
                                                  </a:rPr>
                                                  <m:t>𝐫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1">
                                                    <a:latin typeface="Cambria Math" panose="02040503050406030204" pitchFamily="18" charset="0"/>
                                                  </a:rPr>
                                                  <m:t>𝐫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1">
                                                    <a:latin typeface="Cambria Math" panose="02040503050406030204" pitchFamily="18" charset="0"/>
                                                  </a:rPr>
                                                  <m:t>𝐫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1">
                                                    <a:latin typeface="Cambria Math" panose="02040503050406030204" pitchFamily="18" charset="0"/>
                                                  </a:rPr>
                                                  <m:t>𝐫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1">
                                                    <a:latin typeface="Cambria Math" panose="02040503050406030204" pitchFamily="18" charset="0"/>
                                                  </a:rPr>
                                                  <m:t>𝐫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1">
                                                    <a:latin typeface="Cambria Math" panose="02040503050406030204" pitchFamily="18" charset="0"/>
                                                  </a:rPr>
                                                  <m:t>𝐫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1">
                                                    <a:latin typeface="Cambria Math" panose="02040503050406030204" pitchFamily="18" charset="0"/>
                                                  </a:rPr>
                                                  <m:t>𝐫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1">
                                                    <a:latin typeface="Cambria Math" panose="02040503050406030204" pitchFamily="18" charset="0"/>
                                                  </a:rPr>
                                                  <m:t>𝐫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/>
                  <a:t>By linear </a:t>
                </a:r>
                <a:r>
                  <a:rPr lang="en-US" altLang="ko-KR" dirty="0"/>
                  <a:t>algebra, </a:t>
                </a:r>
                <a:r>
                  <a:rPr lang="en-US" altLang="ko-KR"/>
                  <a:t>8 equations are independent if </a:t>
                </a:r>
                <a:r>
                  <a:rPr lang="en-US" altLang="ko-KR" dirty="0"/>
                  <a:t>and </a:t>
                </a:r>
                <a:r>
                  <a:rPr lang="en-US" altLang="ko-KR"/>
                  <a:t>only if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altLang="ko-KR" dirty="0"/>
                  <a:t> is full rank.</a:t>
                </a:r>
              </a:p>
              <a:p>
                <a:r>
                  <a:rPr lang="en-US" altLang="ko-KR"/>
                  <a:t>For simplicity</a:t>
                </a:r>
                <a:r>
                  <a:rPr lang="en-US" altLang="ko-KR" dirty="0"/>
                  <a:t>, we </a:t>
                </a:r>
                <a:r>
                  <a:rPr lang="en-US" altLang="ko-KR"/>
                  <a:t>choose monomials </a:t>
                </a:r>
                <a:r>
                  <a:rPr lang="en-US" altLang="ko-KR" dirty="0"/>
                  <a:t>as </a:t>
                </a:r>
                <a:r>
                  <a:rPr lang="en-US" altLang="ko-KR"/>
                  <a:t>a basis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dirty="0"/>
                  <a:t> side,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dirty="0"/>
                  <a:t> are dependent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dirty="0"/>
                  <a:t> are dependent.</a:t>
                </a:r>
              </a:p>
              <a:p>
                <a:r>
                  <a:rPr lang="en-US" altLang="ko-KR" dirty="0"/>
                  <a:t>Thus the rank of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altLang="ko-KR" dirty="0"/>
                  <a:t> is 3 and </a:t>
                </a:r>
                <a:r>
                  <a:rPr lang="en-US" altLang="ko-KR"/>
                  <a:t>the equations </a:t>
                </a:r>
                <a:r>
                  <a:rPr lang="en-US" altLang="ko-KR" dirty="0"/>
                  <a:t>are </a:t>
                </a:r>
                <a:r>
                  <a:rPr lang="en-US" altLang="ko-KR"/>
                  <a:t>not independent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So we </a:t>
                </a:r>
                <a:r>
                  <a:rPr lang="en-US" altLang="ko-KR"/>
                  <a:t>choose points  </a:t>
                </a:r>
                <a:r>
                  <a:rPr lang="en-US" altLang="ko-KR" dirty="0"/>
                  <a:t>on </a:t>
                </a:r>
                <a:r>
                  <a:rPr lang="en-US" altLang="ko-KR"/>
                  <a:t>each sides </a:t>
                </a:r>
                <a:r>
                  <a:rPr lang="en-US" altLang="ko-KR" dirty="0"/>
                  <a:t>and </a:t>
                </a:r>
                <a:r>
                  <a:rPr lang="en-US" altLang="ko-KR"/>
                  <a:t>for simplicity </a:t>
                </a:r>
                <a:r>
                  <a:rPr lang="en-US" altLang="ko-KR" dirty="0"/>
                  <a:t>we choose center of </a:t>
                </a:r>
                <a:r>
                  <a:rPr lang="en-US" altLang="ko-KR"/>
                  <a:t>the sides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Then </a:t>
                </a:r>
                <a:r>
                  <a:rPr lang="en-US" altLang="ko-KR"/>
                  <a:t>the equations </a:t>
                </a:r>
                <a:r>
                  <a:rPr lang="en-US" altLang="ko-KR" dirty="0"/>
                  <a:t>form </a:t>
                </a:r>
                <a:r>
                  <a:rPr lang="en-US" altLang="ko-KR"/>
                  <a:t>a linear </a:t>
                </a:r>
                <a:r>
                  <a:rPr lang="en-US" altLang="ko-KR" dirty="0"/>
                  <a:t>system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As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altLang="ko-KR" dirty="0"/>
                  <a:t> has full rank,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</a:t>
                </a:r>
                <a:r>
                  <a:rPr lang="en-US" altLang="ko-KR"/>
                  <a:t>s invertible</a:t>
                </a:r>
                <a:r>
                  <a:rPr lang="en-US" altLang="ko-KR" dirty="0"/>
                  <a:t>. So we can get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0194586"/>
                  </p:ext>
                </p:extLst>
              </p:nvPr>
            </p:nvGraphicFramePr>
            <p:xfrm>
              <a:off x="6880128" y="3557075"/>
              <a:ext cx="2038272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9712">
                      <a:extLst>
                        <a:ext uri="{9D8B030D-6E8A-4147-A177-3AD203B41FA5}">
                          <a16:colId xmlns:a16="http://schemas.microsoft.com/office/drawing/2014/main" val="3271821902"/>
                        </a:ext>
                      </a:extLst>
                    </a:gridCol>
                    <a:gridCol w="339712">
                      <a:extLst>
                        <a:ext uri="{9D8B030D-6E8A-4147-A177-3AD203B41FA5}">
                          <a16:colId xmlns:a16="http://schemas.microsoft.com/office/drawing/2014/main" val="1325860081"/>
                        </a:ext>
                      </a:extLst>
                    </a:gridCol>
                    <a:gridCol w="339712">
                      <a:extLst>
                        <a:ext uri="{9D8B030D-6E8A-4147-A177-3AD203B41FA5}">
                          <a16:colId xmlns:a16="http://schemas.microsoft.com/office/drawing/2014/main" val="2902594690"/>
                        </a:ext>
                      </a:extLst>
                    </a:gridCol>
                    <a:gridCol w="339712">
                      <a:extLst>
                        <a:ext uri="{9D8B030D-6E8A-4147-A177-3AD203B41FA5}">
                          <a16:colId xmlns:a16="http://schemas.microsoft.com/office/drawing/2014/main" val="3163501440"/>
                        </a:ext>
                      </a:extLst>
                    </a:gridCol>
                    <a:gridCol w="339712">
                      <a:extLst>
                        <a:ext uri="{9D8B030D-6E8A-4147-A177-3AD203B41FA5}">
                          <a16:colId xmlns:a16="http://schemas.microsoft.com/office/drawing/2014/main" val="2894713115"/>
                        </a:ext>
                      </a:extLst>
                    </a:gridCol>
                    <a:gridCol w="339712">
                      <a:extLst>
                        <a:ext uri="{9D8B030D-6E8A-4147-A177-3AD203B41FA5}">
                          <a16:colId xmlns:a16="http://schemas.microsoft.com/office/drawing/2014/main" val="111323914"/>
                        </a:ext>
                      </a:extLst>
                    </a:gridCol>
                  </a:tblGrid>
                  <a:tr h="144672">
                    <a:tc gridSpan="6"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0" smtClean="0"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ko-KR" altLang="en-US" sz="1200" b="1" i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5039344"/>
                      </a:ext>
                    </a:extLst>
                  </a:tr>
                  <a:tr h="14467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0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0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0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0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1947279"/>
                      </a:ext>
                    </a:extLst>
                  </a:tr>
                  <a:tr h="14467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5990903"/>
                      </a:ext>
                    </a:extLst>
                  </a:tr>
                  <a:tr h="14467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527349908"/>
                      </a:ext>
                    </a:extLst>
                  </a:tr>
                  <a:tr h="18016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-1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-1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-1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-1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2964685"/>
                      </a:ext>
                    </a:extLst>
                  </a:tr>
                  <a:tr h="14467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494496"/>
                      </a:ext>
                    </a:extLst>
                  </a:tr>
                  <a:tr h="14467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364558"/>
                      </a:ext>
                    </a:extLst>
                  </a:tr>
                  <a:tr h="14467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0001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0194586"/>
                  </p:ext>
                </p:extLst>
              </p:nvPr>
            </p:nvGraphicFramePr>
            <p:xfrm>
              <a:off x="6880128" y="3557075"/>
              <a:ext cx="2038272" cy="2194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9712">
                      <a:extLst>
                        <a:ext uri="{9D8B030D-6E8A-4147-A177-3AD203B41FA5}">
                          <a16:colId xmlns:a16="http://schemas.microsoft.com/office/drawing/2014/main" val="3271821902"/>
                        </a:ext>
                      </a:extLst>
                    </a:gridCol>
                    <a:gridCol w="339712">
                      <a:extLst>
                        <a:ext uri="{9D8B030D-6E8A-4147-A177-3AD203B41FA5}">
                          <a16:colId xmlns:a16="http://schemas.microsoft.com/office/drawing/2014/main" val="1325860081"/>
                        </a:ext>
                      </a:extLst>
                    </a:gridCol>
                    <a:gridCol w="339712">
                      <a:extLst>
                        <a:ext uri="{9D8B030D-6E8A-4147-A177-3AD203B41FA5}">
                          <a16:colId xmlns:a16="http://schemas.microsoft.com/office/drawing/2014/main" val="2902594690"/>
                        </a:ext>
                      </a:extLst>
                    </a:gridCol>
                    <a:gridCol w="339712">
                      <a:extLst>
                        <a:ext uri="{9D8B030D-6E8A-4147-A177-3AD203B41FA5}">
                          <a16:colId xmlns:a16="http://schemas.microsoft.com/office/drawing/2014/main" val="3163501440"/>
                        </a:ext>
                      </a:extLst>
                    </a:gridCol>
                    <a:gridCol w="339712">
                      <a:extLst>
                        <a:ext uri="{9D8B030D-6E8A-4147-A177-3AD203B41FA5}">
                          <a16:colId xmlns:a16="http://schemas.microsoft.com/office/drawing/2014/main" val="2894713115"/>
                        </a:ext>
                      </a:extLst>
                    </a:gridCol>
                    <a:gridCol w="339712">
                      <a:extLst>
                        <a:ext uri="{9D8B030D-6E8A-4147-A177-3AD203B41FA5}">
                          <a16:colId xmlns:a16="http://schemas.microsoft.com/office/drawing/2014/main" val="111323914"/>
                        </a:ext>
                      </a:extLst>
                    </a:gridCol>
                  </a:tblGrid>
                  <a:tr h="274320">
                    <a:tc gridSpan="6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597" b="-7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5503934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00000" r="-301786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5455" t="-100000" r="-207273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14" t="-100000" r="-103571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8214" t="-100000" r="-3571" b="-6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9472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0000" r="-501786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0000" r="-401786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65990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93478" r="-50178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93478" r="-40178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t="-293478" r="-301786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5455" t="-293478" r="-207273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98214" t="-293478" r="-103571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98214" t="-293478" r="-3571" b="-4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3499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2222" r="-501786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02222" r="-401786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-1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29646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2222" r="-50178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502222" r="-40178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0000" t="-502222" r="-301786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5455" t="-502222" r="-207273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8214" t="-502222" r="-103571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8214" t="-502222" r="-3571" b="-2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449449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02222" r="-501786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602222" r="-401786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00000" t="-602222" r="-301786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5455" t="-602222" r="-207273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8214" t="-602222" r="-103571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8214" t="-602222" r="-3571" b="-1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36455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02222" r="-501786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702222" r="-401786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 smtClean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0001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650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 define 1D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mapping function on 3 sides, each side should have the information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 corresponding points.</a:t>
                </a:r>
              </a:p>
              <a:p>
                <a:r>
                  <a:rPr lang="en-US" altLang="ko-KR" dirty="0"/>
                  <a:t>Additionally, to determine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dirty="0"/>
                  <a:t> we have to know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corresponding points [</a:t>
                </a:r>
                <a:r>
                  <a:rPr lang="en-US" altLang="ko-KR" dirty="0">
                    <a:hlinkClick r:id="" action="ppaction://customshow?id=2&amp;return=true"/>
                  </a:rPr>
                  <a:t>Appendix 2</a:t>
                </a:r>
                <a:r>
                  <a:rPr lang="en-US" altLang="ko-KR" dirty="0"/>
                  <a:t> ].</a:t>
                </a:r>
              </a:p>
              <a:p>
                <a:r>
                  <a:rPr lang="en-US" altLang="ko-KR" dirty="0"/>
                  <a:t>write down all the mapping relation in matrix form about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corresponding points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𝐂𝐌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a monomial matrix about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corresponding points.</a:t>
                </a:r>
              </a:p>
              <a:p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invertible we can get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 key point is how should we choose corresponding points ?</a:t>
                </a:r>
              </a:p>
              <a:p>
                <a:r>
                  <a:rPr lang="en-US" altLang="ko-KR" dirty="0"/>
                  <a:t>First thing that we have to concern is that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/>
                  <a:t> requirements and these are listed in the table 1.</a:t>
                </a:r>
              </a:p>
              <a:p>
                <a:r>
                  <a:rPr lang="en-US" altLang="ko-KR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case, the only choice to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/>
                  <a:t> conditions at the same time is points on vertexes and it is depicted at Fig. 1.</a:t>
                </a:r>
              </a:p>
              <a:p>
                <a:r>
                  <a:rPr lang="en-US" altLang="ko-KR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case, we just added one point on each line to satisfy requirements.</a:t>
                </a:r>
              </a:p>
              <a:p>
                <a:r>
                  <a:rPr lang="en-US" altLang="ko-KR" dirty="0"/>
                  <a:t>But we put additional points on center of  each sides for simplicity and ensure the conforming mesh regardless of choice of sides [Appendix 3].</a:t>
                </a:r>
              </a:p>
              <a:p>
                <a:r>
                  <a:rPr lang="en-US" altLang="ko-KR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case, we again added one more points on each side and sorted them have equidistant for conforming mesh. But still we need one more corresponding point to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/>
                  <a:t> requirements. This last one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is not necessary</a:t>
                </a:r>
                <a:r>
                  <a:rPr lang="en-US" altLang="ko-KR" dirty="0"/>
                  <a:t> but we follow the definition what we done in Appendix 0.</a:t>
                </a:r>
              </a:p>
              <a:p>
                <a:r>
                  <a:rPr lang="en-US" altLang="ko-KR" dirty="0"/>
                  <a:t>This point can put anywhere except on lines which include each sides [Appendix 4].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09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Now </a:t>
                </a:r>
                <a:r>
                  <a:rPr lang="en-US" altLang="ko-KR"/>
                  <a:t>we consider </a:t>
                </a:r>
                <a:r>
                  <a:rPr lang="en-US" altLang="ko-KR" dirty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which transfer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triangle element.</a:t>
                </a:r>
              </a:p>
              <a:p>
                <a:r>
                  <a:rPr lang="en-US" altLang="ko-KR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has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/>
                  <a:t> basis,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has </a:t>
                </a:r>
                <a:r>
                  <a:rPr lang="en-US" altLang="ko-KR"/>
                  <a:t>10 basis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Then </a:t>
                </a:r>
                <a:r>
                  <a:rPr lang="en-US" altLang="ko-KR"/>
                  <a:t>the linear </a:t>
                </a:r>
                <a:r>
                  <a:rPr lang="en-US" altLang="ko-KR" dirty="0"/>
                  <a:t>system has a form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𝐂𝐛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,10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</a:t>
                </a:r>
                <a:r>
                  <a:rPr lang="en-US" altLang="ko-KR"/>
                  <a:t>only requirement is </a:t>
                </a:r>
                <a:r>
                  <a:rPr lang="en-US" altLang="ko-KR" dirty="0"/>
                  <a:t>three </a:t>
                </a:r>
                <a:r>
                  <a:rPr lang="en-US" altLang="ko-KR"/>
                  <a:t>reference triangle </a:t>
                </a:r>
                <a:r>
                  <a:rPr lang="en-US" altLang="ko-KR" dirty="0"/>
                  <a:t>vertexes have to </a:t>
                </a:r>
                <a:r>
                  <a:rPr lang="en-US" altLang="ko-KR"/>
                  <a:t>go physical triangle </a:t>
                </a:r>
                <a:r>
                  <a:rPr lang="en-US" altLang="ko-KR" dirty="0"/>
                  <a:t>vertexes.</a:t>
                </a:r>
              </a:p>
              <a:p>
                <a:r>
                  <a:rPr lang="en-US" altLang="ko-KR" dirty="0"/>
                  <a:t>Unfortunately</a:t>
                </a:r>
                <a:r>
                  <a:rPr lang="en-US" altLang="ko-KR"/>
                  <a:t>, it </a:t>
                </a:r>
                <a:r>
                  <a:rPr lang="en-US" altLang="ko-KR" dirty="0"/>
                  <a:t>make </a:t>
                </a:r>
                <a:r>
                  <a:rPr lang="en-US" altLang="ko-KR"/>
                  <a:t>6 equations and it is not sufficient to determine </a:t>
                </a:r>
                <a:r>
                  <a:rPr lang="en-US" altLang="ko-KR" dirty="0"/>
                  <a:t>20 </a:t>
                </a:r>
                <a:r>
                  <a:rPr lang="en-US" altLang="ko-KR"/>
                  <a:t>unknowns in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So we </a:t>
                </a:r>
                <a:r>
                  <a:rPr lang="en-US" altLang="ko-KR"/>
                  <a:t>need additional 7 points </a:t>
                </a:r>
                <a:r>
                  <a:rPr lang="en-US" altLang="ko-KR" dirty="0"/>
                  <a:t>to </a:t>
                </a:r>
                <a:r>
                  <a:rPr lang="en-US" altLang="ko-KR"/>
                  <a:t>get additional 6 equations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From </a:t>
                </a:r>
                <a:r>
                  <a:rPr lang="en-US" altLang="ko-KR"/>
                  <a:t>the experience </a:t>
                </a:r>
                <a:r>
                  <a:rPr lang="en-US" altLang="ko-KR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we choose </a:t>
                </a:r>
                <a:r>
                  <a:rPr lang="en-US" altLang="ko-KR"/>
                  <a:t>2 points each in three sides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/>
                  <a:t>But still remain one point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Where should we </a:t>
                </a:r>
                <a:r>
                  <a:rPr lang="en-US" altLang="ko-KR"/>
                  <a:t>put this point </a:t>
                </a:r>
                <a:r>
                  <a:rPr lang="en-US" altLang="ko-KR" dirty="0"/>
                  <a:t>on?</a:t>
                </a:r>
              </a:p>
              <a:p>
                <a:endParaRPr lang="en-US" altLang="ko-KR" dirty="0"/>
              </a:p>
              <a:p>
                <a:r>
                  <a:rPr lang="en-US" altLang="ko-KR"/>
                  <a:t>If</a:t>
                </a:r>
                <a:r>
                  <a:rPr lang="ko-KR" altLang="en-US"/>
                  <a:t> </a:t>
                </a:r>
                <a:r>
                  <a:rPr lang="en-US" altLang="ko-KR" dirty="0"/>
                  <a:t>we </a:t>
                </a:r>
                <a:r>
                  <a:rPr lang="en-US" altLang="ko-KR"/>
                  <a:t>choose arbitrary points inside </a:t>
                </a:r>
                <a:r>
                  <a:rPr lang="en-US" altLang="ko-KR" dirty="0"/>
                  <a:t>of </a:t>
                </a:r>
                <a:r>
                  <a:rPr lang="en-US" altLang="ko-KR"/>
                  <a:t>reference triangle </a:t>
                </a:r>
                <a:r>
                  <a:rPr lang="en-US" altLang="ko-KR" dirty="0"/>
                  <a:t>such </a:t>
                </a:r>
                <a:r>
                  <a:rPr lang="en-US" altLang="ko-KR"/>
                  <a:t>as fig </a:t>
                </a:r>
                <a:r>
                  <a:rPr lang="en-US" altLang="ko-KR" dirty="0"/>
                  <a:t>1. </a:t>
                </a:r>
              </a:p>
              <a:p>
                <a:r>
                  <a:rPr lang="en-US" altLang="ko-KR" dirty="0"/>
                  <a:t>We have to </a:t>
                </a:r>
                <a:r>
                  <a:rPr lang="en-US" altLang="ko-KR"/>
                  <a:t>know corresponding three points in </a:t>
                </a:r>
                <a:r>
                  <a:rPr lang="en-US" altLang="ko-KR" dirty="0"/>
                  <a:t>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triangle element to the </a:t>
                </a:r>
                <a:r>
                  <a:rPr lang="en-US" altLang="ko-KR"/>
                  <a:t>reference point </a:t>
                </a:r>
                <a:r>
                  <a:rPr lang="en-US" altLang="ko-KR" dirty="0"/>
                  <a:t>4, 5, 6.</a:t>
                </a:r>
              </a:p>
              <a:p>
                <a:r>
                  <a:rPr lang="en-US" altLang="ko-KR"/>
                  <a:t>Fig2 </a:t>
                </a:r>
                <a:r>
                  <a:rPr lang="en-US" altLang="ko-KR" dirty="0"/>
                  <a:t>shows </a:t>
                </a:r>
                <a:r>
                  <a:rPr lang="en-US" altLang="ko-KR"/>
                  <a:t>that different </a:t>
                </a:r>
                <a:r>
                  <a:rPr lang="en-US" altLang="ko-KR" dirty="0"/>
                  <a:t>shape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triangle element </a:t>
                </a:r>
                <a:r>
                  <a:rPr lang="en-US" altLang="ko-KR"/>
                  <a:t>need different corresponding node coordinates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i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070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Appendix </a:t>
            </a:r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/>
                  <a:t>Why side which </a:t>
                </a:r>
                <a:r>
                  <a:rPr lang="en-US" altLang="ko-KR" dirty="0"/>
                  <a:t>pass </a:t>
                </a:r>
                <a:r>
                  <a:rPr lang="en-US" altLang="ko-KR"/>
                  <a:t>3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triangle </a:t>
                </a:r>
                <a:r>
                  <a:rPr lang="en-US" altLang="ko-KR"/>
                  <a:t>element is unique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r>
                  <a:rPr lang="en-US" altLang="ko-KR"/>
                  <a:t>Any side in reference triangle </a:t>
                </a:r>
                <a:r>
                  <a:rPr lang="en-US" altLang="ko-KR" dirty="0"/>
                  <a:t>can </a:t>
                </a:r>
                <a:r>
                  <a:rPr lang="en-US" altLang="ko-KR"/>
                  <a:t>be parameterized </a:t>
                </a:r>
                <a:r>
                  <a:rPr lang="en-US" altLang="ko-KR" dirty="0"/>
                  <a:t>by </a:t>
                </a:r>
                <a:r>
                  <a:rPr lang="en-US" altLang="ko-KR"/>
                  <a:t>one variable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/>
                  <a:t>and it </a:t>
                </a:r>
                <a:r>
                  <a:rPr lang="en-US" altLang="ko-KR" dirty="0"/>
                  <a:t>have values -1 0 1.</a:t>
                </a:r>
              </a:p>
              <a:p>
                <a:r>
                  <a:rPr lang="en-US" altLang="ko-KR" dirty="0"/>
                  <a:t>As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mapping, we can </a:t>
                </a:r>
                <a:r>
                  <a:rPr lang="en-US" altLang="ko-KR"/>
                  <a:t>express physical variable</a:t>
                </a:r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Then we can </a:t>
                </a:r>
                <a:r>
                  <a:rPr lang="en-US" altLang="ko-KR"/>
                  <a:t>get linear </a:t>
                </a:r>
                <a:r>
                  <a:rPr lang="en-US" altLang="ko-KR" dirty="0"/>
                  <a:t>system </a:t>
                </a:r>
                <a:r>
                  <a:rPr lang="en-US" altLang="ko-KR"/>
                  <a:t>from physical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/>
                  <a:t>are given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are -1 0 1 for </a:t>
                </a:r>
                <a:r>
                  <a:rPr lang="en-US" altLang="ko-KR"/>
                  <a:t>any side in reference triangle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/>
                  <a:t>It </a:t>
                </a:r>
                <a:r>
                  <a:rPr lang="en-US" altLang="ko-KR" dirty="0"/>
                  <a:t>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/>
                  <a:t>are uniquely determined </a:t>
                </a:r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/>
                  <a:t>are given </a:t>
                </a:r>
                <a:r>
                  <a:rPr lang="en-US" altLang="ko-KR" dirty="0"/>
                  <a:t>regardless </a:t>
                </a:r>
                <a:r>
                  <a:rPr lang="en-US" altLang="ko-KR"/>
                  <a:t>of choice of side in reference triangle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84" y="1345849"/>
            <a:ext cx="2818016" cy="21135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897" y="4596150"/>
            <a:ext cx="2359095" cy="17693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513021"/>
            <a:ext cx="2633531" cy="197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9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/>
                  <a:t>First </a:t>
                </a:r>
                <a:r>
                  <a:rPr lang="en-US" altLang="ko-KR" dirty="0"/>
                  <a:t>we </a:t>
                </a:r>
                <a:r>
                  <a:rPr lang="en-US" altLang="ko-KR"/>
                  <a:t>should consider a condition for confirming </a:t>
                </a:r>
                <a:r>
                  <a:rPr lang="en-US" altLang="ko-KR" dirty="0"/>
                  <a:t>mesh.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10944"/>
            <a:ext cx="2974237" cy="22306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816" y="3572411"/>
            <a:ext cx="3049052" cy="228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4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sz="1600" b="1" dirty="0"/>
                  <a:t>When can we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ko-KR" sz="1600" b="1" dirty="0"/>
                  <a:t> mapping function?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Let’s say there is arbitrary reference points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 which consists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reference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1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and they are mapping to given physical points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mapping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has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basis so we can express any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mapping function as a linear combination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basis.</a:t>
                </a:r>
              </a:p>
              <a:p>
                <a:r>
                  <a:rPr lang="en-US" altLang="ko-KR" dirty="0"/>
                  <a:t>Then the mapping relation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 can be write down as a matrix form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𝐁𝐂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To determine all the coefficients in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altLang="ko-KR" dirty="0"/>
                  <a:t> has to be invertible.</a:t>
                </a:r>
              </a:p>
              <a:p>
                <a:r>
                  <a:rPr lang="en-US" altLang="ko-KR" dirty="0"/>
                  <a:t>Consequently 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mapping function is to know corresponding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points and these points should guarantees independent.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271" t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83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sz="1600" b="1" dirty="0"/>
                  <a:t>How the line in reference element is converted by transformation?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Let’s say there is reference points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 which consists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reference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1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and they are mapping to given physical points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mapping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We assume that all the elements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 are on the same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Then we can parameterized all the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 as one variable and it reduce the number of basis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Because parameterized make 2D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to 1D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𝑐𝑜𝑛𝑠𝑡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when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𝑚𝑟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𝑐𝑜𝑛𝑠𝑡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where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∈(−∞,∞)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𝑐𝑜𝑛𝑠𝑡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                  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when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vert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cal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line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𝐁𝐂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⋮       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   ⋮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acc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 are parameterized basis matrix and parameterized coefficients matrix.</a:t>
                </a:r>
              </a:p>
              <a:p>
                <a:r>
                  <a:rPr lang="en-US" altLang="ko-KR" dirty="0"/>
                  <a:t>To determine all the coefficients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 has to be invertible which means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should be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Consequently, the other way 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mapping function is know corresponding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 points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This mapping function transform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 to the physical curve which passes given physical points.</a:t>
                </a:r>
              </a:p>
              <a:p>
                <a:endParaRPr lang="en-US" altLang="ko-KR" b="1" dirty="0"/>
              </a:p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271" t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928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sz="1600" b="1" dirty="0"/>
                  <a:t>When can we get physical curve from transformation?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reason that we need corresponding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points is the number of basis for mapping function space.</a:t>
                </a:r>
              </a:p>
              <a:p>
                <a:r>
                  <a:rPr lang="en-US" altLang="ko-KR" dirty="0"/>
                  <a:t>Thus if we can reduce the mapping function space we can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mapping function less than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points.</a:t>
                </a:r>
              </a:p>
              <a:p>
                <a:r>
                  <a:rPr lang="en-US" altLang="ko-KR" dirty="0"/>
                  <a:t>It becomes possible by using points on the same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On the same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, we can parameterized all the points in one variable and it reduce the number of basis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Because parameterized make 2D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to 1D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𝑐𝑜𝑛𝑠𝑡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when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𝑚𝑟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𝑐𝑜𝑛𝑠𝑡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where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∈(−∞,∞)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𝑐𝑜𝑛𝑠𝑡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                  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when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vert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cal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line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𝐁𝐂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⋮       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   ⋮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acc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 are parameterized basis matrix and parameterized coefficients matrix.</a:t>
                </a:r>
              </a:p>
              <a:p>
                <a:r>
                  <a:rPr lang="en-US" altLang="ko-KR" dirty="0"/>
                  <a:t>To determine all the coefficients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 has to be invertible which means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should be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Consequently, the other way to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mapping function is know corresponding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 points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This mapping function transform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 to the physical curve which passes given physical points.</a:t>
                </a:r>
              </a:p>
              <a:p>
                <a:endParaRPr lang="en-US" altLang="ko-KR" b="1" dirty="0"/>
              </a:p>
              <a:p>
                <a:endParaRPr lang="ko-KR" altLang="en-US" b="1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271" t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37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Integral Domain Transformation of Volume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2000" y="1091467"/>
                <a:ext cx="9000000" cy="54000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Let’s consider 2D integration on arbitrary surface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>
                    <a:latin typeface="+mn-lt"/>
                  </a:rPr>
                  <a:t> be reference element.</a:t>
                </a:r>
              </a:p>
              <a:p>
                <a:r>
                  <a:rPr lang="en-US" altLang="ko-KR" dirty="0">
                    <a:latin typeface="+mn-lt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>
                    <a:latin typeface="+mn-lt"/>
                  </a:rPr>
                  <a:t>.</a:t>
                </a:r>
              </a:p>
              <a:p>
                <a:r>
                  <a:rPr lang="en-US" altLang="ko-KR" dirty="0">
                    <a:latin typeface="+mn-lt"/>
                  </a:rPr>
                  <a:t>Next, we consider small part of element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>
                    <a:latin typeface="+mn-lt"/>
                  </a:rPr>
                  <a:t> and explore relationship between them.</a:t>
                </a:r>
              </a:p>
              <a:p>
                <a:endParaRPr lang="en-US" altLang="ko-KR" dirty="0">
                  <a:latin typeface="+mn-lt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>
                    <a:latin typeface="+mn-lt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/>
                  <a:t> by definition of partial derivate.</a:t>
                </a:r>
              </a:p>
              <a:p>
                <a:r>
                  <a:rPr lang="en-US" altLang="ko-KR" dirty="0">
                    <a:latin typeface="+mn-lt"/>
                  </a:rPr>
                  <a:t>Thus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𝐉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𝐉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using Reimann integral notion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𝔗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>
                  <a:latin typeface="+mn-lt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2000" y="1091467"/>
                <a:ext cx="9000000" cy="5400000"/>
              </a:xfrm>
              <a:blipFill>
                <a:blip r:embed="rId2"/>
                <a:stretch>
                  <a:fillRect l="-68" t="-6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그룹 73"/>
          <p:cNvGrpSpPr/>
          <p:nvPr/>
        </p:nvGrpSpPr>
        <p:grpSpPr>
          <a:xfrm>
            <a:off x="2698268" y="2687119"/>
            <a:ext cx="3537913" cy="1161552"/>
            <a:chOff x="6372057" y="1088154"/>
            <a:chExt cx="3537913" cy="1161552"/>
          </a:xfrm>
        </p:grpSpPr>
        <p:grpSp>
          <p:nvGrpSpPr>
            <p:cNvPr id="65" name="그룹 64"/>
            <p:cNvGrpSpPr/>
            <p:nvPr/>
          </p:nvGrpSpPr>
          <p:grpSpPr>
            <a:xfrm>
              <a:off x="6372057" y="1088154"/>
              <a:ext cx="3537913" cy="1161552"/>
              <a:chOff x="2830835" y="2487437"/>
              <a:chExt cx="3537913" cy="1161552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5674566" y="2605684"/>
                <a:ext cx="694182" cy="935583"/>
                <a:chOff x="239057" y="3258078"/>
                <a:chExt cx="1009430" cy="1390886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>
                  <a:off x="332509" y="3433545"/>
                  <a:ext cx="83127" cy="49837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>
                  <a:off x="916450" y="3293092"/>
                  <a:ext cx="83127" cy="49837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원호 60"/>
                <p:cNvSpPr/>
                <p:nvPr/>
              </p:nvSpPr>
              <p:spPr>
                <a:xfrm rot="18352020">
                  <a:off x="334087" y="3734564"/>
                  <a:ext cx="914400" cy="914400"/>
                </a:xfrm>
                <a:prstGeom prst="arc">
                  <a:avLst>
                    <a:gd name="adj1" fmla="val 16200000"/>
                    <a:gd name="adj2" fmla="val 21099358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원호 61"/>
                <p:cNvSpPr/>
                <p:nvPr/>
              </p:nvSpPr>
              <p:spPr>
                <a:xfrm rot="18352020">
                  <a:off x="239057" y="3258078"/>
                  <a:ext cx="914400" cy="914400"/>
                </a:xfrm>
                <a:prstGeom prst="arc">
                  <a:avLst>
                    <a:gd name="adj1" fmla="val 16168927"/>
                    <a:gd name="adj2" fmla="val 21099358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5" name="그룹 54"/>
              <p:cNvGrpSpPr/>
              <p:nvPr/>
            </p:nvGrpSpPr>
            <p:grpSpPr>
              <a:xfrm>
                <a:off x="2830835" y="2487437"/>
                <a:ext cx="3366738" cy="1161552"/>
                <a:chOff x="2830835" y="2553938"/>
                <a:chExt cx="3366738" cy="1161552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2830835" y="2553938"/>
                  <a:ext cx="1022460" cy="1161552"/>
                  <a:chOff x="-1693239" y="2235800"/>
                  <a:chExt cx="1022460" cy="1161552"/>
                </a:xfrm>
              </p:grpSpPr>
              <p:cxnSp>
                <p:nvCxnSpPr>
                  <p:cNvPr id="6" name="직선 화살표 연결선 5"/>
                  <p:cNvCxnSpPr/>
                  <p:nvPr/>
                </p:nvCxnSpPr>
                <p:spPr>
                  <a:xfrm flipV="1">
                    <a:off x="-1471353" y="3142210"/>
                    <a:ext cx="7200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직선 화살표 연결선 6"/>
                  <p:cNvCxnSpPr/>
                  <p:nvPr/>
                </p:nvCxnSpPr>
                <p:spPr>
                  <a:xfrm flipV="1">
                    <a:off x="-1460269" y="2422210"/>
                    <a:ext cx="0" cy="7200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직사각형 7"/>
                  <p:cNvSpPr/>
                  <p:nvPr/>
                </p:nvSpPr>
                <p:spPr>
                  <a:xfrm>
                    <a:off x="-1172095" y="2477191"/>
                    <a:ext cx="360000" cy="36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-1414317" y="2541162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9" name="TextBox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414317" y="2541162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/>
                      <p:cNvSpPr txBox="1"/>
                      <p:nvPr/>
                    </p:nvSpPr>
                    <p:spPr>
                      <a:xfrm>
                        <a:off x="-1148310" y="2235800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148310" y="2235800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-1533916" y="2799001"/>
                        <a:ext cx="390698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33916" y="2799001"/>
                        <a:ext cx="390698" cy="21544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62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타원 11"/>
                  <p:cNvSpPr/>
                  <p:nvPr/>
                </p:nvSpPr>
                <p:spPr>
                  <a:xfrm>
                    <a:off x="-1179230" y="2817814"/>
                    <a:ext cx="36000" cy="3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-936786" y="3181908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936786" y="3181908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-1693239" y="2331114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693239" y="2331114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" name="그룹 14"/>
                <p:cNvGrpSpPr/>
                <p:nvPr/>
              </p:nvGrpSpPr>
              <p:grpSpPr>
                <a:xfrm>
                  <a:off x="5149986" y="2638833"/>
                  <a:ext cx="1047587" cy="1066238"/>
                  <a:chOff x="3402347" y="4022147"/>
                  <a:chExt cx="1047587" cy="1066238"/>
                </a:xfrm>
              </p:grpSpPr>
              <p:cxnSp>
                <p:nvCxnSpPr>
                  <p:cNvPr id="16" name="직선 화살표 연결선 15"/>
                  <p:cNvCxnSpPr/>
                  <p:nvPr/>
                </p:nvCxnSpPr>
                <p:spPr>
                  <a:xfrm flipV="1">
                    <a:off x="3624233" y="4833243"/>
                    <a:ext cx="7200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화살표 연결선 16"/>
                  <p:cNvCxnSpPr/>
                  <p:nvPr/>
                </p:nvCxnSpPr>
                <p:spPr>
                  <a:xfrm flipV="1">
                    <a:off x="3635317" y="4113243"/>
                    <a:ext cx="0" cy="7200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4108337" y="4408911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oMath>
                          </m:oMathPara>
                        </a14:m>
                        <a:endParaRPr lang="ko-KR" altLang="en-US" sz="800" b="1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8337" y="4408911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796656" y="4243692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oMath>
                          </m:oMathPara>
                        </a14:m>
                        <a:endParaRPr lang="ko-KR" altLang="en-US" sz="800" b="1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96656" y="4243692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/>
                      <p:cNvSpPr txBox="1"/>
                      <p:nvPr/>
                    </p:nvSpPr>
                    <p:spPr>
                      <a:xfrm>
                        <a:off x="4158800" y="4872941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58800" y="4872941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3402347" y="4022147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02347" y="4022147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3" name="그룹 22"/>
                  <p:cNvGrpSpPr/>
                  <p:nvPr/>
                </p:nvGrpSpPr>
                <p:grpSpPr>
                  <a:xfrm>
                    <a:off x="3583920" y="4464453"/>
                    <a:ext cx="476354" cy="227842"/>
                    <a:chOff x="3583920" y="4464453"/>
                    <a:chExt cx="476354" cy="22784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" name="TextBox 25"/>
                        <p:cNvSpPr txBox="1"/>
                        <p:nvPr/>
                      </p:nvSpPr>
                      <p:spPr>
                        <a:xfrm>
                          <a:off x="3583920" y="4476851"/>
                          <a:ext cx="390698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alt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26" name="TextBox 2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83920" y="4476851"/>
                          <a:ext cx="390698" cy="215444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r="-468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7" name="타원 26"/>
                    <p:cNvSpPr/>
                    <p:nvPr/>
                  </p:nvSpPr>
                  <p:spPr>
                    <a:xfrm>
                      <a:off x="4024274" y="4464453"/>
                      <a:ext cx="36000" cy="36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25" name="직선 화살표 연결선 24"/>
                  <p:cNvCxnSpPr>
                    <a:stCxn id="27" idx="0"/>
                    <a:endCxn id="62" idx="0"/>
                  </p:cNvCxnSpPr>
                  <p:nvPr/>
                </p:nvCxnSpPr>
                <p:spPr>
                  <a:xfrm flipH="1" flipV="1">
                    <a:off x="3984892" y="4181129"/>
                    <a:ext cx="57382" cy="2833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화살표 연결선 23"/>
                  <p:cNvCxnSpPr/>
                  <p:nvPr/>
                </p:nvCxnSpPr>
                <p:spPr>
                  <a:xfrm flipV="1">
                    <a:off x="4051898" y="4402379"/>
                    <a:ext cx="398036" cy="850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직선 화살표 연결선 27"/>
                <p:cNvCxnSpPr/>
                <p:nvPr/>
              </p:nvCxnSpPr>
              <p:spPr>
                <a:xfrm>
                  <a:off x="4272749" y="3153952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4504854" y="2915031"/>
                      <a:ext cx="266007" cy="2155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1" i="1" smtClean="0">
                                    <a:latin typeface="Cambria Math" panose="02040503050406030204" pitchFamily="18" charset="0"/>
                                  </a:rPr>
                                  <m:t>𝔗</m:t>
                                </m:r>
                              </m:e>
                              <m:sub>
                                <m:r>
                                  <a:rPr lang="en-US" altLang="ko-KR" sz="8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m:oMathPara>
                      </a14:m>
                      <a:br>
                        <a:rPr lang="en-US" altLang="ko-KR" sz="800" b="1" dirty="0"/>
                      </a:br>
                      <a:endParaRPr lang="ko-KR" altLang="en-US" sz="800" b="1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4854" y="2915031"/>
                      <a:ext cx="266007" cy="21550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6931486" y="1374691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486" y="1374691"/>
                  <a:ext cx="266007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9357826" y="1252803"/>
                  <a:ext cx="3558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800" b="0" i="1" smtClean="0">
                          <a:latin typeface="Cambria Math" panose="02040503050406030204" pitchFamily="18" charset="0"/>
                        </a:rPr>
                        <m:t>∆</m:t>
                      </m:r>
                    </m:oMath>
                  </a14:m>
                  <a:r>
                    <a:rPr lang="en-US" altLang="ko-KR" sz="800" dirty="0"/>
                    <a:t>S</a:t>
                  </a:r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7826" y="1252803"/>
                  <a:ext cx="355842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0871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br>
              <a:rPr lang="en-US" altLang="ko-KR" dirty="0"/>
            </a:br>
            <a:r>
              <a:rPr lang="en-US" altLang="ko-KR" dirty="0"/>
              <a:t>Transformation of Volume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 expand above result to 3D, we consider volume integration on arbitrary volume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be small part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ko-KR" dirty="0"/>
                  <a:t> be small part of reference element.</a:t>
                </a:r>
              </a:p>
              <a:p>
                <a:r>
                  <a:rPr lang="en-US" altLang="ko-KR" dirty="0"/>
                  <a:t>Follow the above sequences,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r>
                  <a:rPr lang="en-US" altLang="ko-KR" dirty="0"/>
                  <a:t>By using Reimann integral notion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𝔗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ko-KR" altLang="en-US" i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6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62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</a:t>
            </a:r>
            <a:br>
              <a:rPr lang="en-US" altLang="ko-KR" dirty="0"/>
            </a:br>
            <a:r>
              <a:rPr lang="en-US" altLang="ko-KR" dirty="0"/>
              <a:t>Transformation of Surface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we consider surface integral on surface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of arbitrary volume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be reference element.</a:t>
                </a:r>
              </a:p>
              <a:p>
                <a:r>
                  <a:rPr lang="en-US" altLang="ko-KR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Using divergence theorem  and transformation of volume integral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…;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+(…;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0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>
                          <a:latin typeface="Cambria Math" panose="02040503050406030204" pitchFamily="18" charset="0"/>
                        </a:rPr>
                        <m:t>𝐅</m:t>
                      </m:r>
                      <m:d>
                        <m:dPr>
                          <m:ctrlP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sz="1000" i="1" dirty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000" b="1" dirty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ko-KR" sz="10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000" b="1" dirty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acc>
                      <m:d>
                        <m:dPr>
                          <m:ctrlPr>
                            <a:rPr lang="en-US" altLang="ko-KR" sz="1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sz="1000" b="1" i="1" dirty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000" i="1" dirty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0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0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sz="1000" b="1" dirty="0"/>
              </a:p>
              <a:p>
                <a:endParaRPr lang="en-US" altLang="ko-KR" sz="1000" b="1" dirty="0"/>
              </a:p>
              <a:p>
                <a:r>
                  <a:rPr lang="en-US" altLang="ko-KR" dirty="0"/>
                  <a:t>From relation between cofactor matrix and inverse matrix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</m:d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</m:d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𝐉</m:t>
                                </m:r>
                              </m:e>
                              <m:sup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ko-KR" i="1" dirty="0"/>
              </a:p>
              <a:p>
                <a:endParaRPr lang="en-US" altLang="ko-KR" sz="1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altLang="ko-KR" b="1" dirty="0"/>
              </a:p>
              <a:p>
                <a:endParaRPr lang="en-US" altLang="ko-KR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…;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+(…;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en-US" altLang="ko-KR" b="1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6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309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</a:t>
            </a:r>
            <a:br>
              <a:rPr lang="en-US" altLang="ko-KR" dirty="0"/>
            </a:br>
            <a:r>
              <a:rPr lang="en-US" altLang="ko-KR" dirty="0"/>
              <a:t>Transformation of Surface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/>
                  <a:t>Let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acc>
                  </m:oMath>
                </a14:m>
                <a:r>
                  <a:rPr lang="en-US" altLang="ko-KR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dirty="0">
                    <a:latin typeface="+mn-lt"/>
                  </a:rPr>
                  <a:t>and define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acc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</m:acc>
                  </m:oMath>
                </a14:m>
                <a:endParaRPr lang="en-US" altLang="ko-KR" b="1" dirty="0"/>
              </a:p>
              <a:p>
                <a:r>
                  <a:rPr lang="en-US" altLang="ko-KR" dirty="0"/>
                  <a:t>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acc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acc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acc>
                      <m:r>
                        <a:rPr lang="en-US" altLang="ko-KR" b="1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</m:d>
                      <m:r>
                        <a:rPr lang="en-US" altLang="ko-KR" b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 dirty="0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…;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+(…;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r>
                  <a:rPr lang="en-US" altLang="ko-KR" dirty="0">
                    <a:latin typeface="+mn-lt"/>
                  </a:rPr>
                  <a:t>By definition of cofactor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+mn-lt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 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ko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d>
                        <m:dPr>
                          <m:ctrlPr>
                            <a:rPr lang="en-US" altLang="ko-K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altLang="ko-KR" sz="100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̃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</m:acc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</m:acc>
                      <m:d>
                        <m:d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…;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…;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𝔗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  <a:p>
                <a:r>
                  <a:rPr lang="en-US" altLang="ko-KR" dirty="0"/>
                  <a:t>From above relation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b="0" i="0" dirty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 dirty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 dirty="0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acc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i="0" dirty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𝐂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smtClean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altLang="ko-KR" b="1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ko-KR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𝔗</m:t>
                          </m:r>
                          <m:r>
                            <a:rPr lang="en-US" altLang="ko-KR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ko-KR" b="1" i="1" dirty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ko-KR" b="1" i="1" dirty="0" smtClean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dirty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en-US" altLang="ko-KR" b="1" i="1" dirty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451" b="-16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30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089586"/>
                  </p:ext>
                </p:extLst>
              </p:nvPr>
            </p:nvGraphicFramePr>
            <p:xfrm>
              <a:off x="3076401" y="1131386"/>
              <a:ext cx="2991198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8533">
                      <a:extLst>
                        <a:ext uri="{9D8B030D-6E8A-4147-A177-3AD203B41FA5}">
                          <a16:colId xmlns:a16="http://schemas.microsoft.com/office/drawing/2014/main" val="4215411795"/>
                        </a:ext>
                      </a:extLst>
                    </a:gridCol>
                    <a:gridCol w="498533">
                      <a:extLst>
                        <a:ext uri="{9D8B030D-6E8A-4147-A177-3AD203B41FA5}">
                          <a16:colId xmlns:a16="http://schemas.microsoft.com/office/drawing/2014/main" val="1724970928"/>
                        </a:ext>
                      </a:extLst>
                    </a:gridCol>
                    <a:gridCol w="498533">
                      <a:extLst>
                        <a:ext uri="{9D8B030D-6E8A-4147-A177-3AD203B41FA5}">
                          <a16:colId xmlns:a16="http://schemas.microsoft.com/office/drawing/2014/main" val="3103223617"/>
                        </a:ext>
                      </a:extLst>
                    </a:gridCol>
                    <a:gridCol w="498533">
                      <a:extLst>
                        <a:ext uri="{9D8B030D-6E8A-4147-A177-3AD203B41FA5}">
                          <a16:colId xmlns:a16="http://schemas.microsoft.com/office/drawing/2014/main" val="1555484833"/>
                        </a:ext>
                      </a:extLst>
                    </a:gridCol>
                    <a:gridCol w="498533">
                      <a:extLst>
                        <a:ext uri="{9D8B030D-6E8A-4147-A177-3AD203B41FA5}">
                          <a16:colId xmlns:a16="http://schemas.microsoft.com/office/drawing/2014/main" val="653891122"/>
                        </a:ext>
                      </a:extLst>
                    </a:gridCol>
                    <a:gridCol w="498533">
                      <a:extLst>
                        <a:ext uri="{9D8B030D-6E8A-4147-A177-3AD203B41FA5}">
                          <a16:colId xmlns:a16="http://schemas.microsoft.com/office/drawing/2014/main" val="2275183840"/>
                        </a:ext>
                      </a:extLst>
                    </a:gridCol>
                  </a:tblGrid>
                  <a:tr h="149475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0753125"/>
                      </a:ext>
                    </a:extLst>
                  </a:tr>
                  <a:tr h="14947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5727754"/>
                      </a:ext>
                    </a:extLst>
                  </a:tr>
                  <a:tr h="14947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26122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089586"/>
                  </p:ext>
                </p:extLst>
              </p:nvPr>
            </p:nvGraphicFramePr>
            <p:xfrm>
              <a:off x="3076401" y="1131386"/>
              <a:ext cx="2991198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8533">
                      <a:extLst>
                        <a:ext uri="{9D8B030D-6E8A-4147-A177-3AD203B41FA5}">
                          <a16:colId xmlns:a16="http://schemas.microsoft.com/office/drawing/2014/main" val="4215411795"/>
                        </a:ext>
                      </a:extLst>
                    </a:gridCol>
                    <a:gridCol w="498533">
                      <a:extLst>
                        <a:ext uri="{9D8B030D-6E8A-4147-A177-3AD203B41FA5}">
                          <a16:colId xmlns:a16="http://schemas.microsoft.com/office/drawing/2014/main" val="1724970928"/>
                        </a:ext>
                      </a:extLst>
                    </a:gridCol>
                    <a:gridCol w="498533">
                      <a:extLst>
                        <a:ext uri="{9D8B030D-6E8A-4147-A177-3AD203B41FA5}">
                          <a16:colId xmlns:a16="http://schemas.microsoft.com/office/drawing/2014/main" val="3103223617"/>
                        </a:ext>
                      </a:extLst>
                    </a:gridCol>
                    <a:gridCol w="498533">
                      <a:extLst>
                        <a:ext uri="{9D8B030D-6E8A-4147-A177-3AD203B41FA5}">
                          <a16:colId xmlns:a16="http://schemas.microsoft.com/office/drawing/2014/main" val="1555484833"/>
                        </a:ext>
                      </a:extLst>
                    </a:gridCol>
                    <a:gridCol w="498533">
                      <a:extLst>
                        <a:ext uri="{9D8B030D-6E8A-4147-A177-3AD203B41FA5}">
                          <a16:colId xmlns:a16="http://schemas.microsoft.com/office/drawing/2014/main" val="653891122"/>
                        </a:ext>
                      </a:extLst>
                    </a:gridCol>
                    <a:gridCol w="498533">
                      <a:extLst>
                        <a:ext uri="{9D8B030D-6E8A-4147-A177-3AD203B41FA5}">
                          <a16:colId xmlns:a16="http://schemas.microsoft.com/office/drawing/2014/main" val="227518384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40122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30122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r="-20122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r="-10122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000" r="-1220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075312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7826" r="-501220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57277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2222" r="-501220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 smtClean="0">
                              <a:solidFill>
                                <a:schemeClr val="tx1"/>
                              </a:solidFill>
                            </a:rPr>
                            <a:t>21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261223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" name="그룹 15"/>
          <p:cNvGrpSpPr/>
          <p:nvPr/>
        </p:nvGrpSpPr>
        <p:grpSpPr>
          <a:xfrm>
            <a:off x="392526" y="2174780"/>
            <a:ext cx="8608517" cy="4320000"/>
            <a:chOff x="110920" y="3412942"/>
            <a:chExt cx="8608517" cy="432000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612" y="5572942"/>
              <a:ext cx="2880000" cy="2160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680" y="3412942"/>
              <a:ext cx="2880000" cy="21600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857" y="5572942"/>
              <a:ext cx="2880000" cy="21600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20" y="3427375"/>
              <a:ext cx="2880000" cy="2160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9437" y="3413968"/>
              <a:ext cx="288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8689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2.1</a:t>
            </a:r>
            <a:br>
              <a:rPr lang="en-US" altLang="ko-KR" dirty="0"/>
            </a:br>
            <a:r>
              <a:rPr lang="en-US" altLang="ko-KR" sz="2300" dirty="0"/>
              <a:t>Transformation of Surface Normal Vector</a:t>
            </a:r>
            <a:endParaRPr lang="ko-KR" altLang="en-US" sz="23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+mn-lt"/>
                  </a:rPr>
                  <a:t>We consider surface normal vector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in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which</a:t>
                </a:r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dirty="0">
                    <a:latin typeface="+mn-lt"/>
                  </a:rPr>
                  <a:t>.</a:t>
                </a:r>
              </a:p>
              <a:p>
                <a:r>
                  <a:rPr lang="en-US" altLang="ko-KR" dirty="0"/>
                  <a:t>Then we assume there is a invertible transformation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which mapping from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to physical element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b="1" dirty="0">
                  <a:latin typeface="+mn-lt"/>
                </a:endParaRPr>
              </a:p>
              <a:p>
                <a:endParaRPr lang="en-US" altLang="ko-KR" sz="1000" dirty="0"/>
              </a:p>
              <a:p>
                <a:endParaRPr lang="en-US" altLang="ko-KR" sz="1000" dirty="0"/>
              </a:p>
              <a:p>
                <a:endParaRPr lang="en-US" altLang="ko-KR" sz="1000" dirty="0"/>
              </a:p>
              <a:p>
                <a:endParaRPr lang="en-US" altLang="ko-KR" sz="1000" dirty="0"/>
              </a:p>
              <a:p>
                <a:endParaRPr lang="en-US" altLang="ko-KR" sz="1000" dirty="0"/>
              </a:p>
              <a:p>
                <a:endParaRPr lang="en-US" altLang="ko-KR" sz="100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latin typeface="+mn-lt"/>
                  </a:rPr>
                  <a:t>Then we want to know surface normal vector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ko-KR" altLang="en-US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in physical element which 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b="1" dirty="0">
                    <a:latin typeface="+mn-lt"/>
                  </a:rPr>
                  <a:t>.</a:t>
                </a:r>
              </a:p>
              <a:p>
                <a:r>
                  <a:rPr lang="en-US" altLang="ko-KR" dirty="0">
                    <a:latin typeface="+mn-lt"/>
                  </a:rPr>
                  <a:t>Unfortunately, it can’t be obtained by simple transformation</a:t>
                </a: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altLang="ko-KR" b="1" dirty="0"/>
              </a:p>
              <a:p>
                <a:br>
                  <a:rPr lang="en-US" altLang="ko-KR" dirty="0"/>
                </a:br>
                <a:r>
                  <a:rPr lang="en-US" altLang="ko-KR" dirty="0"/>
                  <a:t>To get surface normal vector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in physical element,</a:t>
                </a:r>
                <a:r>
                  <a:rPr lang="ko-KR" altLang="en-US" b="1" dirty="0"/>
                  <a:t> </a:t>
                </a:r>
                <a:r>
                  <a:rPr lang="en-US" altLang="ko-KR" dirty="0"/>
                  <a:t>we use the fact that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First we define infinitesimally small vector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0" dirty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 t="-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/>
          <p:cNvGrpSpPr/>
          <p:nvPr/>
        </p:nvGrpSpPr>
        <p:grpSpPr>
          <a:xfrm>
            <a:off x="1936785" y="2202216"/>
            <a:ext cx="5060879" cy="1871661"/>
            <a:chOff x="1920424" y="1811517"/>
            <a:chExt cx="5060879" cy="1871661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2235850" y="3359239"/>
              <a:ext cx="14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 flipV="1">
              <a:off x="2235850" y="1919239"/>
              <a:ext cx="0" cy="14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491922" y="3397524"/>
                  <a:ext cx="263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22" y="3397524"/>
                  <a:ext cx="263428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20424" y="1811517"/>
                  <a:ext cx="30185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424" y="1811517"/>
                  <a:ext cx="301851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/>
            <p:nvPr/>
          </p:nvCxnSpPr>
          <p:spPr>
            <a:xfrm flipV="1">
              <a:off x="5288744" y="3411831"/>
              <a:ext cx="14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5299828" y="1998411"/>
              <a:ext cx="0" cy="14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563245" y="3467734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245" y="3467734"/>
                  <a:ext cx="266007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66858" y="1907315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858" y="1907315"/>
                  <a:ext cx="266007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/>
            <p:cNvCxnSpPr/>
            <p:nvPr/>
          </p:nvCxnSpPr>
          <p:spPr>
            <a:xfrm>
              <a:off x="4189621" y="2715456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421726" y="2476535"/>
                  <a:ext cx="266007" cy="215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𝔗</m:t>
                            </m:r>
                          </m:e>
                          <m:sub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br>
                    <a:rPr lang="en-US" altLang="ko-KR" sz="800" b="1" dirty="0"/>
                  </a:br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726" y="2476535"/>
                  <a:ext cx="266007" cy="2155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자유형 14"/>
            <p:cNvSpPr/>
            <p:nvPr/>
          </p:nvSpPr>
          <p:spPr>
            <a:xfrm>
              <a:off x="2281614" y="2147073"/>
              <a:ext cx="1572233" cy="892995"/>
            </a:xfrm>
            <a:custGeom>
              <a:avLst/>
              <a:gdLst>
                <a:gd name="connsiteX0" fmla="*/ 224444 w 532099"/>
                <a:gd name="connsiteY0" fmla="*/ 33545 h 507371"/>
                <a:gd name="connsiteX1" fmla="*/ 199506 w 532099"/>
                <a:gd name="connsiteY1" fmla="*/ 108360 h 507371"/>
                <a:gd name="connsiteX2" fmla="*/ 174568 w 532099"/>
                <a:gd name="connsiteY2" fmla="*/ 116672 h 507371"/>
                <a:gd name="connsiteX3" fmla="*/ 149629 w 532099"/>
                <a:gd name="connsiteY3" fmla="*/ 133298 h 507371"/>
                <a:gd name="connsiteX4" fmla="*/ 124691 w 532099"/>
                <a:gd name="connsiteY4" fmla="*/ 141611 h 507371"/>
                <a:gd name="connsiteX5" fmla="*/ 41564 w 532099"/>
                <a:gd name="connsiteY5" fmla="*/ 166549 h 507371"/>
                <a:gd name="connsiteX6" fmla="*/ 24938 w 532099"/>
                <a:gd name="connsiteY6" fmla="*/ 183174 h 507371"/>
                <a:gd name="connsiteX7" fmla="*/ 16626 w 532099"/>
                <a:gd name="connsiteY7" fmla="*/ 208112 h 507371"/>
                <a:gd name="connsiteX8" fmla="*/ 0 w 532099"/>
                <a:gd name="connsiteY8" fmla="*/ 233051 h 507371"/>
                <a:gd name="connsiteX9" fmla="*/ 24938 w 532099"/>
                <a:gd name="connsiteY9" fmla="*/ 316178 h 507371"/>
                <a:gd name="connsiteX10" fmla="*/ 33251 w 532099"/>
                <a:gd name="connsiteY10" fmla="*/ 341116 h 507371"/>
                <a:gd name="connsiteX11" fmla="*/ 99753 w 532099"/>
                <a:gd name="connsiteY11" fmla="*/ 366054 h 507371"/>
                <a:gd name="connsiteX12" fmla="*/ 174568 w 532099"/>
                <a:gd name="connsiteY12" fmla="*/ 349429 h 507371"/>
                <a:gd name="connsiteX13" fmla="*/ 249382 w 532099"/>
                <a:gd name="connsiteY13" fmla="*/ 382680 h 507371"/>
                <a:gd name="connsiteX14" fmla="*/ 274320 w 532099"/>
                <a:gd name="connsiteY14" fmla="*/ 390992 h 507371"/>
                <a:gd name="connsiteX15" fmla="*/ 299258 w 532099"/>
                <a:gd name="connsiteY15" fmla="*/ 440869 h 507371"/>
                <a:gd name="connsiteX16" fmla="*/ 324197 w 532099"/>
                <a:gd name="connsiteY16" fmla="*/ 490745 h 507371"/>
                <a:gd name="connsiteX17" fmla="*/ 349135 w 532099"/>
                <a:gd name="connsiteY17" fmla="*/ 507371 h 507371"/>
                <a:gd name="connsiteX18" fmla="*/ 407324 w 532099"/>
                <a:gd name="connsiteY18" fmla="*/ 482432 h 507371"/>
                <a:gd name="connsiteX19" fmla="*/ 448888 w 532099"/>
                <a:gd name="connsiteY19" fmla="*/ 474120 h 507371"/>
                <a:gd name="connsiteX20" fmla="*/ 473826 w 532099"/>
                <a:gd name="connsiteY20" fmla="*/ 457494 h 507371"/>
                <a:gd name="connsiteX21" fmla="*/ 498764 w 532099"/>
                <a:gd name="connsiteY21" fmla="*/ 449182 h 507371"/>
                <a:gd name="connsiteX22" fmla="*/ 523702 w 532099"/>
                <a:gd name="connsiteY22" fmla="*/ 432556 h 507371"/>
                <a:gd name="connsiteX23" fmla="*/ 532015 w 532099"/>
                <a:gd name="connsiteY23" fmla="*/ 399305 h 507371"/>
                <a:gd name="connsiteX24" fmla="*/ 498764 w 532099"/>
                <a:gd name="connsiteY24" fmla="*/ 249676 h 507371"/>
                <a:gd name="connsiteX25" fmla="*/ 473826 w 532099"/>
                <a:gd name="connsiteY25" fmla="*/ 208112 h 507371"/>
                <a:gd name="connsiteX26" fmla="*/ 465513 w 532099"/>
                <a:gd name="connsiteY26" fmla="*/ 183174 h 507371"/>
                <a:gd name="connsiteX27" fmla="*/ 448888 w 532099"/>
                <a:gd name="connsiteY27" fmla="*/ 158236 h 507371"/>
                <a:gd name="connsiteX28" fmla="*/ 440575 w 532099"/>
                <a:gd name="connsiteY28" fmla="*/ 75109 h 507371"/>
                <a:gd name="connsiteX29" fmla="*/ 274320 w 532099"/>
                <a:gd name="connsiteY29" fmla="*/ 50171 h 507371"/>
                <a:gd name="connsiteX30" fmla="*/ 266008 w 532099"/>
                <a:gd name="connsiteY30" fmla="*/ 25232 h 507371"/>
                <a:gd name="connsiteX31" fmla="*/ 216131 w 532099"/>
                <a:gd name="connsiteY31" fmla="*/ 294 h 507371"/>
                <a:gd name="connsiteX32" fmla="*/ 224444 w 532099"/>
                <a:gd name="connsiteY32" fmla="*/ 33545 h 50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32099" h="507371">
                  <a:moveTo>
                    <a:pt x="224444" y="33545"/>
                  </a:moveTo>
                  <a:cubicBezTo>
                    <a:pt x="221673" y="51556"/>
                    <a:pt x="221984" y="90378"/>
                    <a:pt x="199506" y="108360"/>
                  </a:cubicBezTo>
                  <a:cubicBezTo>
                    <a:pt x="192664" y="113834"/>
                    <a:pt x="182881" y="113901"/>
                    <a:pt x="174568" y="116672"/>
                  </a:cubicBezTo>
                  <a:cubicBezTo>
                    <a:pt x="166255" y="122214"/>
                    <a:pt x="158565" y="128830"/>
                    <a:pt x="149629" y="133298"/>
                  </a:cubicBezTo>
                  <a:cubicBezTo>
                    <a:pt x="141792" y="137217"/>
                    <a:pt x="133084" y="139093"/>
                    <a:pt x="124691" y="141611"/>
                  </a:cubicBezTo>
                  <a:cubicBezTo>
                    <a:pt x="29528" y="170160"/>
                    <a:pt x="98040" y="147723"/>
                    <a:pt x="41564" y="166549"/>
                  </a:cubicBezTo>
                  <a:cubicBezTo>
                    <a:pt x="36022" y="172091"/>
                    <a:pt x="28970" y="176454"/>
                    <a:pt x="24938" y="183174"/>
                  </a:cubicBezTo>
                  <a:cubicBezTo>
                    <a:pt x="20430" y="190688"/>
                    <a:pt x="20545" y="200275"/>
                    <a:pt x="16626" y="208112"/>
                  </a:cubicBezTo>
                  <a:cubicBezTo>
                    <a:pt x="12158" y="217048"/>
                    <a:pt x="5542" y="224738"/>
                    <a:pt x="0" y="233051"/>
                  </a:cubicBezTo>
                  <a:cubicBezTo>
                    <a:pt x="8313" y="260760"/>
                    <a:pt x="16430" y="288528"/>
                    <a:pt x="24938" y="316178"/>
                  </a:cubicBezTo>
                  <a:cubicBezTo>
                    <a:pt x="27515" y="324553"/>
                    <a:pt x="26520" y="335506"/>
                    <a:pt x="33251" y="341116"/>
                  </a:cubicBezTo>
                  <a:cubicBezTo>
                    <a:pt x="39881" y="346641"/>
                    <a:pt x="85949" y="361453"/>
                    <a:pt x="99753" y="366054"/>
                  </a:cubicBezTo>
                  <a:cubicBezTo>
                    <a:pt x="124691" y="360512"/>
                    <a:pt x="149021" y="349429"/>
                    <a:pt x="174568" y="349429"/>
                  </a:cubicBezTo>
                  <a:cubicBezTo>
                    <a:pt x="262006" y="349429"/>
                    <a:pt x="210057" y="359085"/>
                    <a:pt x="249382" y="382680"/>
                  </a:cubicBezTo>
                  <a:cubicBezTo>
                    <a:pt x="256896" y="387188"/>
                    <a:pt x="266007" y="388221"/>
                    <a:pt x="274320" y="390992"/>
                  </a:cubicBezTo>
                  <a:cubicBezTo>
                    <a:pt x="295214" y="453675"/>
                    <a:pt x="267030" y="376414"/>
                    <a:pt x="299258" y="440869"/>
                  </a:cubicBezTo>
                  <a:cubicBezTo>
                    <a:pt x="312780" y="467913"/>
                    <a:pt x="300373" y="466921"/>
                    <a:pt x="324197" y="490745"/>
                  </a:cubicBezTo>
                  <a:cubicBezTo>
                    <a:pt x="331261" y="497809"/>
                    <a:pt x="340822" y="501829"/>
                    <a:pt x="349135" y="507371"/>
                  </a:cubicBezTo>
                  <a:cubicBezTo>
                    <a:pt x="368531" y="499058"/>
                    <a:pt x="387304" y="489105"/>
                    <a:pt x="407324" y="482432"/>
                  </a:cubicBezTo>
                  <a:cubicBezTo>
                    <a:pt x="420728" y="477964"/>
                    <a:pt x="435659" y="479081"/>
                    <a:pt x="448888" y="474120"/>
                  </a:cubicBezTo>
                  <a:cubicBezTo>
                    <a:pt x="458243" y="470612"/>
                    <a:pt x="464890" y="461962"/>
                    <a:pt x="473826" y="457494"/>
                  </a:cubicBezTo>
                  <a:cubicBezTo>
                    <a:pt x="481663" y="453575"/>
                    <a:pt x="490451" y="451953"/>
                    <a:pt x="498764" y="449182"/>
                  </a:cubicBezTo>
                  <a:cubicBezTo>
                    <a:pt x="507077" y="443640"/>
                    <a:pt x="518160" y="440869"/>
                    <a:pt x="523702" y="432556"/>
                  </a:cubicBezTo>
                  <a:cubicBezTo>
                    <a:pt x="530039" y="423050"/>
                    <a:pt x="532615" y="410714"/>
                    <a:pt x="532015" y="399305"/>
                  </a:cubicBezTo>
                  <a:cubicBezTo>
                    <a:pt x="521285" y="195451"/>
                    <a:pt x="536929" y="326005"/>
                    <a:pt x="498764" y="249676"/>
                  </a:cubicBezTo>
                  <a:cubicBezTo>
                    <a:pt x="477182" y="206511"/>
                    <a:pt x="506298" y="240586"/>
                    <a:pt x="473826" y="208112"/>
                  </a:cubicBezTo>
                  <a:cubicBezTo>
                    <a:pt x="471055" y="199799"/>
                    <a:pt x="469432" y="191011"/>
                    <a:pt x="465513" y="183174"/>
                  </a:cubicBezTo>
                  <a:cubicBezTo>
                    <a:pt x="461045" y="174238"/>
                    <a:pt x="451134" y="167971"/>
                    <a:pt x="448888" y="158236"/>
                  </a:cubicBezTo>
                  <a:cubicBezTo>
                    <a:pt x="442626" y="131102"/>
                    <a:pt x="458402" y="96502"/>
                    <a:pt x="440575" y="75109"/>
                  </a:cubicBezTo>
                  <a:cubicBezTo>
                    <a:pt x="428178" y="60233"/>
                    <a:pt x="280629" y="50745"/>
                    <a:pt x="274320" y="50171"/>
                  </a:cubicBezTo>
                  <a:cubicBezTo>
                    <a:pt x="271549" y="41858"/>
                    <a:pt x="271482" y="32074"/>
                    <a:pt x="266008" y="25232"/>
                  </a:cubicBezTo>
                  <a:cubicBezTo>
                    <a:pt x="262176" y="20442"/>
                    <a:pt x="225641" y="-2876"/>
                    <a:pt x="216131" y="294"/>
                  </a:cubicBezTo>
                  <a:cubicBezTo>
                    <a:pt x="210873" y="2047"/>
                    <a:pt x="227215" y="15534"/>
                    <a:pt x="224444" y="33545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5768173" y="2064748"/>
              <a:ext cx="928076" cy="1075736"/>
            </a:xfrm>
            <a:custGeom>
              <a:avLst/>
              <a:gdLst>
                <a:gd name="connsiteX0" fmla="*/ 426 w 640506"/>
                <a:gd name="connsiteY0" fmla="*/ 257694 h 457200"/>
                <a:gd name="connsiteX1" fmla="*/ 17052 w 640506"/>
                <a:gd name="connsiteY1" fmla="*/ 332509 h 457200"/>
                <a:gd name="connsiteX2" fmla="*/ 58615 w 640506"/>
                <a:gd name="connsiteY2" fmla="*/ 374073 h 457200"/>
                <a:gd name="connsiteX3" fmla="*/ 83553 w 640506"/>
                <a:gd name="connsiteY3" fmla="*/ 382385 h 457200"/>
                <a:gd name="connsiteX4" fmla="*/ 141742 w 640506"/>
                <a:gd name="connsiteY4" fmla="*/ 407324 h 457200"/>
                <a:gd name="connsiteX5" fmla="*/ 158368 w 640506"/>
                <a:gd name="connsiteY5" fmla="*/ 423949 h 457200"/>
                <a:gd name="connsiteX6" fmla="*/ 166681 w 640506"/>
                <a:gd name="connsiteY6" fmla="*/ 448887 h 457200"/>
                <a:gd name="connsiteX7" fmla="*/ 208244 w 640506"/>
                <a:gd name="connsiteY7" fmla="*/ 457200 h 457200"/>
                <a:gd name="connsiteX8" fmla="*/ 316310 w 640506"/>
                <a:gd name="connsiteY8" fmla="*/ 440574 h 457200"/>
                <a:gd name="connsiteX9" fmla="*/ 357873 w 640506"/>
                <a:gd name="connsiteY9" fmla="*/ 399011 h 457200"/>
                <a:gd name="connsiteX10" fmla="*/ 366186 w 640506"/>
                <a:gd name="connsiteY10" fmla="*/ 374073 h 457200"/>
                <a:gd name="connsiteX11" fmla="*/ 391124 w 640506"/>
                <a:gd name="connsiteY11" fmla="*/ 365760 h 457200"/>
                <a:gd name="connsiteX12" fmla="*/ 607255 w 640506"/>
                <a:gd name="connsiteY12" fmla="*/ 365760 h 457200"/>
                <a:gd name="connsiteX13" fmla="*/ 615568 w 640506"/>
                <a:gd name="connsiteY13" fmla="*/ 340822 h 457200"/>
                <a:gd name="connsiteX14" fmla="*/ 640506 w 640506"/>
                <a:gd name="connsiteY14" fmla="*/ 274320 h 457200"/>
                <a:gd name="connsiteX15" fmla="*/ 623881 w 640506"/>
                <a:gd name="connsiteY15" fmla="*/ 241069 h 457200"/>
                <a:gd name="connsiteX16" fmla="*/ 557379 w 640506"/>
                <a:gd name="connsiteY16" fmla="*/ 224444 h 457200"/>
                <a:gd name="connsiteX17" fmla="*/ 549066 w 640506"/>
                <a:gd name="connsiteY17" fmla="*/ 116378 h 457200"/>
                <a:gd name="connsiteX18" fmla="*/ 532441 w 640506"/>
                <a:gd name="connsiteY18" fmla="*/ 91440 h 457200"/>
                <a:gd name="connsiteX19" fmla="*/ 524128 w 640506"/>
                <a:gd name="connsiteY19" fmla="*/ 66502 h 457200"/>
                <a:gd name="connsiteX20" fmla="*/ 482564 w 640506"/>
                <a:gd name="connsiteY20" fmla="*/ 41564 h 457200"/>
                <a:gd name="connsiteX21" fmla="*/ 374499 w 640506"/>
                <a:gd name="connsiteY21" fmla="*/ 58189 h 457200"/>
                <a:gd name="connsiteX22" fmla="*/ 349561 w 640506"/>
                <a:gd name="connsiteY22" fmla="*/ 74814 h 457200"/>
                <a:gd name="connsiteX23" fmla="*/ 174993 w 640506"/>
                <a:gd name="connsiteY23" fmla="*/ 41564 h 457200"/>
                <a:gd name="connsiteX24" fmla="*/ 158368 w 640506"/>
                <a:gd name="connsiteY24" fmla="*/ 24938 h 457200"/>
                <a:gd name="connsiteX25" fmla="*/ 133430 w 640506"/>
                <a:gd name="connsiteY25" fmla="*/ 16625 h 457200"/>
                <a:gd name="connsiteX26" fmla="*/ 108492 w 640506"/>
                <a:gd name="connsiteY26" fmla="*/ 0 h 457200"/>
                <a:gd name="connsiteX27" fmla="*/ 100179 w 640506"/>
                <a:gd name="connsiteY27" fmla="*/ 33251 h 457200"/>
                <a:gd name="connsiteX28" fmla="*/ 83553 w 640506"/>
                <a:gd name="connsiteY28" fmla="*/ 74814 h 457200"/>
                <a:gd name="connsiteX29" fmla="*/ 58615 w 640506"/>
                <a:gd name="connsiteY29" fmla="*/ 149629 h 457200"/>
                <a:gd name="connsiteX30" fmla="*/ 50302 w 640506"/>
                <a:gd name="connsiteY30" fmla="*/ 182880 h 457200"/>
                <a:gd name="connsiteX31" fmla="*/ 33677 w 640506"/>
                <a:gd name="connsiteY31" fmla="*/ 224444 h 457200"/>
                <a:gd name="connsiteX32" fmla="*/ 426 w 640506"/>
                <a:gd name="connsiteY32" fmla="*/ 257694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0506" h="457200">
                  <a:moveTo>
                    <a:pt x="426" y="257694"/>
                  </a:moveTo>
                  <a:cubicBezTo>
                    <a:pt x="-2345" y="275705"/>
                    <a:pt x="8973" y="308273"/>
                    <a:pt x="17052" y="332509"/>
                  </a:cubicBezTo>
                  <a:cubicBezTo>
                    <a:pt x="23702" y="352459"/>
                    <a:pt x="40882" y="365206"/>
                    <a:pt x="58615" y="374073"/>
                  </a:cubicBezTo>
                  <a:cubicBezTo>
                    <a:pt x="66452" y="377992"/>
                    <a:pt x="75499" y="378933"/>
                    <a:pt x="83553" y="382385"/>
                  </a:cubicBezTo>
                  <a:cubicBezTo>
                    <a:pt x="155470" y="413206"/>
                    <a:pt x="83249" y="387826"/>
                    <a:pt x="141742" y="407324"/>
                  </a:cubicBezTo>
                  <a:cubicBezTo>
                    <a:pt x="147284" y="412866"/>
                    <a:pt x="154336" y="417229"/>
                    <a:pt x="158368" y="423949"/>
                  </a:cubicBezTo>
                  <a:cubicBezTo>
                    <a:pt x="162876" y="431463"/>
                    <a:pt x="159390" y="444026"/>
                    <a:pt x="166681" y="448887"/>
                  </a:cubicBezTo>
                  <a:cubicBezTo>
                    <a:pt x="178437" y="456724"/>
                    <a:pt x="194390" y="454429"/>
                    <a:pt x="208244" y="457200"/>
                  </a:cubicBezTo>
                  <a:cubicBezTo>
                    <a:pt x="244266" y="451658"/>
                    <a:pt x="280952" y="449413"/>
                    <a:pt x="316310" y="440574"/>
                  </a:cubicBezTo>
                  <a:cubicBezTo>
                    <a:pt x="335311" y="435824"/>
                    <a:pt x="349956" y="414845"/>
                    <a:pt x="357873" y="399011"/>
                  </a:cubicBezTo>
                  <a:cubicBezTo>
                    <a:pt x="361792" y="391174"/>
                    <a:pt x="359990" y="380269"/>
                    <a:pt x="366186" y="374073"/>
                  </a:cubicBezTo>
                  <a:cubicBezTo>
                    <a:pt x="372382" y="367877"/>
                    <a:pt x="382811" y="368531"/>
                    <a:pt x="391124" y="365760"/>
                  </a:cubicBezTo>
                  <a:cubicBezTo>
                    <a:pt x="476781" y="400022"/>
                    <a:pt x="457706" y="399748"/>
                    <a:pt x="607255" y="365760"/>
                  </a:cubicBezTo>
                  <a:cubicBezTo>
                    <a:pt x="615799" y="363818"/>
                    <a:pt x="612491" y="349026"/>
                    <a:pt x="615568" y="340822"/>
                  </a:cubicBezTo>
                  <a:cubicBezTo>
                    <a:pt x="645387" y="261303"/>
                    <a:pt x="621637" y="330924"/>
                    <a:pt x="640506" y="274320"/>
                  </a:cubicBezTo>
                  <a:cubicBezTo>
                    <a:pt x="634964" y="263236"/>
                    <a:pt x="634507" y="247445"/>
                    <a:pt x="623881" y="241069"/>
                  </a:cubicBezTo>
                  <a:cubicBezTo>
                    <a:pt x="604288" y="229313"/>
                    <a:pt x="569135" y="244037"/>
                    <a:pt x="557379" y="224444"/>
                  </a:cubicBezTo>
                  <a:cubicBezTo>
                    <a:pt x="538791" y="193464"/>
                    <a:pt x="555724" y="151888"/>
                    <a:pt x="549066" y="116378"/>
                  </a:cubicBezTo>
                  <a:cubicBezTo>
                    <a:pt x="547225" y="106559"/>
                    <a:pt x="536909" y="100376"/>
                    <a:pt x="532441" y="91440"/>
                  </a:cubicBezTo>
                  <a:cubicBezTo>
                    <a:pt x="528522" y="83603"/>
                    <a:pt x="528636" y="74016"/>
                    <a:pt x="524128" y="66502"/>
                  </a:cubicBezTo>
                  <a:cubicBezTo>
                    <a:pt x="512717" y="47483"/>
                    <a:pt x="502181" y="48102"/>
                    <a:pt x="482564" y="41564"/>
                  </a:cubicBezTo>
                  <a:cubicBezTo>
                    <a:pt x="446542" y="47106"/>
                    <a:pt x="409856" y="49350"/>
                    <a:pt x="374499" y="58189"/>
                  </a:cubicBezTo>
                  <a:cubicBezTo>
                    <a:pt x="364807" y="60612"/>
                    <a:pt x="359540" y="75289"/>
                    <a:pt x="349561" y="74814"/>
                  </a:cubicBezTo>
                  <a:cubicBezTo>
                    <a:pt x="257244" y="70418"/>
                    <a:pt x="236472" y="62055"/>
                    <a:pt x="174993" y="41564"/>
                  </a:cubicBezTo>
                  <a:cubicBezTo>
                    <a:pt x="169451" y="36022"/>
                    <a:pt x="165088" y="28970"/>
                    <a:pt x="158368" y="24938"/>
                  </a:cubicBezTo>
                  <a:cubicBezTo>
                    <a:pt x="150854" y="20430"/>
                    <a:pt x="141267" y="20544"/>
                    <a:pt x="133430" y="16625"/>
                  </a:cubicBezTo>
                  <a:cubicBezTo>
                    <a:pt x="124494" y="12157"/>
                    <a:pt x="116805" y="5542"/>
                    <a:pt x="108492" y="0"/>
                  </a:cubicBezTo>
                  <a:cubicBezTo>
                    <a:pt x="105721" y="11084"/>
                    <a:pt x="103792" y="22413"/>
                    <a:pt x="100179" y="33251"/>
                  </a:cubicBezTo>
                  <a:cubicBezTo>
                    <a:pt x="95460" y="47407"/>
                    <a:pt x="87479" y="60418"/>
                    <a:pt x="83553" y="74814"/>
                  </a:cubicBezTo>
                  <a:cubicBezTo>
                    <a:pt x="62876" y="150628"/>
                    <a:pt x="90946" y="101134"/>
                    <a:pt x="58615" y="149629"/>
                  </a:cubicBezTo>
                  <a:cubicBezTo>
                    <a:pt x="55844" y="160713"/>
                    <a:pt x="53915" y="172041"/>
                    <a:pt x="50302" y="182880"/>
                  </a:cubicBezTo>
                  <a:cubicBezTo>
                    <a:pt x="45583" y="197036"/>
                    <a:pt x="38916" y="210472"/>
                    <a:pt x="33677" y="224444"/>
                  </a:cubicBezTo>
                  <a:cubicBezTo>
                    <a:pt x="24488" y="248949"/>
                    <a:pt x="3197" y="239683"/>
                    <a:pt x="426" y="25769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3129014" y="2064002"/>
              <a:ext cx="9356" cy="1800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2235850" y="2235376"/>
              <a:ext cx="903943" cy="112386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135674" y="2242011"/>
              <a:ext cx="144000" cy="36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2249426" y="2248646"/>
              <a:ext cx="997334" cy="110755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24185" y="2439746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>
                            <a:latin typeface="Cambria Math" panose="02040503050406030204" pitchFamily="18" charset="0"/>
                          </a:rPr>
                          <m:t>𝐫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185" y="2439746"/>
                  <a:ext cx="263428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881989" y="2531517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989" y="2531517"/>
                  <a:ext cx="263428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936016" y="1905575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</m:acc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016" y="1905575"/>
                  <a:ext cx="263428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138370" y="2011622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000" b="1">
                            <a:latin typeface="Cambria Math" panose="02040503050406030204" pitchFamily="18" charset="0"/>
                          </a:rPr>
                          <m:t>𝐫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370" y="2011622"/>
                  <a:ext cx="263428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/>
            <p:cNvCxnSpPr/>
            <p:nvPr/>
          </p:nvCxnSpPr>
          <p:spPr>
            <a:xfrm flipV="1">
              <a:off x="5288744" y="2439746"/>
              <a:ext cx="1294936" cy="97208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6567016" y="2439746"/>
              <a:ext cx="208010" cy="831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5299828" y="2535687"/>
              <a:ext cx="1275972" cy="87614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250014" y="2633309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014" y="2633309"/>
                  <a:ext cx="263428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104950" y="2472190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950" y="2472190"/>
                  <a:ext cx="263428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717875" y="2241152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875" y="2241152"/>
                  <a:ext cx="263428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418404" y="2629490"/>
                  <a:ext cx="263428" cy="253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404" y="2629490"/>
                  <a:ext cx="263428" cy="25308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894904" y="2210390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904" y="2210390"/>
                  <a:ext cx="26342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/>
            <p:cNvCxnSpPr>
              <a:stCxn id="16" idx="17"/>
            </p:cNvCxnSpPr>
            <p:nvPr/>
          </p:nvCxnSpPr>
          <p:spPr>
            <a:xfrm>
              <a:off x="6563755" y="2338571"/>
              <a:ext cx="7282" cy="2447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19299" y="2412348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299" y="2412348"/>
                  <a:ext cx="263428" cy="246221"/>
                </a:xfrm>
                <a:prstGeom prst="rect">
                  <a:avLst/>
                </a:prstGeom>
                <a:blipFill>
                  <a:blip r:embed="rId17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0816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2.1</a:t>
            </a:r>
            <a:br>
              <a:rPr lang="en-US" altLang="ko-KR" dirty="0"/>
            </a:br>
            <a:r>
              <a:rPr lang="en-US" altLang="ko-KR" dirty="0"/>
              <a:t>Transformation of Surface Normal Vector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2000" y="1091467"/>
                <a:ext cx="9000000" cy="5400000"/>
              </a:xfrm>
            </p:spPr>
            <p:txBody>
              <a:bodyPr/>
              <a:lstStyle/>
              <a:p>
                <a:r>
                  <a:rPr lang="en-US" altLang="ko-KR" dirty="0"/>
                  <a:t>Since we assume infinitesimally small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we can safely say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and</a:t>
                </a:r>
              </a:p>
              <a:p>
                <a:pPr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dirty="0"/>
              </a:p>
              <a:p>
                <a:r>
                  <a:rPr lang="en-US" altLang="ko-KR" dirty="0"/>
                  <a:t>From the fact that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dirty="0"/>
                  <a:t> must be orthogonal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𝐉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+mn-lt"/>
                  </a:rPr>
                  <a:t>To satisfy above relation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/>
                <a:endParaRPr lang="en-US" altLang="ko-KR" dirty="0"/>
              </a:p>
              <a:p>
                <a:pPr/>
                <a:r>
                  <a:rPr lang="en-US" altLang="ko-KR" dirty="0"/>
                  <a:t>Normalize it</a:t>
                </a:r>
              </a:p>
              <a:p>
                <a:endParaRPr lang="en-US" altLang="ko-KR" b="1" i="1" dirty="0">
                  <a:solidFill>
                    <a:srgbClr val="1700C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 smtClean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d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2000" y="1091467"/>
                <a:ext cx="9000000" cy="5400000"/>
              </a:xfrm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83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2000" y="1094780"/>
                <a:ext cx="9000000" cy="5400000"/>
              </a:xfrm>
            </p:spPr>
            <p:txBody>
              <a:bodyPr/>
              <a:lstStyle/>
              <a:p>
                <a:r>
                  <a:rPr lang="en-US" altLang="ko-KR" dirty="0">
                    <a:latin typeface="+mn-lt"/>
                  </a:rPr>
                  <a:t>monomials can be depicted as follow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𝑟𝑠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ko-K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block have every elements above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block line.</a:t>
                </a:r>
              </a:p>
              <a:p>
                <a:r>
                  <a:rPr lang="en-US" altLang="ko-KR" dirty="0"/>
                  <a:t>Reference triangle have three sides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ko-KR" dirty="0"/>
                  <a:t> and each sides can be parameterized by one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=−1   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 shows that every element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block become 1D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function on every side of reference triangle element.</a:t>
                </a:r>
              </a:p>
              <a:p>
                <a:r>
                  <a:rPr lang="en-US" altLang="ko-KR" dirty="0"/>
                  <a:t>For example,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𝑟𝑠</m:t>
                    </m:r>
                  </m:oMath>
                </a14:m>
                <a:r>
                  <a:rPr lang="en-US" altLang="ko-KR" dirty="0"/>
                  <a:t> become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function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 but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it become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function.</a:t>
                </a:r>
              </a:p>
              <a:p>
                <a:r>
                  <a:rPr lang="en-US" altLang="ko-KR" dirty="0"/>
                  <a:t>Thus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𝑟𝑠</m:t>
                    </m:r>
                  </m:oMath>
                </a14:m>
                <a:r>
                  <a:rPr lang="en-US" altLang="ko-KR" dirty="0"/>
                  <a:t> is a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block.</a:t>
                </a:r>
              </a:p>
              <a:p>
                <a:r>
                  <a:rPr lang="en-US" altLang="ko-KR" dirty="0"/>
                  <a:t>If we define triangle transformation as linear combination of every element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block, It is really intuitive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block have triangle shape and elements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block are a 2D monomials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2000" y="1094780"/>
                <a:ext cx="9000000" cy="5400000"/>
              </a:xfrm>
              <a:blipFill>
                <a:blip r:embed="rId2"/>
                <a:stretch>
                  <a:fillRect l="-68" t="-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4032000" y="1837115"/>
            <a:ext cx="1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672000" y="2031079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312000" y="2238896"/>
            <a:ext cx="25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19331" y="1668735"/>
                <a:ext cx="7148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331" y="1668735"/>
                <a:ext cx="714894" cy="246221"/>
              </a:xfrm>
              <a:prstGeom prst="rect">
                <a:avLst/>
              </a:prstGeom>
              <a:blipFill>
                <a:blip r:embed="rId3"/>
                <a:stretch>
                  <a:fillRect r="-18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60153" y="1900982"/>
                <a:ext cx="7148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153" y="1900982"/>
                <a:ext cx="714894" cy="246221"/>
              </a:xfrm>
              <a:prstGeom prst="rect">
                <a:avLst/>
              </a:prstGeom>
              <a:blipFill>
                <a:blip r:embed="rId4"/>
                <a:stretch>
                  <a:fillRect r="-18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32000" y="2090894"/>
                <a:ext cx="7148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00" y="2090894"/>
                <a:ext cx="714894" cy="246221"/>
              </a:xfrm>
              <a:prstGeom prst="rect">
                <a:avLst/>
              </a:prstGeom>
              <a:blipFill>
                <a:blip r:embed="rId5"/>
                <a:stretch>
                  <a:fillRect r="-18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6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+mn-lt"/>
                  </a:rPr>
                  <a:t>We want to know how to 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+mn-lt"/>
                  </a:rPr>
                  <a:t>.</a:t>
                </a:r>
              </a:p>
              <a:p>
                <a:r>
                  <a:rPr lang="en-US" altLang="ko-KR" dirty="0">
                    <a:latin typeface="+mn-lt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+mn-lt"/>
                  </a:rPr>
                  <a:t> is consists of monomials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,⋯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>
                    <a:latin typeface="+mn-lt"/>
                  </a:rPr>
                  <a:t>.</a:t>
                </a:r>
              </a:p>
              <a:p>
                <a:r>
                  <a:rPr lang="en-US" altLang="ko-KR" dirty="0">
                    <a:latin typeface="+mn-lt"/>
                  </a:rPr>
                  <a:t>Then the mapping relation can write down in matrix form</a:t>
                </a:r>
              </a:p>
              <a:p>
                <a:endParaRPr lang="en-US" altLang="ko-KR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To have 1D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mapping function on every sides, consisting monomial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2D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monomials [</a:t>
                </a:r>
                <a:r>
                  <a:rPr lang="en-US" altLang="ko-KR" dirty="0">
                    <a:hlinkClick r:id="" action="ppaction://customshow?id=1&amp;return=true"/>
                  </a:rPr>
                  <a:t>Appendix 0</a:t>
                </a:r>
                <a:r>
                  <a:rPr lang="en-US" altLang="ko-KR" dirty="0"/>
                  <a:t>].</a:t>
                </a:r>
              </a:p>
              <a:p>
                <a:r>
                  <a:rPr lang="en-US" altLang="ko-KR" dirty="0"/>
                  <a:t>Therefore we can rewrite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the number of basis of 2D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space.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78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sz="1600" b="1" dirty="0"/>
                  <a:t>When can we determine transformation coefficients?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Let’s say mapping relation of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is given by matrix form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We assume that we know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corresponding points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1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1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 are mapping to physical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Write all mapping relation about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corresponding points in matrix form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𝐌𝐂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To determine all the coefficients in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en-US" altLang="ko-KR" dirty="0"/>
                  <a:t> has to be invertible.</a:t>
                </a:r>
              </a:p>
              <a:p>
                <a:r>
                  <a:rPr lang="en-US" altLang="ko-KR" dirty="0"/>
                  <a:t>In other word, to determine transformation coefficients we have to know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/>
                  <a:t> corresponding points and it should make invertible monomial matrix.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[add when it becomes invertible function] – [how to get rank of matrix]</a:t>
                </a:r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271" t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22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3687" y="1091467"/>
                <a:ext cx="9000000" cy="5400000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v"/>
                </a:pPr>
                <a:r>
                  <a:rPr lang="en-US" altLang="ko-KR" sz="1600" b="1" dirty="0"/>
                  <a:t>When do we get same physical domain curve from different reference points set?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Let’s say there are two reference points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ko-KR" dirty="0"/>
                  <a:t> which consists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 reference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ko-KR" b="1">
                        <a:latin typeface="Cambria Math" panose="02040503050406030204" pitchFamily="18" charset="0"/>
                      </a:rPr>
                      <m:t>={</m:t>
                    </m:r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and they are mapping to given physical points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by 1D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mapping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We assume that all the points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ko-KR" dirty="0"/>
                  <a:t> are on the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ko-KR" dirty="0"/>
                  <a:t> and each line is parametrized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Then the mapping relation can be represented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  <m:sup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⋮       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      ⋮  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⋮        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      ⋮  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+1,2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ko-KR" dirty="0"/>
                  <a:t> are going to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+1,1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+1,2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+1,1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+1,2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3687" y="1091467"/>
                <a:ext cx="9000000" cy="5400000"/>
              </a:xfrm>
              <a:blipFill>
                <a:blip r:embed="rId2"/>
                <a:stretch>
                  <a:fillRect l="-271" t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76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2000" y="1094780"/>
                <a:ext cx="9000000" cy="5400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>
                    <a:latin typeface="+mn-lt"/>
                  </a:rPr>
                  <a:t>Each coefficients are determined by linear system</a:t>
                </a:r>
              </a:p>
              <a:p>
                <a:endParaRPr lang="en-US" altLang="ko-KR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+1,1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+1,2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+1,1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+1,2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If reference points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have linear relation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≠0,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We can easily know that coefficients also have a linear relation by substitute and coefficient comparison method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=2,…,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+1,1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=2,…,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+⋯+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+1,2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2000" y="1094780"/>
                <a:ext cx="9000000" cy="5400000"/>
              </a:xfrm>
              <a:blipFill>
                <a:blip r:embed="rId2"/>
                <a:stretch>
                  <a:fillRect l="-68" t="-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91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Consequently,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ko-KR" dirty="0"/>
                  <a:t> are going to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+1,1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+1,2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+1,1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+1,2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+…+ 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+1,2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 above relation shows that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 they passes same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point.</a:t>
                </a:r>
              </a:p>
              <a:p>
                <a:r>
                  <a:rPr lang="en-US" altLang="ko-KR" dirty="0"/>
                  <a:t>It means that two line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ko-KR" dirty="0"/>
                  <a:t> becomes a same physical domain curve by two different mapping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Consequently, if we choose points set on line which have linear relation it is converted same physical curve for given physical points.</a:t>
                </a:r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334781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38065</TotalTime>
  <Words>4251</Words>
  <Application>Microsoft Office PowerPoint</Application>
  <PresentationFormat>화면 슬라이드 쇼(4:3)</PresentationFormat>
  <Paragraphs>621</Paragraphs>
  <Slides>31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  <vt:variant>
        <vt:lpstr>재구성한 쇼</vt:lpstr>
      </vt:variant>
      <vt:variant>
        <vt:i4>3</vt:i4>
      </vt:variant>
    </vt:vector>
  </HeadingPairs>
  <TitlesOfParts>
    <vt:vector size="44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PowerPoint 프레젠테이션</vt:lpstr>
      <vt:lpstr>PowerPoint 프레젠테이션</vt:lpstr>
      <vt:lpstr>PowerPoint 프레젠테이션</vt:lpstr>
      <vt:lpstr>Appendix 0</vt:lpstr>
      <vt:lpstr>Appendix 1</vt:lpstr>
      <vt:lpstr>Appendix 2</vt:lpstr>
      <vt:lpstr>Appendix 3</vt:lpstr>
      <vt:lpstr>Appendix 3</vt:lpstr>
      <vt:lpstr>Appendix 3</vt:lpstr>
      <vt:lpstr>Appendix 3</vt:lpstr>
      <vt:lpstr>Appendix 3</vt:lpstr>
      <vt:lpstr>Appendix 4</vt:lpstr>
      <vt:lpstr>PowerPoint 프레젠테이션</vt:lpstr>
      <vt:lpstr>PowerPoint 프레젠테이션</vt:lpstr>
      <vt:lpstr>Transformation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Appendix 1</vt:lpstr>
      <vt:lpstr>PowerPoint 프레젠테이션</vt:lpstr>
      <vt:lpstr>Appendix 2</vt:lpstr>
      <vt:lpstr>Appendix 3</vt:lpstr>
      <vt:lpstr>Appendix 2</vt:lpstr>
      <vt:lpstr>Appendix 1 Integral Domain Transformation of Volume Integral</vt:lpstr>
      <vt:lpstr>Appendix 1 Transformation of Volume Integral</vt:lpstr>
      <vt:lpstr>Appendix 2 Transformation of Surface Integral</vt:lpstr>
      <vt:lpstr>Appendix 2 Transformation of Surface Integral</vt:lpstr>
      <vt:lpstr>Appendix 2.1 Transformation of Surface Normal Vector</vt:lpstr>
      <vt:lpstr>Appendix 2.1 Transformation of Surface Normal Vector</vt:lpstr>
      <vt:lpstr>Appendix 1</vt:lpstr>
      <vt:lpstr>Appendix 0</vt:lpstr>
      <vt:lpstr>Appendix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Biomimetic Aerodynamics</dc:title>
  <dc:creator>JDoe</dc:creator>
  <cp:lastModifiedBy>KimMinSeok</cp:lastModifiedBy>
  <cp:revision>826</cp:revision>
  <cp:lastPrinted>2014-06-13T04:20:56Z</cp:lastPrinted>
  <dcterms:created xsi:type="dcterms:W3CDTF">2013-07-24T10:28:45Z</dcterms:created>
  <dcterms:modified xsi:type="dcterms:W3CDTF">2020-08-14T13:06:29Z</dcterms:modified>
</cp:coreProperties>
</file>