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1" r:id="rId2"/>
    <p:sldId id="269" r:id="rId3"/>
    <p:sldId id="268" r:id="rId4"/>
    <p:sldId id="260" r:id="rId5"/>
    <p:sldId id="257" r:id="rId6"/>
    <p:sldId id="259" r:id="rId7"/>
    <p:sldId id="258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3E1C69-B290-42F8-BB49-447662330097}">
          <p14:sldIdLst>
            <p14:sldId id="271"/>
            <p14:sldId id="269"/>
            <p14:sldId id="268"/>
            <p14:sldId id="260"/>
            <p14:sldId id="257"/>
            <p14:sldId id="259"/>
            <p14:sldId id="258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5199" autoAdjust="0"/>
  </p:normalViewPr>
  <p:slideViewPr>
    <p:cSldViewPr snapToGrid="0" showGuides="1">
      <p:cViewPr varScale="1">
        <p:scale>
          <a:sx n="155" d="100"/>
          <a:sy n="155" d="100"/>
        </p:scale>
        <p:origin x="1872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comp.stackexchange.com/questions/16130/how-can-i-prove-numerical-diffusion-in-upwind-scheme-for-transport-equati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https://scicomp.stackexchange.com/questions/16130/how-can-i-prove-numerical-diffusion-in-upwind-scheme-for-transport-equation</a:t>
            </a:r>
            <a:endParaRPr lang="en-US" altLang="ko-KR" dirty="0"/>
          </a:p>
          <a:p>
            <a:r>
              <a:rPr lang="en-US" altLang="ko-KR" dirty="0"/>
              <a:t>https://convergecfd.com/resources/numerical-viscosity-convergent-science.pdf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98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Leveque</a:t>
            </a:r>
            <a:r>
              <a:rPr lang="ko-KR" altLang="en-US" dirty="0"/>
              <a:t> </a:t>
            </a:r>
            <a:r>
              <a:rPr lang="en-US" altLang="ko-KR" dirty="0"/>
              <a:t>FVM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Hyperbolic</a:t>
            </a:r>
            <a:r>
              <a:rPr lang="ko-KR" altLang="en-US" dirty="0"/>
              <a:t> </a:t>
            </a:r>
            <a:r>
              <a:rPr lang="en-US" altLang="ko-KR" dirty="0"/>
              <a:t>Problems</a:t>
            </a:r>
            <a:r>
              <a:rPr lang="ko-KR" altLang="en-US" dirty="0"/>
              <a:t> </a:t>
            </a:r>
            <a:r>
              <a:rPr lang="en-US" altLang="ko-KR" dirty="0"/>
              <a:t>38p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89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Leveque</a:t>
            </a:r>
            <a:r>
              <a:rPr lang="ko-KR" altLang="en-US" dirty="0"/>
              <a:t> </a:t>
            </a:r>
            <a:r>
              <a:rPr lang="en-US" altLang="ko-KR" dirty="0"/>
              <a:t>FVM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Hyperbolic</a:t>
            </a:r>
            <a:r>
              <a:rPr lang="ko-KR" altLang="en-US" dirty="0"/>
              <a:t> </a:t>
            </a:r>
            <a:r>
              <a:rPr lang="en-US" altLang="ko-KR" dirty="0"/>
              <a:t>Problems</a:t>
            </a:r>
            <a:r>
              <a:rPr lang="ko-KR" altLang="en-US" dirty="0"/>
              <a:t> </a:t>
            </a:r>
            <a:r>
              <a:rPr lang="en-US" altLang="ko-KR" dirty="0"/>
              <a:t>86p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80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6494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  <a:ln>
            <a:noFill/>
          </a:ln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b="1" spc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100" b="0" spc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pc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</a:defRPr>
            </a:lvl3pPr>
            <a:lvl4pPr>
              <a:defRPr spc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</a:defRPr>
            </a:lvl4pPr>
            <a:lvl5pPr>
              <a:defRPr spc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iff_equ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pwww.stanford.edu/public/docs/sep97/paul1/paper_html/node5.html" TargetMode="External"/><Relationship Id="rId2" Type="http://schemas.openxmlformats.org/officeDocument/2006/relationships/hyperlink" Target="https://en.wikipedia.org/wiki/Rate_of_converg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%27s_method" TargetMode="External"/><Relationship Id="rId2" Type="http://schemas.openxmlformats.org/officeDocument/2006/relationships/hyperlink" Target="https://en.wikipedia.org/wiki/Euler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B0491D-4988-4302-AD9F-F14D17E5BC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E5AE29-90FC-47A0-88F8-5F0F316F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Diffusion (Numerical</a:t>
            </a:r>
            <a:r>
              <a:rPr lang="ko-KR" altLang="en-US" dirty="0"/>
              <a:t> </a:t>
            </a:r>
            <a:r>
              <a:rPr lang="en-US" altLang="ko-KR" dirty="0"/>
              <a:t>Viscosity)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9CE4A81-28EF-4D33-BFE5-0E05D13905B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 upwind scheme for transport equation</a:t>
                </a:r>
              </a:p>
              <a:p>
                <a:pPr marL="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Numerical diffusion arises from a first-order finite difference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Using Taylor series expansion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𝒪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𝒪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Original PDE become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𝒪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lvl="1" indent="0">
                  <a:buNone/>
                </a:pPr>
                <a:endParaRPr lang="en-US" altLang="ko-KR" b="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is the diffusion coefficient due to numerical diffusion.</a:t>
                </a:r>
              </a:p>
              <a:p>
                <a:pPr lvl="1"/>
                <a:r>
                  <a:rPr lang="en-US" altLang="ko-KR" dirty="0"/>
                  <a:t>High order terms are much smaller than the second derivative term, so they can be ignored.</a:t>
                </a:r>
              </a:p>
              <a:p>
                <a:pPr lvl="1"/>
                <a:r>
                  <a:rPr lang="en-US" altLang="ko-KR" dirty="0"/>
                  <a:t>Therefore, original diffusion-free PDE has been transformed into a convection-diffusion PDE due to truncation error.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9CE4A81-28EF-4D33-BFE5-0E05D139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44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02D1D6-7025-4CAA-9891-52DC1F9C9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4A1791-321F-46D8-BDB4-1502CD18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Stiff equation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7A68BF-9200-46E4-9E7F-7016819A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https://en.wikipedia.org/wiki/Stiff_equation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0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29162A-0950-460A-BDB3-A32CA648D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B108B3-4ED5-46D7-A517-CAD1A7F4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Quadratic convergence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F8074-CCEA-4A6A-8E74-ECBF67E39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https://en.wikipedia.org/wiki/Rate_of_convergence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http://sepwww.stanford.edu/public/docs/sep97/paul1/paper_html/node5.html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59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AA36EE-BF9D-4604-97CE-6D33533220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DAB7A8-12D0-402D-8C4B-F68623F3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Method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38925-167D-440F-9BE3-394037A776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Euler Method : </a:t>
            </a:r>
            <a:r>
              <a:rPr lang="en-US" altLang="ko-KR" dirty="0">
                <a:hlinkClick r:id="rId2"/>
              </a:rPr>
              <a:t>https://en.wikipedia.org/wiki/Euler_method</a:t>
            </a:r>
            <a:endParaRPr lang="en-US" altLang="ko-KR" dirty="0"/>
          </a:p>
          <a:p>
            <a:r>
              <a:rPr lang="en-US" altLang="ko-KR"/>
              <a:t>Newton Method : </a:t>
            </a:r>
            <a:r>
              <a:rPr lang="en-US" altLang="ko-KR">
                <a:hlinkClick r:id="rId3"/>
              </a:rPr>
              <a:t>https://en.wikipedia.org/wiki/Newton%27s_method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0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651F9-B5A3-4F79-B9B4-4A1AC78EB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2D0E7F-A3F2-45FD-ACCB-E7209CA3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conservation 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EDE26-932C-40AC-A7B2-446F5875B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The rate of change of the solution is due only to fluxes through the boundaries.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9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Accuracy of FVM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FVM method keep tracking an integral of solution vector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and this value is approximated by value of cell center</a:t>
                </a:r>
              </a:p>
              <a:p>
                <a:pPr lvl="1"/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a smooth function, </a:t>
                </a:r>
              </a:p>
              <a:p>
                <a:pPr lvl="1"/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𝐪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𝐪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t="-5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2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046C823-E1B1-477A-AD94-E8FA62DC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If we want to solve Conservation Law as a differential equation approximately.</a:t>
            </a:r>
          </a:p>
          <a:p>
            <a:r>
              <a:rPr lang="en-US" altLang="ko-KR" dirty="0"/>
              <a:t>We should approximate flux to get derivative value of flux.</a:t>
            </a:r>
          </a:p>
          <a:p>
            <a:r>
              <a:rPr lang="en-US" altLang="ko-KR" dirty="0"/>
              <a:t>When we approximate flux at each cell, discontinuity may be occurred at the cell interfaces by our not exact approximation or physically.</a:t>
            </a:r>
          </a:p>
          <a:p>
            <a:r>
              <a:rPr lang="en-US" altLang="ko-KR" dirty="0"/>
              <a:t>If there are discontinuity, we have to calculate flux value exactly(Godunov flux) or approximately(other flux scheme) by considering information about neighbors for solving conservation law properly.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3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Solution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A differential equation may have solutions which are not differentiable.</a:t>
                </a:r>
              </a:p>
              <a:p>
                <a:pPr lvl="1"/>
                <a:r>
                  <a:rPr lang="en-US" altLang="ko-KR" dirty="0"/>
                  <a:t>And the weak formulation allows one to find such solutions.</a:t>
                </a:r>
              </a:p>
              <a:p>
                <a:pPr lvl="1"/>
                <a:r>
                  <a:rPr lang="en-US" altLang="ko-KR" dirty="0"/>
                  <a:t>For example, We consider 1D scalar conservation law.</a:t>
                </a:r>
              </a:p>
              <a:p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If we multiply test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space of function that are continuously differentiable with compact support.</a:t>
                </a:r>
              </a:p>
              <a:p>
                <a:pPr lvl="1"/>
                <a:r>
                  <a:rPr lang="en-US" altLang="ko-KR" dirty="0"/>
                  <a:t>And the integrate over space and time</a:t>
                </a:r>
              </a:p>
              <a:p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𝑑𝑥𝑑𝑡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𝑑𝑥𝑑𝑡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Using </a:t>
                </a:r>
                <a:r>
                  <a:rPr lang="en-US" altLang="ko-KR" dirty="0" err="1"/>
                  <a:t>Fubini’s</a:t>
                </a:r>
                <a:r>
                  <a:rPr lang="en-US" altLang="ko-KR" dirty="0"/>
                  <a:t> theorem and integration by parts for first term yields</a:t>
                </a:r>
              </a:p>
              <a:p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𝑑𝑡𝑑𝑥</m:t>
                      </m:r>
                    </m:oMath>
                  </m:oMathPara>
                </a14:m>
                <a:endParaRPr lang="en-US" altLang="ko-KR" b="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compact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support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b="-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5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Solution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Do same thing at second term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−∞,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⇒−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finally it leads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a weak solution of the conservation law if Eq. (1) holds for all functions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.</a:t>
                </a:r>
              </a:p>
              <a:p>
                <a:pPr lvl="1"/>
                <a:r>
                  <a:rPr lang="en-US" altLang="ko-KR" dirty="0"/>
                  <a:t>The function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b="0" dirty="0"/>
                  <a:t> denotes the set of all functions that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/>
                  <a:t> and have compact support.</a:t>
                </a:r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5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80646" y="239092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497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Compact Support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We consider test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space of function that are continuously differentiable with compact support.</a:t>
                </a:r>
              </a:p>
              <a:p>
                <a:pPr lvl="1"/>
                <a:r>
                  <a:rPr lang="en-US" altLang="ko-KR" dirty="0"/>
                  <a:t>It means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identically zero outside of some bounded set, and so the support of the function lies in a compact set.</a:t>
                </a:r>
              </a:p>
              <a:p>
                <a:pPr lvl="1"/>
                <a:r>
                  <a:rPr lang="en-US" altLang="ko-KR" dirty="0"/>
                  <a:t>Here we use phrase identically zero ,to avoid confusion, which means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zero functions not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38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C613F3-D712-42B9-BD1C-7950B5DD0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C1D3C6-7F79-4682-85DE-A065E3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Well-posed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3A2CE6-5189-4231-A832-2E08317A3A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altLang="ko-KR" dirty="0"/>
              <a:t>Well-posed problem is the Mathematical models of physical phenomena having following properties</a:t>
            </a:r>
          </a:p>
          <a:p>
            <a:pPr marL="237150" lvl="1" indent="-228600">
              <a:buAutoNum type="arabicPeriod"/>
            </a:pPr>
            <a:r>
              <a:rPr lang="en-US" altLang="ko-KR" dirty="0"/>
              <a:t>A solution exists</a:t>
            </a:r>
          </a:p>
          <a:p>
            <a:pPr marL="237150" lvl="1" indent="-228600">
              <a:buAutoNum type="arabicPeriod"/>
            </a:pPr>
            <a:r>
              <a:rPr lang="en-US" altLang="ko-KR" dirty="0"/>
              <a:t>The solution is unique</a:t>
            </a:r>
          </a:p>
          <a:p>
            <a:pPr marL="237150" lvl="1" indent="-228600">
              <a:buAutoNum type="arabicPeriod"/>
            </a:pPr>
            <a:r>
              <a:rPr lang="en-US" altLang="ko-KR" dirty="0"/>
              <a:t>The solution’s behavior changes continuously with the initial conditions.</a:t>
            </a:r>
          </a:p>
          <a:p>
            <a:pPr lvl="1"/>
            <a:r>
              <a:rPr lang="en-US" altLang="ko-KR" dirty="0"/>
              <a:t>State 3 means small perturbation of initial condition lead small change of solution.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Continuum models must often be discretized in order to obtain a numerical solution.</a:t>
            </a:r>
          </a:p>
          <a:p>
            <a:pPr lvl="1"/>
            <a:r>
              <a:rPr lang="en-US" altLang="ko-KR" dirty="0"/>
              <a:t>While solutions may be continuous with respect to the initial conditions, they may suffer from numerical instability when solved with finite precision, or with errors in the data.</a:t>
            </a:r>
          </a:p>
          <a:p>
            <a:pPr lvl="1"/>
            <a:r>
              <a:rPr lang="en-US" altLang="ko-KR" dirty="0"/>
              <a:t>Even if a problem is well-posed, it may still be ill-conditioned, meaning that a small error in the initial data can result in much larger errors in the answers.</a:t>
            </a:r>
          </a:p>
          <a:p>
            <a:pPr lvl="1"/>
            <a:r>
              <a:rPr lang="en-US" altLang="ko-KR" dirty="0"/>
              <a:t>Problems in nonlinear complex system (so called chaotic systems) provide well-known examples of instability.</a:t>
            </a:r>
          </a:p>
          <a:p>
            <a:pPr lvl="1"/>
            <a:r>
              <a:rPr lang="en-US" altLang="ko-KR" dirty="0"/>
              <a:t>An ill-conditioned problem is indicated by a large condition number.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96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8C1DBD-727F-4AF7-8FE7-E5AF3C28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03CD1E-0770-49EC-B008-BECE0EE7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number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C0307-DEE9-495C-B45C-80509E4FE7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 the field of numerical analysis, the condition number of a function measures how much the output value of the function can change for a small change in the input argument.</a:t>
            </a:r>
          </a:p>
          <a:p>
            <a:r>
              <a:rPr lang="en-US" altLang="ko-KR" dirty="0"/>
              <a:t>This is used to measure how</a:t>
            </a:r>
            <a:r>
              <a:rPr lang="en-US" altLang="ko-KR"/>
              <a:t> sensitive</a:t>
            </a:r>
            <a:r>
              <a:rPr lang="en-US" altLang="ko-KR" dirty="0"/>
              <a:t> a function is to changes or errors in the input, and how much error in the output results from an error in the input.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46557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35045</TotalTime>
  <Words>960</Words>
  <Application>Microsoft Office PowerPoint</Application>
  <PresentationFormat>화면 슬라이드 쇼(4:3)</PresentationFormat>
  <Paragraphs>113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Numerical Diffusion (Numerical Viscosity)</vt:lpstr>
      <vt:lpstr>What is conservation ?</vt:lpstr>
      <vt:lpstr>Accuracy of FVM</vt:lpstr>
      <vt:lpstr>PowerPoint 프레젠테이션</vt:lpstr>
      <vt:lpstr>Weak Solution</vt:lpstr>
      <vt:lpstr>Weak Solution</vt:lpstr>
      <vt:lpstr>Compact Support</vt:lpstr>
      <vt:lpstr>Well-posed problem</vt:lpstr>
      <vt:lpstr>Condition number</vt:lpstr>
      <vt:lpstr>Stiff equation</vt:lpstr>
      <vt:lpstr>Quadratic convergence</vt:lpstr>
      <vt:lpstr>Iterative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676</cp:revision>
  <cp:lastPrinted>2014-06-13T04:20:56Z</cp:lastPrinted>
  <dcterms:created xsi:type="dcterms:W3CDTF">2013-07-24T10:28:45Z</dcterms:created>
  <dcterms:modified xsi:type="dcterms:W3CDTF">2021-02-15T04:07:13Z</dcterms:modified>
</cp:coreProperties>
</file>